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1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8485" y="-49580"/>
            <a:ext cx="441452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739" y="2184272"/>
            <a:ext cx="5250180" cy="41090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96511"/>
            <a:ext cx="12192000" cy="1752600"/>
          </a:xfrm>
          <a:custGeom>
            <a:avLst/>
            <a:gdLst/>
            <a:ahLst/>
            <a:cxnLst/>
            <a:rect l="l" t="t" r="r" b="b"/>
            <a:pathLst>
              <a:path w="12192000" h="1752600">
                <a:moveTo>
                  <a:pt x="12192000" y="0"/>
                </a:moveTo>
                <a:lnTo>
                  <a:pt x="0" y="0"/>
                </a:lnTo>
                <a:lnTo>
                  <a:pt x="0" y="1752600"/>
                </a:lnTo>
                <a:lnTo>
                  <a:pt x="12192000" y="17526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9241" y="2262886"/>
            <a:ext cx="10711180" cy="3278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b="1" spc="-10" dirty="0">
                <a:latin typeface="Cambria"/>
                <a:cs typeface="Cambria"/>
              </a:rPr>
              <a:t>PROFESSIONAL</a:t>
            </a:r>
            <a:r>
              <a:rPr sz="3200" b="1" spc="-9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DOCUMENTS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&amp;</a:t>
            </a:r>
            <a:r>
              <a:rPr sz="3200" b="1" spc="-4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LESSON</a:t>
            </a:r>
            <a:r>
              <a:rPr sz="3200" b="1" spc="-80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DEMONSTRATION</a:t>
            </a:r>
            <a:endParaRPr sz="3200" dirty="0">
              <a:latin typeface="Cambria"/>
              <a:cs typeface="Cambria"/>
            </a:endParaRPr>
          </a:p>
          <a:p>
            <a:pPr marL="4445" algn="ctr">
              <a:lnSpc>
                <a:spcPct val="100000"/>
              </a:lnSpc>
              <a:spcBef>
                <a:spcPts val="3070"/>
              </a:spcBef>
            </a:pPr>
            <a:r>
              <a:rPr sz="3200" b="1" dirty="0">
                <a:latin typeface="Cambria"/>
                <a:cs typeface="Cambria"/>
              </a:rPr>
              <a:t>GRADE</a:t>
            </a:r>
            <a:r>
              <a:rPr sz="3200" b="1" spc="-30" dirty="0">
                <a:latin typeface="Cambria"/>
                <a:cs typeface="Cambria"/>
              </a:rPr>
              <a:t> </a:t>
            </a:r>
            <a:r>
              <a:rPr sz="3200" b="1" spc="-25" dirty="0">
                <a:latin typeface="Cambria"/>
                <a:cs typeface="Cambria"/>
              </a:rPr>
              <a:t>10</a:t>
            </a:r>
            <a:endParaRPr sz="3200" dirty="0">
              <a:latin typeface="Cambria"/>
              <a:cs typeface="Cambria"/>
            </a:endParaRPr>
          </a:p>
          <a:p>
            <a:pPr marL="1905" algn="ctr">
              <a:lnSpc>
                <a:spcPct val="100000"/>
              </a:lnSpc>
              <a:spcBef>
                <a:spcPts val="3470"/>
              </a:spcBef>
            </a:pPr>
            <a:r>
              <a:rPr lang="en-US" sz="3200" b="1" dirty="0" smtClean="0">
                <a:latin typeface="Cambria"/>
                <a:cs typeface="Cambria"/>
              </a:rPr>
              <a:t>15</a:t>
            </a:r>
            <a:r>
              <a:rPr lang="en-US" sz="3200" b="1" baseline="30000" dirty="0" smtClean="0">
                <a:latin typeface="Cambria"/>
                <a:cs typeface="Cambria"/>
              </a:rPr>
              <a:t>th</a:t>
            </a:r>
            <a:r>
              <a:rPr lang="en-US" sz="3200" b="1" dirty="0" smtClean="0">
                <a:latin typeface="Cambria"/>
                <a:cs typeface="Cambria"/>
              </a:rPr>
              <a:t>-19</a:t>
            </a:r>
            <a:r>
              <a:rPr lang="en-US" sz="3200" b="1" baseline="30000" dirty="0" smtClean="0">
                <a:latin typeface="Cambria"/>
                <a:cs typeface="Cambria"/>
              </a:rPr>
              <a:t>th</a:t>
            </a:r>
            <a:r>
              <a:rPr lang="en-US" sz="3200" b="1" dirty="0" smtClean="0">
                <a:latin typeface="Cambria"/>
                <a:cs typeface="Cambria"/>
              </a:rPr>
              <a:t> </a:t>
            </a:r>
            <a:r>
              <a:rPr sz="3200" b="1" dirty="0" smtClean="0">
                <a:latin typeface="Cambria"/>
                <a:cs typeface="Cambria"/>
              </a:rPr>
              <a:t>DECEMBER</a:t>
            </a:r>
            <a:r>
              <a:rPr sz="3200" b="1" dirty="0">
                <a:latin typeface="Cambria"/>
                <a:cs typeface="Cambria"/>
              </a:rPr>
              <a:t>,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spc="-20" dirty="0" smtClean="0">
                <a:latin typeface="Cambria"/>
                <a:cs typeface="Cambria"/>
              </a:rPr>
              <a:t>2025</a:t>
            </a:r>
            <a:endParaRPr lang="en-US" sz="3200" b="1" spc="-20" dirty="0" smtClean="0">
              <a:latin typeface="Cambria"/>
              <a:cs typeface="Cambria"/>
            </a:endParaRPr>
          </a:p>
          <a:p>
            <a:pPr marL="1905" algn="ctr">
              <a:lnSpc>
                <a:spcPct val="100000"/>
              </a:lnSpc>
              <a:spcBef>
                <a:spcPts val="3470"/>
              </a:spcBef>
            </a:pPr>
            <a:r>
              <a:rPr lang="en-US" sz="3200" b="1" spc="-20" dirty="0" smtClean="0">
                <a:latin typeface="Cambria"/>
                <a:cs typeface="Cambria"/>
              </a:rPr>
              <a:t>BULIMBO GIRLS</a:t>
            </a:r>
            <a:endParaRPr sz="3200" dirty="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345941" y="-49580"/>
            <a:ext cx="466344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ambria"/>
                <a:cs typeface="Cambria"/>
              </a:rPr>
              <a:t>Learning</a:t>
            </a:r>
            <a:r>
              <a:rPr b="0" spc="-55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Outcomes</a:t>
            </a:r>
          </a:p>
        </p:txBody>
      </p:sp>
      <p:sp>
        <p:nvSpPr>
          <p:cNvPr id="3" name="object 3"/>
          <p:cNvSpPr/>
          <p:nvPr/>
        </p:nvSpPr>
        <p:spPr>
          <a:xfrm>
            <a:off x="114300" y="868680"/>
            <a:ext cx="12077700" cy="5074920"/>
          </a:xfrm>
          <a:custGeom>
            <a:avLst/>
            <a:gdLst/>
            <a:ahLst/>
            <a:cxnLst/>
            <a:rect l="l" t="t" r="r" b="b"/>
            <a:pathLst>
              <a:path w="12077700" h="5074920">
                <a:moveTo>
                  <a:pt x="12077700" y="0"/>
                </a:moveTo>
                <a:lnTo>
                  <a:pt x="0" y="0"/>
                </a:lnTo>
                <a:lnTo>
                  <a:pt x="0" y="5074920"/>
                </a:lnTo>
                <a:lnTo>
                  <a:pt x="12077700" y="5074920"/>
                </a:lnTo>
                <a:lnTo>
                  <a:pt x="120777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3039" y="889761"/>
            <a:ext cx="176466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68705" algn="l"/>
              </a:tabLst>
            </a:pPr>
            <a:r>
              <a:rPr sz="3600" b="1" spc="-25" dirty="0">
                <a:latin typeface="Cambria"/>
                <a:cs typeface="Cambria"/>
              </a:rPr>
              <a:t>By</a:t>
            </a:r>
            <a:r>
              <a:rPr sz="3600" b="1" dirty="0">
                <a:latin typeface="Cambria"/>
                <a:cs typeface="Cambria"/>
              </a:rPr>
              <a:t>	</a:t>
            </a:r>
            <a:r>
              <a:rPr sz="3600" b="1" spc="-25" dirty="0">
                <a:latin typeface="Cambria"/>
                <a:cs typeface="Cambria"/>
              </a:rPr>
              <a:t>the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53385" y="889761"/>
            <a:ext cx="81724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5" dirty="0">
                <a:latin typeface="Cambria"/>
                <a:cs typeface="Cambria"/>
              </a:rPr>
              <a:t>end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77581" y="889761"/>
            <a:ext cx="25965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0" dirty="0">
                <a:latin typeface="Cambria"/>
                <a:cs typeface="Cambria"/>
              </a:rPr>
              <a:t>participants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65840" y="889761"/>
            <a:ext cx="9461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0" dirty="0">
                <a:latin typeface="Cambria"/>
                <a:cs typeface="Cambria"/>
              </a:rPr>
              <a:t>will: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3039" y="1438401"/>
            <a:ext cx="22021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628139" algn="l"/>
              </a:tabLst>
            </a:pPr>
            <a:r>
              <a:rPr sz="3200" spc="-10" dirty="0">
                <a:latin typeface="Cambria"/>
                <a:cs typeface="Cambria"/>
              </a:rPr>
              <a:t>a)State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the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58185" y="1438401"/>
            <a:ext cx="202755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mbria"/>
                <a:cs typeface="Cambria"/>
              </a:rPr>
              <a:t>importance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65930" y="889761"/>
            <a:ext cx="3815079" cy="1062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40435" algn="l"/>
                <a:tab pos="2144395" algn="l"/>
              </a:tabLst>
            </a:pPr>
            <a:r>
              <a:rPr sz="3600" b="1" spc="-25" dirty="0">
                <a:latin typeface="Cambria"/>
                <a:cs typeface="Cambria"/>
              </a:rPr>
              <a:t>of</a:t>
            </a:r>
            <a:r>
              <a:rPr sz="3600" b="1" dirty="0">
                <a:latin typeface="Cambria"/>
                <a:cs typeface="Cambria"/>
              </a:rPr>
              <a:t>	</a:t>
            </a:r>
            <a:r>
              <a:rPr sz="3600" b="1" spc="-25" dirty="0">
                <a:latin typeface="Cambria"/>
                <a:cs typeface="Cambria"/>
              </a:rPr>
              <a:t>the</a:t>
            </a:r>
            <a:r>
              <a:rPr sz="3600" b="1" dirty="0">
                <a:latin typeface="Cambria"/>
                <a:cs typeface="Cambria"/>
              </a:rPr>
              <a:t>	</a:t>
            </a:r>
            <a:r>
              <a:rPr sz="3600" b="1" spc="-10" dirty="0">
                <a:latin typeface="Cambria"/>
                <a:cs typeface="Cambria"/>
              </a:rPr>
              <a:t>session,</a:t>
            </a:r>
            <a:endParaRPr sz="3600">
              <a:latin typeface="Cambria"/>
              <a:cs typeface="Cambria"/>
            </a:endParaRPr>
          </a:p>
          <a:p>
            <a:pPr marL="1397635">
              <a:lnSpc>
                <a:spcPct val="100000"/>
              </a:lnSpc>
              <a:tabLst>
                <a:tab pos="2126615" algn="l"/>
              </a:tabLst>
            </a:pPr>
            <a:r>
              <a:rPr sz="3200" spc="-25" dirty="0">
                <a:latin typeface="Cambria"/>
                <a:cs typeface="Cambria"/>
              </a:rPr>
              <a:t>of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various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57896" y="1438401"/>
            <a:ext cx="21609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mbria"/>
                <a:cs typeface="Cambria"/>
              </a:rPr>
              <a:t>professional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3039" y="1926463"/>
            <a:ext cx="264604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071370" algn="l"/>
              </a:tabLst>
            </a:pPr>
            <a:r>
              <a:rPr sz="3200" spc="-10" dirty="0">
                <a:latin typeface="Cambria"/>
                <a:cs typeface="Cambria"/>
              </a:rPr>
              <a:t>b)Outline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the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16910" y="1926463"/>
            <a:ext cx="665353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557780" algn="l"/>
                <a:tab pos="3303270" algn="l"/>
                <a:tab pos="4505960" algn="l"/>
              </a:tabLst>
            </a:pPr>
            <a:r>
              <a:rPr sz="3200" spc="-10" dirty="0">
                <a:latin typeface="Cambria"/>
                <a:cs typeface="Cambria"/>
              </a:rPr>
              <a:t>components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of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0" dirty="0">
                <a:latin typeface="Cambria"/>
                <a:cs typeface="Cambria"/>
              </a:rPr>
              <a:t>each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professional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083545" y="1438401"/>
            <a:ext cx="202946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9705" marR="5080" indent="-16764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mbria"/>
                <a:cs typeface="Cambria"/>
              </a:rPr>
              <a:t>documents, document,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3039" y="2414143"/>
            <a:ext cx="974217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Cambria"/>
                <a:cs typeface="Cambria"/>
              </a:rPr>
              <a:t>c)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Develop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critique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various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professional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documents,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3039" y="3029534"/>
            <a:ext cx="42227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074545" algn="l"/>
              </a:tabLst>
            </a:pPr>
            <a:r>
              <a:rPr sz="3200" spc="-10" dirty="0">
                <a:latin typeface="Cambria"/>
                <a:cs typeface="Cambria"/>
              </a:rPr>
              <a:t>d)Prepare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professional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697095" y="3029534"/>
            <a:ext cx="541845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239010" algn="l"/>
                <a:tab pos="3195955" algn="l"/>
              </a:tabLst>
            </a:pPr>
            <a:r>
              <a:rPr sz="3200" spc="-10" dirty="0">
                <a:latin typeface="Cambria"/>
                <a:cs typeface="Cambria"/>
              </a:rPr>
              <a:t>documents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and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demonstrate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395966" y="3029534"/>
            <a:ext cx="1717039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18795" algn="l"/>
              </a:tabLst>
            </a:pPr>
            <a:r>
              <a:rPr sz="3200" spc="-50" dirty="0">
                <a:latin typeface="Cambria"/>
                <a:cs typeface="Cambria"/>
              </a:rPr>
              <a:t>a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lesson,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3039" y="3517772"/>
            <a:ext cx="83235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635250" algn="l"/>
                <a:tab pos="3548379" algn="l"/>
                <a:tab pos="5900420" algn="l"/>
                <a:tab pos="6592570" algn="l"/>
              </a:tabLst>
            </a:pPr>
            <a:r>
              <a:rPr sz="3200" spc="-10" dirty="0">
                <a:latin typeface="Cambria"/>
                <a:cs typeface="Cambria"/>
              </a:rPr>
              <a:t>d)Appreciate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the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importance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25" dirty="0">
                <a:latin typeface="Cambria"/>
                <a:cs typeface="Cambria"/>
              </a:rPr>
              <a:t>of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preparing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844533" y="3517772"/>
            <a:ext cx="326644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18870" algn="l"/>
              </a:tabLst>
            </a:pPr>
            <a:r>
              <a:rPr sz="3200" spc="-25" dirty="0">
                <a:latin typeface="Cambria"/>
                <a:cs typeface="Cambria"/>
              </a:rPr>
              <a:t>own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professional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37530" y="4005452"/>
            <a:ext cx="202946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0" dirty="0">
                <a:latin typeface="Cambria"/>
                <a:cs typeface="Cambria"/>
              </a:rPr>
              <a:t>documents.</a:t>
            </a:r>
            <a:endParaRPr sz="3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11352"/>
            <a:ext cx="12192000" cy="2388235"/>
          </a:xfrm>
          <a:custGeom>
            <a:avLst/>
            <a:gdLst/>
            <a:ahLst/>
            <a:cxnLst/>
            <a:rect l="l" t="t" r="r" b="b"/>
            <a:pathLst>
              <a:path w="12192000" h="2388235">
                <a:moveTo>
                  <a:pt x="12192000" y="0"/>
                </a:moveTo>
                <a:lnTo>
                  <a:pt x="0" y="0"/>
                </a:lnTo>
                <a:lnTo>
                  <a:pt x="0" y="2388108"/>
                </a:lnTo>
                <a:lnTo>
                  <a:pt x="12192000" y="23881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621916" y="1482344"/>
            <a:ext cx="8952865" cy="176339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2307590" marR="5080" indent="-2295525">
              <a:lnSpc>
                <a:spcPts val="6480"/>
              </a:lnSpc>
              <a:spcBef>
                <a:spcPts val="915"/>
              </a:spcBef>
            </a:pPr>
            <a:r>
              <a:rPr sz="6000" b="0" dirty="0">
                <a:latin typeface="Cambria"/>
                <a:cs typeface="Cambria"/>
              </a:rPr>
              <a:t>SESSION</a:t>
            </a:r>
            <a:r>
              <a:rPr sz="6000" b="0" spc="-130" dirty="0">
                <a:latin typeface="Cambria"/>
                <a:cs typeface="Cambria"/>
              </a:rPr>
              <a:t> </a:t>
            </a:r>
            <a:r>
              <a:rPr sz="6000" b="0" dirty="0">
                <a:latin typeface="Cambria"/>
                <a:cs typeface="Cambria"/>
              </a:rPr>
              <a:t>1:</a:t>
            </a:r>
            <a:r>
              <a:rPr sz="6000" b="0" spc="-135" dirty="0">
                <a:latin typeface="Cambria"/>
                <a:cs typeface="Cambria"/>
              </a:rPr>
              <a:t> </a:t>
            </a:r>
            <a:r>
              <a:rPr sz="6000" b="0" spc="-10" dirty="0">
                <a:latin typeface="Cambria"/>
                <a:cs typeface="Cambria"/>
              </a:rPr>
              <a:t>PROFESSIONAL DOCUMENTS</a:t>
            </a:r>
            <a:endParaRPr sz="60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502920"/>
            </a:xfrm>
            <a:custGeom>
              <a:avLst/>
              <a:gdLst/>
              <a:ahLst/>
              <a:cxnLst/>
              <a:rect l="l" t="t" r="r" b="b"/>
              <a:pathLst>
                <a:path w="12192000" h="502920">
                  <a:moveTo>
                    <a:pt x="0" y="502919"/>
                  </a:moveTo>
                  <a:lnTo>
                    <a:pt x="12192000" y="502919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502919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502919"/>
              <a:ext cx="12192000" cy="6355080"/>
            </a:xfrm>
            <a:custGeom>
              <a:avLst/>
              <a:gdLst/>
              <a:ahLst/>
              <a:cxnLst/>
              <a:rect l="l" t="t" r="r" b="b"/>
              <a:pathLst>
                <a:path w="12192000" h="6355080">
                  <a:moveTo>
                    <a:pt x="0" y="6355080"/>
                  </a:moveTo>
                  <a:lnTo>
                    <a:pt x="12191999" y="635508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635508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-48361" y="-167868"/>
            <a:ext cx="12160250" cy="6690995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sz="2800" b="1" spc="-10" dirty="0">
                <a:latin typeface="Cambria"/>
                <a:cs typeface="Cambria"/>
              </a:rPr>
              <a:t>GUIDELINES</a:t>
            </a:r>
            <a:r>
              <a:rPr sz="2800" b="1" spc="-10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ON</a:t>
            </a:r>
            <a:r>
              <a:rPr sz="2800" b="1" spc="-55" dirty="0">
                <a:latin typeface="Cambria"/>
                <a:cs typeface="Cambria"/>
              </a:rPr>
              <a:t> </a:t>
            </a:r>
            <a:r>
              <a:rPr sz="2800" b="1" spc="-20" dirty="0">
                <a:latin typeface="Cambria"/>
                <a:cs typeface="Cambria"/>
              </a:rPr>
              <a:t>PROFESSIONAL</a:t>
            </a:r>
            <a:r>
              <a:rPr sz="2800" b="1" spc="-55" dirty="0">
                <a:latin typeface="Cambria"/>
                <a:cs typeface="Cambria"/>
              </a:rPr>
              <a:t> </a:t>
            </a:r>
            <a:r>
              <a:rPr sz="2800" b="1" spc="-10" dirty="0">
                <a:latin typeface="Cambria"/>
                <a:cs typeface="Cambria"/>
              </a:rPr>
              <a:t>DOCUMENTS</a:t>
            </a:r>
            <a:r>
              <a:rPr sz="2800" b="1" spc="-50" dirty="0">
                <a:latin typeface="Cambria"/>
                <a:cs typeface="Cambria"/>
              </a:rPr>
              <a:t> </a:t>
            </a:r>
            <a:r>
              <a:rPr sz="2800" b="1" spc="-120" dirty="0">
                <a:latin typeface="Cambria"/>
                <a:cs typeface="Cambria"/>
              </a:rPr>
              <a:t>AT</a:t>
            </a:r>
            <a:r>
              <a:rPr sz="2800" b="1" spc="-3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SENIOR</a:t>
            </a:r>
            <a:r>
              <a:rPr sz="2800" b="1" spc="-55" dirty="0">
                <a:latin typeface="Cambria"/>
                <a:cs typeface="Cambria"/>
              </a:rPr>
              <a:t> </a:t>
            </a:r>
            <a:r>
              <a:rPr sz="2800" b="1" spc="-10" dirty="0">
                <a:latin typeface="Cambria"/>
                <a:cs typeface="Cambria"/>
              </a:rPr>
              <a:t>SCHOOL</a:t>
            </a:r>
            <a:endParaRPr sz="2800">
              <a:latin typeface="Cambria"/>
              <a:cs typeface="Cambria"/>
            </a:endParaRPr>
          </a:p>
          <a:p>
            <a:pPr marL="12700" marR="941705">
              <a:lnSpc>
                <a:spcPts val="3020"/>
              </a:lnSpc>
              <a:spcBef>
                <a:spcPts val="1275"/>
              </a:spcBef>
            </a:pPr>
            <a:r>
              <a:rPr sz="2800" spc="-10" dirty="0">
                <a:latin typeface="Cambria"/>
                <a:cs typeface="Cambria"/>
              </a:rPr>
              <a:t>Professional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documents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are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prepared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by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teacher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to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guide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effective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and </a:t>
            </a:r>
            <a:r>
              <a:rPr sz="2800" dirty="0">
                <a:latin typeface="Cambria"/>
                <a:cs typeface="Cambria"/>
              </a:rPr>
              <a:t>efficient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implementation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4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curriculum.</a:t>
            </a:r>
            <a:endParaRPr sz="2800">
              <a:latin typeface="Cambria"/>
              <a:cs typeface="Cambria"/>
            </a:endParaRPr>
          </a:p>
          <a:p>
            <a:pPr marL="12700" marR="5080">
              <a:lnSpc>
                <a:spcPct val="90000"/>
              </a:lnSpc>
              <a:spcBef>
                <a:spcPts val="955"/>
              </a:spcBef>
              <a:tabLst>
                <a:tab pos="2541270" algn="l"/>
              </a:tabLst>
            </a:pPr>
            <a:r>
              <a:rPr sz="2800" dirty="0">
                <a:latin typeface="Cambria"/>
                <a:cs typeface="Cambria"/>
              </a:rPr>
              <a:t>These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include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Schemes</a:t>
            </a:r>
            <a:r>
              <a:rPr sz="28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of</a:t>
            </a:r>
            <a:r>
              <a:rPr sz="28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25" dirty="0">
                <a:solidFill>
                  <a:srgbClr val="FF0000"/>
                </a:solidFill>
                <a:latin typeface="Cambria"/>
                <a:cs typeface="Cambria"/>
              </a:rPr>
              <a:t>Work,</a:t>
            </a:r>
            <a:r>
              <a:rPr sz="28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Lesson</a:t>
            </a:r>
            <a:r>
              <a:rPr sz="2800" b="1" spc="-7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Plan,</a:t>
            </a:r>
            <a:r>
              <a:rPr sz="2800" b="1" spc="-9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Record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of</a:t>
            </a:r>
            <a:r>
              <a:rPr sz="28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30" dirty="0">
                <a:solidFill>
                  <a:srgbClr val="FF0000"/>
                </a:solidFill>
                <a:latin typeface="Cambria"/>
                <a:cs typeface="Cambria"/>
              </a:rPr>
              <a:t>Work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Covered,</a:t>
            </a:r>
            <a:r>
              <a:rPr sz="2800" b="1" spc="70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Time</a:t>
            </a:r>
            <a:r>
              <a:rPr sz="2800" b="1" spc="-9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table</a:t>
            </a:r>
            <a:r>
              <a:rPr sz="28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and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Individualised</a:t>
            </a:r>
            <a:r>
              <a:rPr sz="2800" b="1" spc="-6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Education</a:t>
            </a:r>
            <a:r>
              <a:rPr sz="2800" b="1" spc="-7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Plan</a:t>
            </a:r>
            <a:r>
              <a:rPr sz="2800" b="1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for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learners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with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special</a:t>
            </a:r>
            <a:r>
              <a:rPr sz="2800" spc="-9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needs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4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disabilities.</a:t>
            </a:r>
            <a:r>
              <a:rPr sz="2800" dirty="0">
                <a:latin typeface="Cambria"/>
                <a:cs typeface="Cambria"/>
              </a:rPr>
              <a:t>	In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this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regard,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School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shall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ensure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that:</a:t>
            </a:r>
            <a:endParaRPr sz="2800">
              <a:latin typeface="Cambria"/>
              <a:cs typeface="Cambria"/>
            </a:endParaRPr>
          </a:p>
          <a:p>
            <a:pPr marL="469900" marR="245110" indent="-457834">
              <a:lnSpc>
                <a:spcPct val="100000"/>
              </a:lnSpc>
              <a:spcBef>
                <a:spcPts val="1010"/>
              </a:spcBef>
              <a:buAutoNum type="arabicParenR"/>
              <a:tabLst>
                <a:tab pos="469900" algn="l"/>
                <a:tab pos="547370" algn="l"/>
                <a:tab pos="3515360" algn="l"/>
              </a:tabLst>
            </a:pPr>
            <a:r>
              <a:rPr sz="2800" dirty="0">
                <a:latin typeface="Cambria"/>
                <a:cs typeface="Cambria"/>
              </a:rPr>
              <a:t>	Schemes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indicate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requisite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administrative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details,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week,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lesson, </a:t>
            </a:r>
            <a:r>
              <a:rPr sz="2800" dirty="0">
                <a:latin typeface="Cambria"/>
                <a:cs typeface="Cambria"/>
              </a:rPr>
              <a:t>strand,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sub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strand,</a:t>
            </a:r>
            <a:r>
              <a:rPr sz="2800" spc="-9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specific</a:t>
            </a:r>
            <a:r>
              <a:rPr sz="2800" spc="-11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10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outcomes,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experiences,</a:t>
            </a:r>
            <a:r>
              <a:rPr sz="2800" spc="-114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key</a:t>
            </a:r>
            <a:r>
              <a:rPr sz="2800" spc="-11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inquiry </a:t>
            </a:r>
            <a:r>
              <a:rPr sz="2800" dirty="0">
                <a:latin typeface="Cambria"/>
                <a:cs typeface="Cambria"/>
              </a:rPr>
              <a:t>questions,</a:t>
            </a:r>
            <a:r>
              <a:rPr sz="2800" spc="-12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learning</a:t>
            </a:r>
            <a:r>
              <a:rPr sz="2800" dirty="0">
                <a:latin typeface="Cambria"/>
                <a:cs typeface="Cambria"/>
              </a:rPr>
              <a:t>	</a:t>
            </a:r>
            <a:r>
              <a:rPr sz="2800" spc="-20" dirty="0">
                <a:latin typeface="Cambria"/>
                <a:cs typeface="Cambria"/>
              </a:rPr>
              <a:t>resources,</a:t>
            </a:r>
            <a:r>
              <a:rPr sz="2800" spc="-3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assessment</a:t>
            </a:r>
            <a:r>
              <a:rPr sz="2800" spc="-4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3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reflection.</a:t>
            </a:r>
            <a:endParaRPr sz="2800">
              <a:latin typeface="Cambria"/>
              <a:cs typeface="Cambria"/>
            </a:endParaRPr>
          </a:p>
          <a:p>
            <a:pPr marL="467995" indent="-455295">
              <a:lnSpc>
                <a:spcPct val="100000"/>
              </a:lnSpc>
              <a:spcBef>
                <a:spcPts val="994"/>
              </a:spcBef>
              <a:buAutoNum type="arabicParenR"/>
              <a:tabLst>
                <a:tab pos="467995" algn="l"/>
              </a:tabLst>
            </a:pPr>
            <a:r>
              <a:rPr sz="2800" dirty="0">
                <a:latin typeface="Cambria"/>
                <a:cs typeface="Cambria"/>
              </a:rPr>
              <a:t>Schemes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are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ready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for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use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by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first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week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every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term.</a:t>
            </a:r>
            <a:endParaRPr sz="2800">
              <a:latin typeface="Cambria"/>
              <a:cs typeface="Cambria"/>
            </a:endParaRPr>
          </a:p>
          <a:p>
            <a:pPr marL="469900" marR="362585" indent="-457834">
              <a:lnSpc>
                <a:spcPct val="100000"/>
              </a:lnSpc>
              <a:spcBef>
                <a:spcPts val="994"/>
              </a:spcBef>
              <a:buAutoNum type="arabicParenR"/>
              <a:tabLst>
                <a:tab pos="469900" algn="l"/>
                <a:tab pos="547370" algn="l"/>
              </a:tabLst>
            </a:pPr>
            <a:r>
              <a:rPr sz="2800" dirty="0">
                <a:latin typeface="Cambria"/>
                <a:cs typeface="Cambria"/>
              </a:rPr>
              <a:t>	</a:t>
            </a:r>
            <a:r>
              <a:rPr sz="2800" spc="-30" dirty="0">
                <a:latin typeface="Cambria"/>
                <a:cs typeface="Cambria"/>
              </a:rPr>
              <a:t>Teachers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prepare</a:t>
            </a:r>
            <a:r>
              <a:rPr sz="2800" spc="-4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use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plans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for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every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per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schemes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3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work.</a:t>
            </a:r>
            <a:endParaRPr sz="2800">
              <a:latin typeface="Cambria"/>
              <a:cs typeface="Cambria"/>
            </a:endParaRPr>
          </a:p>
          <a:p>
            <a:pPr marL="467359" marR="208279" indent="-455295">
              <a:lnSpc>
                <a:spcPct val="100000"/>
              </a:lnSpc>
              <a:spcBef>
                <a:spcPts val="1015"/>
              </a:spcBef>
              <a:buAutoNum type="arabicParenR"/>
              <a:tabLst>
                <a:tab pos="469900" algn="l"/>
                <a:tab pos="1205865" algn="l"/>
              </a:tabLst>
            </a:pPr>
            <a:r>
              <a:rPr sz="2800" spc="-25" dirty="0">
                <a:latin typeface="Cambria"/>
                <a:cs typeface="Cambria"/>
              </a:rPr>
              <a:t>The</a:t>
            </a:r>
            <a:r>
              <a:rPr sz="2800" dirty="0">
                <a:latin typeface="Cambria"/>
                <a:cs typeface="Cambria"/>
              </a:rPr>
              <a:t>	lesson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plans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should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break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down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content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scheme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into 	</a:t>
            </a:r>
            <a:r>
              <a:rPr sz="2800" dirty="0">
                <a:latin typeface="Cambria"/>
                <a:cs typeface="Cambria"/>
              </a:rPr>
              <a:t>teachable</a:t>
            </a:r>
            <a:r>
              <a:rPr sz="2800" spc="-14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units.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78307"/>
            <a:ext cx="12178665" cy="5904230"/>
          </a:xfrm>
          <a:custGeom>
            <a:avLst/>
            <a:gdLst/>
            <a:ahLst/>
            <a:cxnLst/>
            <a:rect l="l" t="t" r="r" b="b"/>
            <a:pathLst>
              <a:path w="12178665" h="5904230">
                <a:moveTo>
                  <a:pt x="12178284" y="0"/>
                </a:moveTo>
                <a:lnTo>
                  <a:pt x="0" y="0"/>
                </a:lnTo>
                <a:lnTo>
                  <a:pt x="0" y="5903976"/>
                </a:lnTo>
                <a:lnTo>
                  <a:pt x="12178284" y="5903976"/>
                </a:lnTo>
                <a:lnTo>
                  <a:pt x="12178284" y="0"/>
                </a:lnTo>
                <a:close/>
              </a:path>
            </a:pathLst>
          </a:custGeom>
          <a:solidFill>
            <a:srgbClr val="F4B0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5633" y="74828"/>
            <a:ext cx="11805920" cy="5136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4365" marR="74930" indent="-622300">
              <a:lnSpc>
                <a:spcPct val="119600"/>
              </a:lnSpc>
              <a:spcBef>
                <a:spcPts val="100"/>
              </a:spcBef>
              <a:tabLst>
                <a:tab pos="2601595" algn="l"/>
              </a:tabLst>
            </a:pPr>
            <a:r>
              <a:rPr sz="2800" dirty="0">
                <a:latin typeface="Cambria"/>
                <a:cs typeface="Cambria"/>
              </a:rPr>
              <a:t>6)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30" dirty="0">
                <a:latin typeface="Cambria"/>
                <a:cs typeface="Cambria"/>
              </a:rPr>
              <a:t>Teachers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formulate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specific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outcomes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based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on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scheme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and</a:t>
            </a:r>
            <a:r>
              <a:rPr sz="2800" dirty="0">
                <a:latin typeface="Cambria"/>
                <a:cs typeface="Cambria"/>
              </a:rPr>
              <a:t>	provide</a:t>
            </a:r>
            <a:r>
              <a:rPr sz="2800" spc="-10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opportunities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for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extended</a:t>
            </a:r>
            <a:r>
              <a:rPr sz="2800" spc="-114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learning.</a:t>
            </a:r>
            <a:endParaRPr sz="2800">
              <a:latin typeface="Cambria"/>
              <a:cs typeface="Cambria"/>
            </a:endParaRPr>
          </a:p>
          <a:p>
            <a:pPr marL="478790" marR="50165" indent="-466725">
              <a:lnSpc>
                <a:spcPct val="119700"/>
              </a:lnSpc>
              <a:spcBef>
                <a:spcPts val="10"/>
              </a:spcBef>
              <a:tabLst>
                <a:tab pos="3933825" algn="l"/>
              </a:tabLst>
            </a:pPr>
            <a:r>
              <a:rPr sz="2800" dirty="0">
                <a:latin typeface="Cambria"/>
                <a:cs typeface="Cambria"/>
              </a:rPr>
              <a:t>8)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planning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takes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into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consideration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learners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age,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ability, background,</a:t>
            </a:r>
            <a:r>
              <a:rPr sz="2800" spc="-9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learning</a:t>
            </a:r>
            <a:r>
              <a:rPr sz="2800" dirty="0">
                <a:latin typeface="Cambria"/>
                <a:cs typeface="Cambria"/>
              </a:rPr>
              <a:t>	styles,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available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resources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learning environment.</a:t>
            </a:r>
            <a:endParaRPr sz="2800">
              <a:latin typeface="Cambria"/>
              <a:cs typeface="Cambria"/>
            </a:endParaRPr>
          </a:p>
          <a:p>
            <a:pPr marL="619125" indent="-606425">
              <a:lnSpc>
                <a:spcPct val="100000"/>
              </a:lnSpc>
              <a:spcBef>
                <a:spcPts val="675"/>
              </a:spcBef>
              <a:buAutoNum type="arabicParenR" startAt="10"/>
              <a:tabLst>
                <a:tab pos="619125" algn="l"/>
              </a:tabLst>
            </a:pPr>
            <a:r>
              <a:rPr sz="2800" dirty="0">
                <a:latin typeface="Cambria"/>
                <a:cs typeface="Cambria"/>
              </a:rPr>
              <a:t>The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plan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includes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values,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core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competencies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PCIs.</a:t>
            </a:r>
            <a:endParaRPr sz="2800">
              <a:latin typeface="Cambria"/>
              <a:cs typeface="Cambria"/>
            </a:endParaRPr>
          </a:p>
          <a:p>
            <a:pPr marL="617855" marR="111760" indent="-605790">
              <a:lnSpc>
                <a:spcPct val="119600"/>
              </a:lnSpc>
              <a:buAutoNum type="arabicParenR" startAt="10"/>
              <a:tabLst>
                <a:tab pos="634365" algn="l"/>
                <a:tab pos="2626360" algn="l"/>
              </a:tabLst>
            </a:pPr>
            <a:r>
              <a:rPr sz="2800" dirty="0">
                <a:latin typeface="Cambria"/>
                <a:cs typeface="Cambria"/>
              </a:rPr>
              <a:t>All</a:t>
            </a:r>
            <a:r>
              <a:rPr sz="2800" spc="-4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teachers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maintain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record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evidence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content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covered 	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for</a:t>
            </a:r>
            <a:r>
              <a:rPr sz="2800" spc="-35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ease</a:t>
            </a:r>
            <a:r>
              <a:rPr sz="2800" dirty="0">
                <a:latin typeface="Cambria"/>
                <a:cs typeface="Cambria"/>
              </a:rPr>
              <a:t>	of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handing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taking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over</a:t>
            </a:r>
            <a:r>
              <a:rPr sz="2800" spc="-4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</a:t>
            </a:r>
            <a:r>
              <a:rPr sz="2800" spc="-5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case</a:t>
            </a:r>
            <a:r>
              <a:rPr sz="2800" spc="-4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</a:t>
            </a:r>
            <a:r>
              <a:rPr sz="2800" spc="-4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transfer.</a:t>
            </a:r>
            <a:endParaRPr sz="2800">
              <a:latin typeface="Cambria"/>
              <a:cs typeface="Cambria"/>
            </a:endParaRPr>
          </a:p>
          <a:p>
            <a:pPr marL="695960" marR="5080" indent="-606425">
              <a:lnSpc>
                <a:spcPct val="119700"/>
              </a:lnSpc>
              <a:spcBef>
                <a:spcPts val="10"/>
              </a:spcBef>
              <a:buAutoNum type="arabicParenR" startAt="10"/>
              <a:tabLst>
                <a:tab pos="789305" algn="l"/>
              </a:tabLst>
            </a:pPr>
            <a:r>
              <a:rPr sz="2800" dirty="0">
                <a:latin typeface="Cambria"/>
                <a:cs typeface="Cambria"/>
              </a:rPr>
              <a:t>The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Record</a:t>
            </a:r>
            <a:r>
              <a:rPr sz="2800" spc="-9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of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work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covered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provides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requisite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administrative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details, 	</a:t>
            </a:r>
            <a:r>
              <a:rPr sz="2800" dirty="0">
                <a:latin typeface="Cambria"/>
                <a:cs typeface="Cambria"/>
              </a:rPr>
              <a:t>time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frame,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lesson,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content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covered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reflection.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720840"/>
          </a:xfrm>
          <a:custGeom>
            <a:avLst/>
            <a:gdLst/>
            <a:ahLst/>
            <a:cxnLst/>
            <a:rect l="l" t="t" r="r" b="b"/>
            <a:pathLst>
              <a:path w="12192000" h="6720840">
                <a:moveTo>
                  <a:pt x="12192000" y="0"/>
                </a:moveTo>
                <a:lnTo>
                  <a:pt x="0" y="0"/>
                </a:lnTo>
                <a:lnTo>
                  <a:pt x="0" y="6720840"/>
                </a:lnTo>
                <a:lnTo>
                  <a:pt x="12192000" y="67208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4B0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-107135"/>
            <a:ext cx="11849100" cy="68199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618490" marR="449580" indent="-606425">
              <a:lnSpc>
                <a:spcPct val="116100"/>
              </a:lnSpc>
              <a:spcBef>
                <a:spcPts val="110"/>
              </a:spcBef>
              <a:buSzPct val="96875"/>
              <a:buAutoNum type="arabicParenR" startAt="13"/>
              <a:tabLst>
                <a:tab pos="634365" algn="l"/>
                <a:tab pos="5095240" algn="l"/>
              </a:tabLst>
            </a:pPr>
            <a:r>
              <a:rPr sz="3200" dirty="0">
                <a:latin typeface="Cambria"/>
                <a:cs typeface="Cambria"/>
              </a:rPr>
              <a:t>Individualized</a:t>
            </a:r>
            <a:r>
              <a:rPr sz="3200" spc="-10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Education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Programme</a:t>
            </a:r>
            <a:r>
              <a:rPr sz="3200" spc="-9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is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developed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to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meet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the 	</a:t>
            </a:r>
            <a:r>
              <a:rPr sz="3200" dirty="0">
                <a:latin typeface="Cambria"/>
                <a:cs typeface="Cambria"/>
              </a:rPr>
              <a:t>unique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needs</a:t>
            </a:r>
            <a:r>
              <a:rPr sz="3200" spc="-2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learners</a:t>
            </a:r>
            <a:r>
              <a:rPr sz="3200" dirty="0">
                <a:latin typeface="Cambria"/>
                <a:cs typeface="Cambria"/>
              </a:rPr>
              <a:t>	with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special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needs,</a:t>
            </a:r>
            <a:r>
              <a:rPr sz="3200" spc="-2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to</a:t>
            </a:r>
            <a:r>
              <a:rPr sz="3200" spc="-2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guide</a:t>
            </a:r>
            <a:r>
              <a:rPr sz="3200" spc="-25" dirty="0">
                <a:latin typeface="Cambria"/>
                <a:cs typeface="Cambria"/>
              </a:rPr>
              <a:t> the 	</a:t>
            </a:r>
            <a:r>
              <a:rPr sz="3200" dirty="0">
                <a:latin typeface="Cambria"/>
                <a:cs typeface="Cambria"/>
              </a:rPr>
              <a:t>planning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monitoring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their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learning.</a:t>
            </a:r>
            <a:endParaRPr sz="3200">
              <a:latin typeface="Cambria"/>
              <a:cs typeface="Cambria"/>
            </a:endParaRPr>
          </a:p>
          <a:p>
            <a:pPr marL="706755" indent="-694055">
              <a:lnSpc>
                <a:spcPct val="100000"/>
              </a:lnSpc>
              <a:spcBef>
                <a:spcPts val="610"/>
              </a:spcBef>
              <a:buSzPct val="96875"/>
              <a:buAutoNum type="arabicParenR" startAt="13"/>
              <a:tabLst>
                <a:tab pos="706755" algn="l"/>
              </a:tabLst>
            </a:pPr>
            <a:r>
              <a:rPr sz="3200" dirty="0">
                <a:latin typeface="Cambria"/>
                <a:cs typeface="Cambria"/>
              </a:rPr>
              <a:t>Progress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records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document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learner’s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academic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performance</a:t>
            </a:r>
            <a:endParaRPr sz="3200">
              <a:latin typeface="Cambria"/>
              <a:cs typeface="Cambria"/>
            </a:endParaRPr>
          </a:p>
          <a:p>
            <a:pPr marL="723900">
              <a:lnSpc>
                <a:spcPct val="100000"/>
              </a:lnSpc>
              <a:spcBef>
                <a:spcPts val="625"/>
              </a:spcBef>
              <a:tabLst>
                <a:tab pos="5011420" algn="l"/>
              </a:tabLst>
            </a:pPr>
            <a:r>
              <a:rPr sz="3200" dirty="0">
                <a:latin typeface="Cambria"/>
                <a:cs typeface="Cambria"/>
              </a:rPr>
              <a:t>on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spc="-40" dirty="0">
                <a:latin typeface="Cambria"/>
                <a:cs typeface="Cambria"/>
              </a:rPr>
              <a:t>weekly,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monthly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or</a:t>
            </a:r>
            <a:r>
              <a:rPr sz="3200" dirty="0">
                <a:latin typeface="Cambria"/>
                <a:cs typeface="Cambria"/>
              </a:rPr>
              <a:t>	termly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basis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to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monitor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learners’</a:t>
            </a:r>
            <a:endParaRPr sz="3200">
              <a:latin typeface="Cambria"/>
              <a:cs typeface="Cambria"/>
            </a:endParaRPr>
          </a:p>
          <a:p>
            <a:pPr marL="723900">
              <a:lnSpc>
                <a:spcPct val="100000"/>
              </a:lnSpc>
              <a:spcBef>
                <a:spcPts val="615"/>
              </a:spcBef>
            </a:pPr>
            <a:r>
              <a:rPr sz="3200" spc="-10" dirty="0">
                <a:latin typeface="Cambria"/>
                <a:cs typeface="Cambria"/>
              </a:rPr>
              <a:t>achievement.</a:t>
            </a:r>
            <a:endParaRPr sz="3200">
              <a:latin typeface="Cambria"/>
              <a:cs typeface="Cambria"/>
            </a:endParaRPr>
          </a:p>
          <a:p>
            <a:pPr marL="706120" marR="19050" indent="-694055">
              <a:lnSpc>
                <a:spcPts val="4470"/>
              </a:lnSpc>
              <a:spcBef>
                <a:spcPts val="235"/>
              </a:spcBef>
              <a:buSzPct val="96875"/>
              <a:buAutoNum type="arabicParenR" startAt="15"/>
              <a:tabLst>
                <a:tab pos="723900" algn="l"/>
                <a:tab pos="5049520" algn="l"/>
              </a:tabLst>
            </a:pPr>
            <a:r>
              <a:rPr sz="3200" dirty="0">
                <a:latin typeface="Cambria"/>
                <a:cs typeface="Cambria"/>
              </a:rPr>
              <a:t>Progress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records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used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by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both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teacher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learner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to 	</a:t>
            </a:r>
            <a:r>
              <a:rPr sz="3200" dirty="0">
                <a:latin typeface="Cambria"/>
                <a:cs typeface="Cambria"/>
              </a:rPr>
              <a:t>reflect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on,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spc="-20" dirty="0">
                <a:latin typeface="Cambria"/>
                <a:cs typeface="Cambria"/>
              </a:rPr>
              <a:t>re-</a:t>
            </a:r>
            <a:r>
              <a:rPr sz="3200" spc="-10" dirty="0">
                <a:latin typeface="Cambria"/>
                <a:cs typeface="Cambria"/>
              </a:rPr>
              <a:t>assess</a:t>
            </a:r>
            <a:r>
              <a:rPr sz="3200" dirty="0">
                <a:latin typeface="Cambria"/>
                <a:cs typeface="Cambria"/>
              </a:rPr>
              <a:t>	the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spc="-20" dirty="0">
                <a:latin typeface="Cambria"/>
                <a:cs typeface="Cambria"/>
              </a:rPr>
              <a:t>teaching-</a:t>
            </a:r>
            <a:r>
              <a:rPr sz="3200" dirty="0">
                <a:latin typeface="Cambria"/>
                <a:cs typeface="Cambria"/>
              </a:rPr>
              <a:t>learning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process.</a:t>
            </a:r>
            <a:endParaRPr sz="3200">
              <a:latin typeface="Cambria"/>
              <a:cs typeface="Cambria"/>
            </a:endParaRPr>
          </a:p>
          <a:p>
            <a:pPr marL="707390" indent="-694690">
              <a:lnSpc>
                <a:spcPct val="100000"/>
              </a:lnSpc>
              <a:spcBef>
                <a:spcPts val="355"/>
              </a:spcBef>
              <a:buSzPct val="96875"/>
              <a:buAutoNum type="arabicParenR" startAt="15"/>
              <a:tabLst>
                <a:tab pos="707390" algn="l"/>
              </a:tabLst>
            </a:pPr>
            <a:r>
              <a:rPr sz="3200" dirty="0">
                <a:latin typeface="Cambria"/>
                <a:cs typeface="Cambria"/>
              </a:rPr>
              <a:t>All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professional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documents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endorsed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by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school</a:t>
            </a:r>
            <a:endParaRPr sz="3200">
              <a:latin typeface="Cambria"/>
              <a:cs typeface="Cambria"/>
            </a:endParaRPr>
          </a:p>
          <a:p>
            <a:pPr marL="723900">
              <a:lnSpc>
                <a:spcPct val="100000"/>
              </a:lnSpc>
              <a:spcBef>
                <a:spcPts val="615"/>
              </a:spcBef>
            </a:pPr>
            <a:r>
              <a:rPr sz="3200" spc="-10" dirty="0">
                <a:latin typeface="Cambria"/>
                <a:cs typeface="Cambria"/>
              </a:rPr>
              <a:t>administration.</a:t>
            </a:r>
            <a:endParaRPr sz="3200">
              <a:latin typeface="Cambria"/>
              <a:cs typeface="Cambria"/>
            </a:endParaRPr>
          </a:p>
          <a:p>
            <a:pPr marL="706755" marR="5080" indent="-694690">
              <a:lnSpc>
                <a:spcPct val="115900"/>
              </a:lnSpc>
              <a:spcBef>
                <a:spcPts val="10"/>
              </a:spcBef>
              <a:buSzPct val="96875"/>
              <a:buAutoNum type="arabicParenR" startAt="17"/>
              <a:tabLst>
                <a:tab pos="723900" algn="l"/>
              </a:tabLst>
            </a:pPr>
            <a:r>
              <a:rPr sz="3200" spc="-25" dirty="0">
                <a:latin typeface="Cambria"/>
                <a:cs typeface="Cambria"/>
              </a:rPr>
              <a:t>Teachers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prepare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master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timetable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to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guide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flow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lessons 	</a:t>
            </a:r>
            <a:r>
              <a:rPr sz="3200" dirty="0">
                <a:latin typeface="Cambria"/>
                <a:cs typeface="Cambria"/>
              </a:rPr>
              <a:t>in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terms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time.</a:t>
            </a:r>
            <a:endParaRPr sz="3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911" y="1054607"/>
            <a:ext cx="12077700" cy="5803900"/>
          </a:xfrm>
          <a:custGeom>
            <a:avLst/>
            <a:gdLst/>
            <a:ahLst/>
            <a:cxnLst/>
            <a:rect l="l" t="t" r="r" b="b"/>
            <a:pathLst>
              <a:path w="12077700" h="5803900">
                <a:moveTo>
                  <a:pt x="12077700" y="0"/>
                </a:moveTo>
                <a:lnTo>
                  <a:pt x="0" y="0"/>
                </a:lnTo>
                <a:lnTo>
                  <a:pt x="0" y="5803392"/>
                </a:lnTo>
                <a:lnTo>
                  <a:pt x="12077700" y="5803392"/>
                </a:lnTo>
                <a:lnTo>
                  <a:pt x="12077700" y="0"/>
                </a:lnTo>
                <a:close/>
              </a:path>
            </a:pathLst>
          </a:custGeom>
          <a:solidFill>
            <a:srgbClr val="FAE4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6042" y="136306"/>
            <a:ext cx="11791950" cy="6303010"/>
          </a:xfrm>
          <a:prstGeom prst="rect">
            <a:avLst/>
          </a:prstGeom>
        </p:spPr>
        <p:txBody>
          <a:bodyPr vert="horz" wrap="square" lIns="0" tIns="213995" rIns="0" bIns="0" rtlCol="0">
            <a:spAutoFit/>
          </a:bodyPr>
          <a:lstStyle/>
          <a:p>
            <a:pPr marL="793115">
              <a:lnSpc>
                <a:spcPct val="100000"/>
              </a:lnSpc>
              <a:spcBef>
                <a:spcPts val="1685"/>
              </a:spcBef>
            </a:pPr>
            <a:r>
              <a:rPr sz="3200" b="1" dirty="0">
                <a:latin typeface="Cambria"/>
                <a:cs typeface="Cambria"/>
              </a:rPr>
              <a:t>PILLARS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OF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TEACHERS’</a:t>
            </a:r>
            <a:r>
              <a:rPr sz="3200" b="1" spc="-75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PROFESSIONAL</a:t>
            </a:r>
            <a:r>
              <a:rPr sz="3200" b="1" spc="-100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DOCUMENTS</a:t>
            </a:r>
            <a:endParaRPr sz="3200">
              <a:latin typeface="Cambria"/>
              <a:cs typeface="Cambria"/>
            </a:endParaRPr>
          </a:p>
          <a:p>
            <a:pPr marL="241300" marR="5080" indent="-228600">
              <a:lnSpc>
                <a:spcPts val="3460"/>
              </a:lnSpc>
              <a:spcBef>
                <a:spcPts val="2020"/>
              </a:spcBef>
              <a:buFont typeface="Arial"/>
              <a:buChar char="•"/>
              <a:tabLst>
                <a:tab pos="241300" algn="l"/>
                <a:tab pos="7934959" algn="l"/>
              </a:tabLst>
            </a:pPr>
            <a:r>
              <a:rPr sz="3200" dirty="0">
                <a:latin typeface="Cambria"/>
                <a:cs typeface="Cambria"/>
              </a:rPr>
              <a:t>Coherence,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alignment,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customization,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spc="-20" dirty="0">
                <a:latin typeface="Cambria"/>
                <a:cs typeface="Cambria"/>
              </a:rPr>
              <a:t>clarity,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reflection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the </a:t>
            </a:r>
            <a:r>
              <a:rPr sz="3200" dirty="0">
                <a:latin typeface="Cambria"/>
                <a:cs typeface="Cambria"/>
              </a:rPr>
              <a:t>pillars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2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high-</a:t>
            </a:r>
            <a:r>
              <a:rPr sz="3200" dirty="0">
                <a:latin typeface="Cambria"/>
                <a:cs typeface="Cambria"/>
              </a:rPr>
              <a:t>quality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teachers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professional</a:t>
            </a:r>
            <a:r>
              <a:rPr sz="3200" dirty="0">
                <a:latin typeface="Cambria"/>
                <a:cs typeface="Cambria"/>
              </a:rPr>
              <a:t>	</a:t>
            </a:r>
            <a:r>
              <a:rPr sz="3200" spc="-10" dirty="0">
                <a:latin typeface="Cambria"/>
                <a:cs typeface="Cambria"/>
              </a:rPr>
              <a:t>documents.</a:t>
            </a:r>
            <a:endParaRPr sz="3200">
              <a:latin typeface="Cambria"/>
              <a:cs typeface="Cambria"/>
            </a:endParaRPr>
          </a:p>
          <a:p>
            <a:pPr marL="240029" marR="38100" indent="-227329">
              <a:lnSpc>
                <a:spcPct val="90000"/>
              </a:lnSpc>
              <a:spcBef>
                <a:spcPts val="950"/>
              </a:spcBef>
              <a:buFont typeface="Arial"/>
              <a:buChar char="•"/>
              <a:tabLst>
                <a:tab pos="241300" algn="l"/>
              </a:tabLst>
            </a:pPr>
            <a:r>
              <a:rPr sz="3200" dirty="0">
                <a:latin typeface="Cambria"/>
                <a:cs typeface="Cambria"/>
              </a:rPr>
              <a:t>A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well-</a:t>
            </a:r>
            <a:r>
              <a:rPr sz="3200" dirty="0">
                <a:latin typeface="Cambria"/>
                <a:cs typeface="Cambria"/>
              </a:rPr>
              <a:t>prepared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professional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document,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such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as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scheme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work, 	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9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plan,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record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work,</a:t>
            </a:r>
            <a:r>
              <a:rPr sz="3200" spc="-90" dirty="0">
                <a:latin typeface="Cambria"/>
                <a:cs typeface="Cambria"/>
              </a:rPr>
              <a:t> IEP,</a:t>
            </a:r>
            <a:r>
              <a:rPr sz="3200" spc="-8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or</a:t>
            </a:r>
            <a:r>
              <a:rPr sz="3200" spc="-8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notes,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should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reflect 	organization,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alignment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with</a:t>
            </a:r>
            <a:r>
              <a:rPr sz="3200" spc="-8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curriculum,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thoughtful 	customization.</a:t>
            </a:r>
            <a:endParaRPr sz="3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1750"/>
              </a:spcBef>
              <a:buFont typeface="Arial"/>
              <a:buChar char="•"/>
            </a:pPr>
            <a:endParaRPr sz="3200">
              <a:latin typeface="Cambria"/>
              <a:cs typeface="Cambria"/>
            </a:endParaRPr>
          </a:p>
          <a:p>
            <a:pPr marL="240029" marR="1180465" indent="-227329">
              <a:lnSpc>
                <a:spcPts val="3460"/>
              </a:lnSpc>
              <a:buFont typeface="Arial"/>
              <a:buChar char="•"/>
              <a:tabLst>
                <a:tab pos="241300" algn="l"/>
              </a:tabLst>
            </a:pP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1.</a:t>
            </a:r>
            <a:r>
              <a:rPr sz="32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spc="-10" dirty="0">
                <a:solidFill>
                  <a:srgbClr val="FF0000"/>
                </a:solidFill>
                <a:latin typeface="Cambria"/>
                <a:cs typeface="Cambria"/>
              </a:rPr>
              <a:t>Conformity</a:t>
            </a:r>
            <a:r>
              <a:rPr sz="3200" b="1" spc="-5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to</a:t>
            </a:r>
            <a:r>
              <a:rPr sz="3200" b="1" spc="-7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Prescribed</a:t>
            </a:r>
            <a:r>
              <a:rPr sz="3200" b="1" spc="-9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spc="-10" dirty="0">
                <a:solidFill>
                  <a:srgbClr val="FF0000"/>
                </a:solidFill>
                <a:latin typeface="Cambria"/>
                <a:cs typeface="Cambria"/>
              </a:rPr>
              <a:t>Formats</a:t>
            </a:r>
            <a:r>
              <a:rPr sz="32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as</a:t>
            </a:r>
            <a:r>
              <a:rPr sz="3200" b="1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recommended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spc="-25" dirty="0">
                <a:latin typeface="Cambria"/>
                <a:cs typeface="Cambria"/>
              </a:rPr>
              <a:t>by 	</a:t>
            </a:r>
            <a:r>
              <a:rPr sz="3200" dirty="0">
                <a:latin typeface="Cambria"/>
                <a:cs typeface="Cambria"/>
              </a:rPr>
              <a:t>Curriculum</a:t>
            </a:r>
            <a:r>
              <a:rPr sz="3200" spc="-9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Authorities</a:t>
            </a:r>
            <a:endParaRPr sz="3200">
              <a:latin typeface="Cambria"/>
              <a:cs typeface="Cambria"/>
            </a:endParaRPr>
          </a:p>
          <a:p>
            <a:pPr marL="240029" marR="271145" indent="-227329">
              <a:lnSpc>
                <a:spcPts val="3460"/>
              </a:lnSpc>
              <a:spcBef>
                <a:spcPts val="1000"/>
              </a:spcBef>
              <a:buFont typeface="Arial"/>
              <a:buChar char="•"/>
              <a:tabLst>
                <a:tab pos="241300" algn="l"/>
              </a:tabLst>
            </a:pP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2.</a:t>
            </a:r>
            <a:r>
              <a:rPr sz="32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Curriculum</a:t>
            </a:r>
            <a:r>
              <a:rPr sz="3200" b="1" spc="-7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b="1" dirty="0">
                <a:solidFill>
                  <a:srgbClr val="FF0000"/>
                </a:solidFill>
                <a:latin typeface="Cambria"/>
                <a:cs typeface="Cambria"/>
              </a:rPr>
              <a:t>Alignment:</a:t>
            </a:r>
            <a:r>
              <a:rPr sz="32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Content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is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unpacked</a:t>
            </a:r>
            <a:r>
              <a:rPr sz="3200" spc="-10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from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curriculum 	designs</a:t>
            </a:r>
            <a:endParaRPr sz="3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23544"/>
            <a:ext cx="12192000" cy="5172710"/>
          </a:xfrm>
          <a:custGeom>
            <a:avLst/>
            <a:gdLst/>
            <a:ahLst/>
            <a:cxnLst/>
            <a:rect l="l" t="t" r="r" b="b"/>
            <a:pathLst>
              <a:path w="12192000" h="5172710">
                <a:moveTo>
                  <a:pt x="12192000" y="0"/>
                </a:moveTo>
                <a:lnTo>
                  <a:pt x="0" y="0"/>
                </a:lnTo>
                <a:lnTo>
                  <a:pt x="0" y="5172456"/>
                </a:lnTo>
                <a:lnTo>
                  <a:pt x="12192000" y="517245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8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78739" y="895045"/>
            <a:ext cx="1099756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Cont…PILLARS</a:t>
            </a:r>
            <a:r>
              <a:rPr sz="3200" spc="-80" dirty="0"/>
              <a:t> </a:t>
            </a:r>
            <a:r>
              <a:rPr sz="3200" dirty="0"/>
              <a:t>OF</a:t>
            </a:r>
            <a:r>
              <a:rPr sz="3200" spc="-75" dirty="0"/>
              <a:t> </a:t>
            </a:r>
            <a:r>
              <a:rPr sz="3200" dirty="0"/>
              <a:t>TEACHERS;</a:t>
            </a:r>
            <a:r>
              <a:rPr sz="3200" spc="-85" dirty="0"/>
              <a:t> </a:t>
            </a:r>
            <a:r>
              <a:rPr sz="3200" spc="-10" dirty="0"/>
              <a:t>PROFESSIONAL</a:t>
            </a:r>
            <a:r>
              <a:rPr sz="3200" spc="-100" dirty="0"/>
              <a:t> </a:t>
            </a:r>
            <a:r>
              <a:rPr sz="3200" spc="-10" dirty="0"/>
              <a:t>DOCUMENTS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78739" y="1512823"/>
            <a:ext cx="12031345" cy="4674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marR="5080" indent="-227329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3.</a:t>
            </a:r>
            <a:r>
              <a:rPr sz="2800" b="1" spc="-9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Customization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to</a:t>
            </a:r>
            <a:r>
              <a:rPr sz="2800" b="1" spc="-9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Learner</a:t>
            </a:r>
            <a:r>
              <a:rPr sz="2800" b="1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Needs:</a:t>
            </a:r>
            <a:r>
              <a:rPr sz="28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experiences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resources</a:t>
            </a:r>
            <a:r>
              <a:rPr sz="2800" spc="-90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are 	</a:t>
            </a:r>
            <a:r>
              <a:rPr sz="2800" dirty="0">
                <a:latin typeface="Cambria"/>
                <a:cs typeface="Cambria"/>
              </a:rPr>
              <a:t>tailored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to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suit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the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context</a:t>
            </a:r>
            <a:r>
              <a:rPr sz="2800" spc="-6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learner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diversity.</a:t>
            </a:r>
            <a:endParaRPr sz="2800">
              <a:latin typeface="Cambria"/>
              <a:cs typeface="Cambria"/>
            </a:endParaRPr>
          </a:p>
          <a:p>
            <a:pPr marL="240029" marR="970280" indent="-227329">
              <a:lnSpc>
                <a:spcPct val="100000"/>
              </a:lnSpc>
              <a:spcBef>
                <a:spcPts val="1005"/>
              </a:spcBef>
              <a:buFont typeface="Arial"/>
              <a:buChar char="•"/>
              <a:tabLst>
                <a:tab pos="241300" algn="l"/>
                <a:tab pos="4424680" algn="l"/>
              </a:tabLst>
            </a:pP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4.</a:t>
            </a:r>
            <a:r>
              <a:rPr sz="2800" b="1" spc="-4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Clarity</a:t>
            </a:r>
            <a:r>
              <a:rPr sz="2800" b="1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and</a:t>
            </a:r>
            <a:r>
              <a:rPr sz="2800" b="1" spc="-4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Specificity: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	</a:t>
            </a:r>
            <a:r>
              <a:rPr sz="2800" spc="-10" dirty="0">
                <a:latin typeface="Cambria"/>
                <a:cs typeface="Cambria"/>
              </a:rPr>
              <a:t>Clearly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stated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outcomes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key 	</a:t>
            </a:r>
            <a:r>
              <a:rPr sz="2800" dirty="0">
                <a:latin typeface="Cambria"/>
                <a:cs typeface="Cambria"/>
              </a:rPr>
              <a:t>questions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guide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instruction.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Logical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flow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learning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steps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activities 	</a:t>
            </a:r>
            <a:r>
              <a:rPr sz="2800" dirty="0">
                <a:latin typeface="Cambria"/>
                <a:cs typeface="Cambria"/>
              </a:rPr>
              <a:t>across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all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documents.</a:t>
            </a:r>
            <a:endParaRPr sz="2800">
              <a:latin typeface="Cambria"/>
              <a:cs typeface="Cambria"/>
            </a:endParaRPr>
          </a:p>
          <a:p>
            <a:pPr marL="240029" marR="111125" indent="-227329">
              <a:lnSpc>
                <a:spcPct val="100000"/>
              </a:lnSpc>
              <a:spcBef>
                <a:spcPts val="10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5.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30" dirty="0">
                <a:solidFill>
                  <a:srgbClr val="FF0000"/>
                </a:solidFill>
                <a:latin typeface="Cambria"/>
                <a:cs typeface="Cambria"/>
              </a:rPr>
              <a:t>Reflective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Practice:</a:t>
            </a:r>
            <a:r>
              <a:rPr sz="28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Regular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updates</a:t>
            </a:r>
            <a:r>
              <a:rPr sz="2800" spc="-10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to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reflection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remarks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columns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to 	</a:t>
            </a:r>
            <a:r>
              <a:rPr sz="2800" dirty="0">
                <a:latin typeface="Cambria"/>
                <a:cs typeface="Cambria"/>
              </a:rPr>
              <a:t>inform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instructional</a:t>
            </a:r>
            <a:r>
              <a:rPr sz="2800" spc="-65" dirty="0">
                <a:latin typeface="Cambria"/>
                <a:cs typeface="Cambria"/>
              </a:rPr>
              <a:t> </a:t>
            </a:r>
            <a:r>
              <a:rPr sz="2800" spc="-20" dirty="0">
                <a:latin typeface="Cambria"/>
                <a:cs typeface="Cambria"/>
              </a:rPr>
              <a:t>improvements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learner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progress.</a:t>
            </a:r>
            <a:endParaRPr sz="2800">
              <a:latin typeface="Cambria"/>
              <a:cs typeface="Cambria"/>
            </a:endParaRPr>
          </a:p>
          <a:p>
            <a:pPr marL="240029" marR="116839" indent="-227329">
              <a:lnSpc>
                <a:spcPct val="100000"/>
              </a:lnSpc>
              <a:spcBef>
                <a:spcPts val="10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6.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Currency</a:t>
            </a:r>
            <a:r>
              <a:rPr sz="2800" b="1" spc="-10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and</a:t>
            </a:r>
            <a:r>
              <a:rPr sz="2800" b="1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mbria"/>
                <a:cs typeface="Cambria"/>
              </a:rPr>
              <a:t>Relevance:</a:t>
            </a:r>
            <a:r>
              <a:rPr sz="2800" b="1" spc="-9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Documents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are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current,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reviewed</a:t>
            </a:r>
            <a:r>
              <a:rPr sz="2800" spc="-95" dirty="0">
                <a:latin typeface="Cambria"/>
                <a:cs typeface="Cambria"/>
              </a:rPr>
              <a:t> </a:t>
            </a:r>
            <a:r>
              <a:rPr sz="2800" spc="-35" dirty="0">
                <a:latin typeface="Cambria"/>
                <a:cs typeface="Cambria"/>
              </a:rPr>
              <a:t>regularly,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spc="-25" dirty="0">
                <a:latin typeface="Cambria"/>
                <a:cs typeface="Cambria"/>
              </a:rPr>
              <a:t>and 	</a:t>
            </a:r>
            <a:r>
              <a:rPr sz="2800" dirty="0">
                <a:latin typeface="Cambria"/>
                <a:cs typeface="Cambria"/>
              </a:rPr>
              <a:t>address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real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classroom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needs.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Lesson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notes</a:t>
            </a:r>
            <a:r>
              <a:rPr sz="2800" spc="-8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are</a:t>
            </a:r>
            <a:r>
              <a:rPr sz="2800" spc="-70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derived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directly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from</a:t>
            </a:r>
            <a:r>
              <a:rPr sz="2800" spc="-7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lesson 	</a:t>
            </a:r>
            <a:r>
              <a:rPr sz="2800" dirty="0">
                <a:latin typeface="Cambria"/>
                <a:cs typeface="Cambria"/>
              </a:rPr>
              <a:t>plans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and</a:t>
            </a:r>
            <a:r>
              <a:rPr sz="2800" spc="-80" dirty="0">
                <a:latin typeface="Cambria"/>
                <a:cs typeface="Cambria"/>
              </a:rPr>
              <a:t> </a:t>
            </a:r>
            <a:r>
              <a:rPr sz="2800" dirty="0">
                <a:latin typeface="Cambria"/>
                <a:cs typeface="Cambria"/>
              </a:rPr>
              <a:t>reflect</a:t>
            </a:r>
            <a:r>
              <a:rPr sz="2800" spc="-55" dirty="0">
                <a:latin typeface="Cambria"/>
                <a:cs typeface="Cambria"/>
              </a:rPr>
              <a:t> </a:t>
            </a:r>
            <a:r>
              <a:rPr sz="2800" spc="-10" dirty="0">
                <a:latin typeface="Cambria"/>
                <a:cs typeface="Cambria"/>
              </a:rPr>
              <a:t>recency.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597402" y="-49580"/>
            <a:ext cx="49993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1.</a:t>
            </a:r>
            <a:r>
              <a:rPr spc="-5" dirty="0"/>
              <a:t> </a:t>
            </a:r>
            <a:r>
              <a:rPr dirty="0"/>
              <a:t>Schemes</a:t>
            </a:r>
            <a:r>
              <a:rPr spc="-5" dirty="0"/>
              <a:t> </a:t>
            </a:r>
            <a:r>
              <a:rPr dirty="0"/>
              <a:t>of</a:t>
            </a:r>
            <a:r>
              <a:rPr spc="-5" dirty="0"/>
              <a:t> </a:t>
            </a:r>
            <a:r>
              <a:rPr spc="-50" dirty="0"/>
              <a:t>Work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914400"/>
            <a:ext cx="12192000" cy="5352415"/>
          </a:xfrm>
          <a:custGeom>
            <a:avLst/>
            <a:gdLst/>
            <a:ahLst/>
            <a:cxnLst/>
            <a:rect l="l" t="t" r="r" b="b"/>
            <a:pathLst>
              <a:path w="12192000" h="5352415">
                <a:moveTo>
                  <a:pt x="12192000" y="0"/>
                </a:moveTo>
                <a:lnTo>
                  <a:pt x="0" y="0"/>
                </a:lnTo>
                <a:lnTo>
                  <a:pt x="0" y="5352288"/>
                </a:lnTo>
                <a:lnTo>
                  <a:pt x="12192000" y="5352288"/>
                </a:lnTo>
                <a:lnTo>
                  <a:pt x="121920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739" y="842393"/>
            <a:ext cx="11912600" cy="5455285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2800" b="1" dirty="0">
                <a:latin typeface="Cambria"/>
                <a:cs typeface="Cambria"/>
              </a:rPr>
              <a:t>What</a:t>
            </a:r>
            <a:r>
              <a:rPr sz="2800" b="1" spc="-5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are</a:t>
            </a:r>
            <a:r>
              <a:rPr sz="2800" b="1" spc="-6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the</a:t>
            </a:r>
            <a:r>
              <a:rPr sz="2800" b="1" spc="-4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gaps</a:t>
            </a:r>
            <a:r>
              <a:rPr sz="2800" b="1" spc="-4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in</a:t>
            </a:r>
            <a:r>
              <a:rPr sz="2800" b="1" spc="-6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the</a:t>
            </a:r>
            <a:r>
              <a:rPr sz="2800" b="1" spc="-45" dirty="0">
                <a:latin typeface="Cambria"/>
                <a:cs typeface="Cambria"/>
              </a:rPr>
              <a:t> </a:t>
            </a:r>
            <a:r>
              <a:rPr sz="2800" b="1" spc="-10" dirty="0">
                <a:latin typeface="Cambria"/>
                <a:cs typeface="Cambria"/>
              </a:rPr>
              <a:t>preparation</a:t>
            </a:r>
            <a:r>
              <a:rPr sz="2800" b="1" spc="-5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and</a:t>
            </a:r>
            <a:r>
              <a:rPr sz="2800" b="1" spc="-6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use</a:t>
            </a:r>
            <a:r>
              <a:rPr sz="2800" b="1" spc="-4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of</a:t>
            </a:r>
            <a:r>
              <a:rPr sz="2800" b="1" spc="-50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schemes</a:t>
            </a:r>
            <a:r>
              <a:rPr sz="2800" b="1" spc="-35" dirty="0">
                <a:latin typeface="Cambria"/>
                <a:cs typeface="Cambria"/>
              </a:rPr>
              <a:t> </a:t>
            </a:r>
            <a:r>
              <a:rPr sz="2800" b="1" dirty="0">
                <a:latin typeface="Cambria"/>
                <a:cs typeface="Cambria"/>
              </a:rPr>
              <a:t>of</a:t>
            </a:r>
            <a:r>
              <a:rPr sz="2800" b="1" spc="-50" dirty="0">
                <a:latin typeface="Cambria"/>
                <a:cs typeface="Cambria"/>
              </a:rPr>
              <a:t> </a:t>
            </a:r>
            <a:r>
              <a:rPr sz="2800" b="1" spc="-10" dirty="0">
                <a:latin typeface="Cambria"/>
                <a:cs typeface="Cambria"/>
              </a:rPr>
              <a:t>work?</a:t>
            </a:r>
            <a:endParaRPr sz="2800">
              <a:latin typeface="Cambria"/>
              <a:cs typeface="Cambria"/>
            </a:endParaRPr>
          </a:p>
          <a:p>
            <a:pPr marL="241300" marR="5080" indent="-228600" algn="just">
              <a:lnSpc>
                <a:spcPts val="3890"/>
              </a:lnSpc>
              <a:spcBef>
                <a:spcPts val="1030"/>
              </a:spcBef>
              <a:buFont typeface="Arial"/>
              <a:buChar char="•"/>
              <a:tabLst>
                <a:tab pos="241300" algn="l"/>
              </a:tabLst>
            </a:pPr>
            <a:r>
              <a:rPr sz="3600" spc="-10" dirty="0">
                <a:latin typeface="Cambria"/>
                <a:cs typeface="Cambria"/>
              </a:rPr>
              <a:t>Overreliance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on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online/commercial</a:t>
            </a:r>
            <a:r>
              <a:rPr sz="3600" spc="-3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schemes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work.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These </a:t>
            </a:r>
            <a:r>
              <a:rPr sz="3600" dirty="0">
                <a:latin typeface="Cambria"/>
                <a:cs typeface="Cambria"/>
              </a:rPr>
              <a:t>do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not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address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needs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3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situation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learner.</a:t>
            </a:r>
            <a:endParaRPr sz="3600">
              <a:latin typeface="Cambria"/>
              <a:cs typeface="Cambria"/>
            </a:endParaRPr>
          </a:p>
          <a:p>
            <a:pPr marL="240665" indent="-227965" algn="just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240665" algn="l"/>
              </a:tabLst>
            </a:pPr>
            <a:r>
              <a:rPr sz="3600" spc="-10" dirty="0">
                <a:latin typeface="Cambria"/>
                <a:cs typeface="Cambria"/>
              </a:rPr>
              <a:t>Failure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use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recommended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curriculum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format.</a:t>
            </a:r>
            <a:endParaRPr sz="3600">
              <a:latin typeface="Cambria"/>
              <a:cs typeface="Cambria"/>
            </a:endParaRPr>
          </a:p>
          <a:p>
            <a:pPr marL="241300" marR="486409" indent="-228600" algn="just">
              <a:lnSpc>
                <a:spcPts val="3890"/>
              </a:lnSpc>
              <a:spcBef>
                <a:spcPts val="106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Not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aligning</a:t>
            </a:r>
            <a:r>
              <a:rPr sz="3600" spc="-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them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curriculum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design.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Instead</a:t>
            </a:r>
            <a:r>
              <a:rPr sz="3600" spc="-35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many </a:t>
            </a:r>
            <a:r>
              <a:rPr sz="3600" dirty="0">
                <a:latin typeface="Cambria"/>
                <a:cs typeface="Cambria"/>
              </a:rPr>
              <a:t>teachers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indicate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that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they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use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course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books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Teacher </a:t>
            </a:r>
            <a:r>
              <a:rPr sz="3600" dirty="0">
                <a:latin typeface="Cambria"/>
                <a:cs typeface="Cambria"/>
              </a:rPr>
              <a:t>Guides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for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scheming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purposes.</a:t>
            </a:r>
            <a:endParaRPr sz="3600">
              <a:latin typeface="Cambria"/>
              <a:cs typeface="Cambria"/>
            </a:endParaRPr>
          </a:p>
          <a:p>
            <a:pPr marL="241300" marR="612140" indent="-228600" algn="just">
              <a:lnSpc>
                <a:spcPct val="90000"/>
              </a:lnSpc>
              <a:spcBef>
                <a:spcPts val="935"/>
              </a:spcBef>
              <a:buFont typeface="Arial"/>
              <a:buChar char="•"/>
              <a:tabLst>
                <a:tab pos="241300" algn="l"/>
              </a:tabLst>
            </a:pPr>
            <a:r>
              <a:rPr sz="3600" spc="-10" dirty="0">
                <a:latin typeface="Cambria"/>
                <a:cs typeface="Cambria"/>
              </a:rPr>
              <a:t>Failure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quote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exact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reference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being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used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including </a:t>
            </a:r>
            <a:r>
              <a:rPr sz="3600" dirty="0">
                <a:latin typeface="Cambria"/>
                <a:cs typeface="Cambria"/>
              </a:rPr>
              <a:t>title,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page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numbers,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spc="-50" dirty="0">
                <a:latin typeface="Cambria"/>
                <a:cs typeface="Cambria"/>
              </a:rPr>
              <a:t>author,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when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using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coursebooks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and </a:t>
            </a:r>
            <a:r>
              <a:rPr sz="3600" dirty="0">
                <a:latin typeface="Cambria"/>
                <a:cs typeface="Cambria"/>
              </a:rPr>
              <a:t>other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reference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materials.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Schemes</a:t>
            </a:r>
            <a:r>
              <a:rPr spc="-25" dirty="0"/>
              <a:t> </a:t>
            </a:r>
            <a:r>
              <a:rPr dirty="0"/>
              <a:t>of</a:t>
            </a:r>
            <a:r>
              <a:rPr spc="-5" dirty="0"/>
              <a:t> </a:t>
            </a:r>
            <a:r>
              <a:rPr spc="-50" dirty="0"/>
              <a:t>Work</a:t>
            </a:r>
          </a:p>
        </p:txBody>
      </p:sp>
      <p:sp>
        <p:nvSpPr>
          <p:cNvPr id="3" name="object 3"/>
          <p:cNvSpPr/>
          <p:nvPr/>
        </p:nvSpPr>
        <p:spPr>
          <a:xfrm>
            <a:off x="173736" y="914400"/>
            <a:ext cx="12018645" cy="5262880"/>
          </a:xfrm>
          <a:custGeom>
            <a:avLst/>
            <a:gdLst/>
            <a:ahLst/>
            <a:cxnLst/>
            <a:rect l="l" t="t" r="r" b="b"/>
            <a:pathLst>
              <a:path w="12018645" h="5262880">
                <a:moveTo>
                  <a:pt x="12018264" y="0"/>
                </a:moveTo>
                <a:lnTo>
                  <a:pt x="0" y="0"/>
                </a:lnTo>
                <a:lnTo>
                  <a:pt x="0" y="5262372"/>
                </a:lnTo>
                <a:lnTo>
                  <a:pt x="12018264" y="5262372"/>
                </a:lnTo>
                <a:lnTo>
                  <a:pt x="12018264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52475" y="809342"/>
            <a:ext cx="11568430" cy="461010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Gaps</a:t>
            </a:r>
            <a:r>
              <a:rPr sz="3600" b="1" spc="-2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spc="-10" dirty="0">
                <a:solidFill>
                  <a:srgbClr val="FF0000"/>
                </a:solidFill>
                <a:latin typeface="Cambria"/>
                <a:cs typeface="Cambria"/>
              </a:rPr>
              <a:t>Cont’…..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ts val="4105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sz="3600" dirty="0">
                <a:latin typeface="Cambria"/>
                <a:cs typeface="Cambria"/>
              </a:rPr>
              <a:t>Stating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</a:t>
            </a:r>
            <a:r>
              <a:rPr sz="3600" spc="-3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specific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learning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outcome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using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‘sub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strand’</a:t>
            </a:r>
            <a:endParaRPr sz="3600">
              <a:latin typeface="Cambria"/>
              <a:cs typeface="Cambria"/>
            </a:endParaRPr>
          </a:p>
          <a:p>
            <a:pPr marL="241300">
              <a:lnSpc>
                <a:spcPts val="4105"/>
              </a:lnSpc>
            </a:pPr>
            <a:r>
              <a:rPr sz="3600" dirty="0">
                <a:latin typeface="Cambria"/>
                <a:cs typeface="Cambria"/>
              </a:rPr>
              <a:t>instead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‘lesson’.</a:t>
            </a:r>
            <a:endParaRPr sz="3600">
              <a:latin typeface="Cambria"/>
              <a:cs typeface="Cambria"/>
            </a:endParaRPr>
          </a:p>
          <a:p>
            <a:pPr marL="241300" marR="80645" indent="-228600">
              <a:lnSpc>
                <a:spcPct val="90000"/>
              </a:lnSpc>
              <a:spcBef>
                <a:spcPts val="994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Reflection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column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is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normally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not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updated.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If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so,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it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is </a:t>
            </a:r>
            <a:r>
              <a:rPr sz="3600" spc="-10" dirty="0">
                <a:latin typeface="Cambria"/>
                <a:cs typeface="Cambria"/>
              </a:rPr>
              <a:t>sketchy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with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remarks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such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as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done,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covered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which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cannot </a:t>
            </a:r>
            <a:r>
              <a:rPr sz="3600" dirty="0">
                <a:latin typeface="Cambria"/>
                <a:cs typeface="Cambria"/>
              </a:rPr>
              <a:t>inform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teaching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improvement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learning.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240665" algn="l"/>
              </a:tabLst>
            </a:pPr>
            <a:r>
              <a:rPr sz="3600" spc="-10" dirty="0">
                <a:latin typeface="Cambria"/>
                <a:cs typeface="Cambria"/>
              </a:rPr>
              <a:t>Failure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update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schemes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work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over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period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time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sz="3600" dirty="0">
                <a:latin typeface="Cambria"/>
                <a:cs typeface="Cambria"/>
              </a:rPr>
              <a:t>Not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coherent,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scanty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no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logical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flow.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Schemes</a:t>
            </a:r>
            <a:r>
              <a:rPr spc="-25" dirty="0"/>
              <a:t> </a:t>
            </a:r>
            <a:r>
              <a:rPr dirty="0"/>
              <a:t>of</a:t>
            </a:r>
            <a:r>
              <a:rPr spc="-5" dirty="0"/>
              <a:t> </a:t>
            </a:r>
            <a:r>
              <a:rPr spc="-50" dirty="0"/>
              <a:t>Work</a:t>
            </a:r>
          </a:p>
        </p:txBody>
      </p:sp>
      <p:sp>
        <p:nvSpPr>
          <p:cNvPr id="3" name="object 3"/>
          <p:cNvSpPr/>
          <p:nvPr/>
        </p:nvSpPr>
        <p:spPr>
          <a:xfrm>
            <a:off x="173736" y="914400"/>
            <a:ext cx="12018645" cy="5262880"/>
          </a:xfrm>
          <a:custGeom>
            <a:avLst/>
            <a:gdLst/>
            <a:ahLst/>
            <a:cxnLst/>
            <a:rect l="l" t="t" r="r" b="b"/>
            <a:pathLst>
              <a:path w="12018645" h="5262880">
                <a:moveTo>
                  <a:pt x="12018264" y="0"/>
                </a:moveTo>
                <a:lnTo>
                  <a:pt x="0" y="0"/>
                </a:lnTo>
                <a:lnTo>
                  <a:pt x="0" y="5262372"/>
                </a:lnTo>
                <a:lnTo>
                  <a:pt x="12018264" y="5262372"/>
                </a:lnTo>
                <a:lnTo>
                  <a:pt x="12018264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52475" y="809342"/>
            <a:ext cx="11530330" cy="4977765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Gaps</a:t>
            </a:r>
            <a:r>
              <a:rPr sz="3600" b="1" spc="-2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spc="-10" dirty="0">
                <a:solidFill>
                  <a:srgbClr val="FF0000"/>
                </a:solidFill>
                <a:latin typeface="Cambria"/>
                <a:cs typeface="Cambria"/>
              </a:rPr>
              <a:t>Cont’….</a:t>
            </a:r>
            <a:endParaRPr sz="3600">
              <a:latin typeface="Cambria"/>
              <a:cs typeface="Cambria"/>
            </a:endParaRPr>
          </a:p>
          <a:p>
            <a:pPr marL="241300" marR="276860" indent="-228600">
              <a:lnSpc>
                <a:spcPct val="90000"/>
              </a:lnSpc>
              <a:spcBef>
                <a:spcPts val="994"/>
              </a:spcBef>
              <a:buFont typeface="Arial"/>
              <a:buChar char="•"/>
              <a:tabLst>
                <a:tab pos="241300" algn="l"/>
                <a:tab pos="8642350" algn="l"/>
              </a:tabLst>
            </a:pPr>
            <a:r>
              <a:rPr sz="3600" dirty="0">
                <a:latin typeface="Cambria"/>
                <a:cs typeface="Cambria"/>
              </a:rPr>
              <a:t>There`s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disregard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three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levels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the</a:t>
            </a:r>
            <a:r>
              <a:rPr sz="3600" dirty="0">
                <a:latin typeface="Cambria"/>
                <a:cs typeface="Cambria"/>
              </a:rPr>
              <a:t>	</a:t>
            </a:r>
            <a:r>
              <a:rPr sz="3600" spc="-10" dirty="0">
                <a:latin typeface="Cambria"/>
                <a:cs typeface="Cambria"/>
              </a:rPr>
              <a:t>learning </a:t>
            </a:r>
            <a:r>
              <a:rPr sz="3600" dirty="0">
                <a:latin typeface="Cambria"/>
                <a:cs typeface="Cambria"/>
              </a:rPr>
              <a:t>outcomes.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b="1" spc="-10" dirty="0">
                <a:latin typeface="Cambria"/>
                <a:cs typeface="Cambria"/>
              </a:rPr>
              <a:t>Knowledge</a:t>
            </a:r>
            <a:r>
              <a:rPr sz="3600" spc="-10" dirty="0">
                <a:latin typeface="Cambria"/>
                <a:cs typeface="Cambria"/>
              </a:rPr>
              <a:t>(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i="1" dirty="0">
                <a:latin typeface="Cambria"/>
                <a:cs typeface="Cambria"/>
              </a:rPr>
              <a:t>Cognitive)</a:t>
            </a:r>
            <a:r>
              <a:rPr sz="3600" i="1" spc="-145" dirty="0">
                <a:latin typeface="Cambria"/>
                <a:cs typeface="Cambria"/>
              </a:rPr>
              <a:t> </a:t>
            </a:r>
            <a:r>
              <a:rPr sz="3600" i="1" dirty="0">
                <a:latin typeface="Cambria"/>
                <a:cs typeface="Cambria"/>
              </a:rPr>
              <a:t>,</a:t>
            </a:r>
            <a:r>
              <a:rPr sz="3600" i="1" spc="-114" dirty="0">
                <a:latin typeface="Cambria"/>
                <a:cs typeface="Cambria"/>
              </a:rPr>
              <a:t> </a:t>
            </a:r>
            <a:r>
              <a:rPr sz="3600" b="1" dirty="0">
                <a:latin typeface="Cambria"/>
                <a:cs typeface="Cambria"/>
              </a:rPr>
              <a:t>Skill</a:t>
            </a:r>
            <a:r>
              <a:rPr sz="3600" i="1" dirty="0">
                <a:latin typeface="Cambria"/>
                <a:cs typeface="Cambria"/>
              </a:rPr>
              <a:t>(</a:t>
            </a:r>
            <a:r>
              <a:rPr sz="3600" i="1" spc="-105" dirty="0">
                <a:latin typeface="Cambria"/>
                <a:cs typeface="Cambria"/>
              </a:rPr>
              <a:t> </a:t>
            </a:r>
            <a:r>
              <a:rPr sz="3600" i="1" spc="-10" dirty="0">
                <a:latin typeface="Cambria"/>
                <a:cs typeface="Cambria"/>
              </a:rPr>
              <a:t>Pyschomotor)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b="1" spc="-25" dirty="0">
                <a:latin typeface="Cambria"/>
                <a:cs typeface="Cambria"/>
              </a:rPr>
              <a:t>Attitude</a:t>
            </a:r>
            <a:r>
              <a:rPr sz="3600" spc="-25" dirty="0">
                <a:latin typeface="Cambria"/>
                <a:cs typeface="Cambria"/>
              </a:rPr>
              <a:t>(</a:t>
            </a:r>
            <a:r>
              <a:rPr sz="3600" i="1" spc="-25" dirty="0">
                <a:latin typeface="Cambria"/>
                <a:cs typeface="Cambria"/>
              </a:rPr>
              <a:t>Affective</a:t>
            </a:r>
            <a:r>
              <a:rPr sz="3600" spc="-25" dirty="0">
                <a:latin typeface="Cambria"/>
                <a:cs typeface="Cambria"/>
              </a:rPr>
              <a:t>).Teachers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tend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focus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on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mainly knowledge.</a:t>
            </a:r>
            <a:endParaRPr sz="36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1675"/>
              </a:spcBef>
              <a:buFont typeface="Arial"/>
              <a:buChar char="•"/>
            </a:pPr>
            <a:endParaRPr sz="3600">
              <a:latin typeface="Cambria"/>
              <a:cs typeface="Cambria"/>
            </a:endParaRPr>
          </a:p>
          <a:p>
            <a:pPr marL="241300" marR="5080" indent="-228600">
              <a:lnSpc>
                <a:spcPct val="90000"/>
              </a:lnSpc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Some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learning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outcomes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lack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context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;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Must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be </a:t>
            </a:r>
            <a:r>
              <a:rPr sz="3600" dirty="0">
                <a:latin typeface="Cambria"/>
                <a:cs typeface="Cambria"/>
              </a:rPr>
              <a:t>well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developed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with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correct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b="1" spc="-55" dirty="0">
                <a:latin typeface="Cambria"/>
                <a:cs typeface="Cambria"/>
              </a:rPr>
              <a:t>Verb</a:t>
            </a:r>
            <a:r>
              <a:rPr sz="3600" spc="-55" dirty="0">
                <a:latin typeface="Cambria"/>
                <a:cs typeface="Cambria"/>
              </a:rPr>
              <a:t>(</a:t>
            </a:r>
            <a:r>
              <a:rPr sz="3600" i="1" spc="-55" dirty="0">
                <a:latin typeface="Cambria"/>
                <a:cs typeface="Cambria"/>
              </a:rPr>
              <a:t>HOTs</a:t>
            </a:r>
            <a:r>
              <a:rPr sz="3600" spc="-55" dirty="0">
                <a:latin typeface="Cambria"/>
                <a:cs typeface="Cambria"/>
              </a:rPr>
              <a:t>),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b="1" dirty="0">
                <a:latin typeface="Cambria"/>
                <a:cs typeface="Cambria"/>
              </a:rPr>
              <a:t>Object</a:t>
            </a:r>
            <a:r>
              <a:rPr sz="3600" b="1" spc="-7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and </a:t>
            </a:r>
            <a:r>
              <a:rPr sz="3600" b="1" spc="-35" dirty="0">
                <a:latin typeface="Cambria"/>
                <a:cs typeface="Cambria"/>
              </a:rPr>
              <a:t>Context</a:t>
            </a:r>
            <a:r>
              <a:rPr sz="3600" spc="-35" dirty="0">
                <a:latin typeface="Cambria"/>
                <a:cs typeface="Cambria"/>
              </a:rPr>
              <a:t>(</a:t>
            </a:r>
            <a:r>
              <a:rPr sz="3600" i="1" spc="-35" dirty="0">
                <a:latin typeface="Cambria"/>
                <a:cs typeface="Cambria"/>
              </a:rPr>
              <a:t>Why,</a:t>
            </a:r>
            <a:r>
              <a:rPr sz="3600" i="1" spc="-100" dirty="0">
                <a:latin typeface="Cambria"/>
                <a:cs typeface="Cambria"/>
              </a:rPr>
              <a:t> </a:t>
            </a:r>
            <a:r>
              <a:rPr sz="3600" i="1" spc="-25" dirty="0">
                <a:latin typeface="Cambria"/>
                <a:cs typeface="Cambria"/>
              </a:rPr>
              <a:t>How,</a:t>
            </a:r>
            <a:r>
              <a:rPr sz="3600" i="1" spc="-70" dirty="0">
                <a:latin typeface="Cambria"/>
                <a:cs typeface="Cambria"/>
              </a:rPr>
              <a:t> </a:t>
            </a:r>
            <a:r>
              <a:rPr sz="3600" i="1" dirty="0">
                <a:latin typeface="Cambria"/>
                <a:cs typeface="Cambria"/>
              </a:rPr>
              <a:t>Where,</a:t>
            </a:r>
            <a:r>
              <a:rPr sz="3600" i="1" spc="-60" dirty="0">
                <a:latin typeface="Cambria"/>
                <a:cs typeface="Cambria"/>
              </a:rPr>
              <a:t> </a:t>
            </a:r>
            <a:r>
              <a:rPr sz="3600" i="1" dirty="0">
                <a:latin typeface="Cambria"/>
                <a:cs typeface="Cambria"/>
              </a:rPr>
              <a:t>What,</a:t>
            </a:r>
            <a:r>
              <a:rPr sz="3600" i="1" spc="-100" dirty="0">
                <a:latin typeface="Cambria"/>
                <a:cs typeface="Cambria"/>
              </a:rPr>
              <a:t> </a:t>
            </a:r>
            <a:r>
              <a:rPr sz="3600" i="1" dirty="0">
                <a:latin typeface="Cambria"/>
                <a:cs typeface="Cambria"/>
              </a:rPr>
              <a:t>Who,</a:t>
            </a:r>
            <a:r>
              <a:rPr sz="3600" i="1" spc="-70" dirty="0">
                <a:latin typeface="Cambria"/>
                <a:cs typeface="Cambria"/>
              </a:rPr>
              <a:t> </a:t>
            </a:r>
            <a:r>
              <a:rPr sz="3600" i="1" spc="-10" dirty="0">
                <a:latin typeface="Cambria"/>
                <a:cs typeface="Cambria"/>
              </a:rPr>
              <a:t>When)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0" y="237490"/>
          <a:ext cx="12207240" cy="56305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"/>
                <a:gridCol w="2860040"/>
                <a:gridCol w="9183370"/>
              </a:tblGrid>
              <a:tr h="527050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800" b="1" dirty="0">
                          <a:latin typeface="Times New Roman"/>
                          <a:cs typeface="Times New Roman"/>
                        </a:rPr>
                        <a:t>Scheme</a:t>
                      </a:r>
                      <a:r>
                        <a:rPr sz="2800" b="1" spc="-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800" b="1" spc="-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2800" b="1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spc="-1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800" b="1" spc="-2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dirty="0">
                          <a:latin typeface="Times New Roman"/>
                          <a:cs typeface="Times New Roman"/>
                        </a:rPr>
                        <a:t>Agriculture</a:t>
                      </a:r>
                      <a:r>
                        <a:rPr sz="2800" b="1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2800" b="1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8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25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Administrative</a:t>
                      </a:r>
                      <a:r>
                        <a:rPr sz="2400" b="1" spc="-7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Details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School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Kajiado</a:t>
                      </a:r>
                      <a:r>
                        <a:rPr sz="2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Senior</a:t>
                      </a:r>
                      <a:r>
                        <a:rPr sz="2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School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Year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2025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2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2400" spc="-50" dirty="0">
                          <a:latin typeface="Calibri"/>
                          <a:cs typeface="Calibri"/>
                        </a:rPr>
                        <a:t>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Subject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Agriculture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Grade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25" dirty="0">
                          <a:latin typeface="Calibri"/>
                          <a:cs typeface="Calibri"/>
                        </a:rPr>
                        <a:t>10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Teacher’s</a:t>
                      </a:r>
                      <a:r>
                        <a:rPr sz="2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Details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50"/>
                        </a:spcBef>
                        <a:tabLst>
                          <a:tab pos="5596890" algn="l"/>
                        </a:tabLst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Name:</a:t>
                      </a:r>
                      <a:r>
                        <a:rPr sz="24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Leshan</a:t>
                      </a:r>
                      <a:r>
                        <a:rPr sz="2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Mkenya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	TSC.</a:t>
                      </a:r>
                      <a:r>
                        <a:rPr sz="2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No:</a:t>
                      </a:r>
                      <a:r>
                        <a:rPr sz="2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567823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0811" y="0"/>
            <a:ext cx="11741785" cy="802640"/>
          </a:xfrm>
          <a:custGeom>
            <a:avLst/>
            <a:gdLst/>
            <a:ahLst/>
            <a:cxnLst/>
            <a:rect l="l" t="t" r="r" b="b"/>
            <a:pathLst>
              <a:path w="11741785" h="802640">
                <a:moveTo>
                  <a:pt x="1800504" y="0"/>
                </a:moveTo>
                <a:lnTo>
                  <a:pt x="1800504" y="0"/>
                </a:lnTo>
                <a:lnTo>
                  <a:pt x="0" y="0"/>
                </a:lnTo>
                <a:lnTo>
                  <a:pt x="0" y="802132"/>
                </a:lnTo>
                <a:lnTo>
                  <a:pt x="1800504" y="802132"/>
                </a:lnTo>
                <a:lnTo>
                  <a:pt x="1800504" y="0"/>
                </a:lnTo>
                <a:close/>
              </a:path>
              <a:path w="11741785" h="802640">
                <a:moveTo>
                  <a:pt x="2807627" y="0"/>
                </a:moveTo>
                <a:lnTo>
                  <a:pt x="1800517" y="0"/>
                </a:lnTo>
                <a:lnTo>
                  <a:pt x="1800517" y="802132"/>
                </a:lnTo>
                <a:lnTo>
                  <a:pt x="2807627" y="802132"/>
                </a:lnTo>
                <a:lnTo>
                  <a:pt x="2807627" y="0"/>
                </a:lnTo>
                <a:close/>
              </a:path>
              <a:path w="11741785" h="802640">
                <a:moveTo>
                  <a:pt x="5829338" y="0"/>
                </a:moveTo>
                <a:lnTo>
                  <a:pt x="4221759" y="0"/>
                </a:lnTo>
                <a:lnTo>
                  <a:pt x="2807741" y="0"/>
                </a:lnTo>
                <a:lnTo>
                  <a:pt x="2807741" y="802132"/>
                </a:lnTo>
                <a:lnTo>
                  <a:pt x="4221645" y="802132"/>
                </a:lnTo>
                <a:lnTo>
                  <a:pt x="5829338" y="802132"/>
                </a:lnTo>
                <a:lnTo>
                  <a:pt x="5829338" y="0"/>
                </a:lnTo>
                <a:close/>
              </a:path>
              <a:path w="11741785" h="802640">
                <a:moveTo>
                  <a:pt x="11741188" y="0"/>
                </a:moveTo>
                <a:lnTo>
                  <a:pt x="11741188" y="0"/>
                </a:lnTo>
                <a:lnTo>
                  <a:pt x="5829465" y="0"/>
                </a:lnTo>
                <a:lnTo>
                  <a:pt x="5829465" y="802132"/>
                </a:lnTo>
                <a:lnTo>
                  <a:pt x="11741188" y="802132"/>
                </a:lnTo>
                <a:lnTo>
                  <a:pt x="11741188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44461" y="-6350"/>
          <a:ext cx="11824335" cy="6581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570"/>
                <a:gridCol w="478790"/>
                <a:gridCol w="952500"/>
                <a:gridCol w="1007110"/>
                <a:gridCol w="1413510"/>
                <a:gridCol w="1607185"/>
                <a:gridCol w="1014095"/>
                <a:gridCol w="1245234"/>
                <a:gridCol w="1205229"/>
                <a:gridCol w="2444750"/>
              </a:tblGrid>
              <a:tr h="821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5760720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1&amp;2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Crop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Production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Crop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230" marR="182245">
                        <a:lnSpc>
                          <a:spcPts val="2520"/>
                        </a:lnSpc>
                        <a:spcBef>
                          <a:spcPts val="22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Protection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Weed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control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end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the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230" marR="74295">
                        <a:lnSpc>
                          <a:spcPts val="2520"/>
                        </a:lnSpc>
                        <a:spcBef>
                          <a:spcPts val="22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lesson,</a:t>
                      </a:r>
                      <a:r>
                        <a:rPr sz="14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learner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should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be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able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to: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405130" marR="233679" indent="-342900">
                        <a:lnSpc>
                          <a:spcPts val="2520"/>
                        </a:lnSpc>
                        <a:buAutoNum type="alphaLcParenR"/>
                        <a:tabLst>
                          <a:tab pos="405130" algn="l"/>
                        </a:tabLst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Identify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a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crop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field,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405130" marR="64135" indent="-342900">
                        <a:lnSpc>
                          <a:spcPts val="2520"/>
                        </a:lnSpc>
                        <a:spcBef>
                          <a:spcPts val="5"/>
                        </a:spcBef>
                        <a:buAutoNum type="alphaLcParenR"/>
                        <a:tabLst>
                          <a:tab pos="405130" algn="l"/>
                        </a:tabLst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classify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based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provided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60" dirty="0">
                          <a:latin typeface="Calibri"/>
                          <a:cs typeface="Calibri"/>
                        </a:rPr>
                        <a:t>a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crop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field,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405130" marR="86995" indent="-342900">
                        <a:lnSpc>
                          <a:spcPts val="2520"/>
                        </a:lnSpc>
                        <a:spcBef>
                          <a:spcPts val="5"/>
                        </a:spcBef>
                        <a:buAutoNum type="alphaLcParenR"/>
                        <a:tabLst>
                          <a:tab pos="405130" algn="l"/>
                        </a:tabLst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acknowledg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2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1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used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classifying weeds.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learner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is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guided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to: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33679" marR="133350" indent="-171450">
                        <a:lnSpc>
                          <a:spcPct val="100000"/>
                        </a:lnSpc>
                        <a:spcBef>
                          <a:spcPts val="254"/>
                        </a:spcBef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sz="1400" spc="-45" dirty="0">
                          <a:latin typeface="Calibri"/>
                          <a:cs typeface="Calibri"/>
                        </a:rPr>
                        <a:t>Take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field 	excursion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to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identify</a:t>
                      </a:r>
                      <a:r>
                        <a:rPr sz="14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common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the 	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locality.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33679" marR="95885" indent="-17145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Observe</a:t>
                      </a:r>
                      <a:r>
                        <a:rPr sz="14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features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such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leaf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shape,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stem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and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root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structures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of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various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33679" marR="5715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Classify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observed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weeds,</a:t>
                      </a:r>
                      <a:r>
                        <a:rPr sz="14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according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cycle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400" i="1" dirty="0">
                          <a:latin typeface="Calibri"/>
                          <a:cs typeface="Calibri"/>
                        </a:rPr>
                        <a:t>annual,</a:t>
                      </a:r>
                      <a:r>
                        <a:rPr sz="14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i="1" spc="-10" dirty="0">
                          <a:latin typeface="Calibri"/>
                          <a:cs typeface="Calibri"/>
                        </a:rPr>
                        <a:t>biennial, 	</a:t>
                      </a:r>
                      <a:r>
                        <a:rPr sz="1400" i="1" dirty="0">
                          <a:latin typeface="Calibri"/>
                          <a:cs typeface="Calibri"/>
                        </a:rPr>
                        <a:t>perennial</a:t>
                      </a:r>
                      <a:r>
                        <a:rPr sz="14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)and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leaf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morphology 	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400" i="1" dirty="0">
                          <a:latin typeface="Calibri"/>
                          <a:cs typeface="Calibri"/>
                        </a:rPr>
                        <a:t>broad</a:t>
                      </a:r>
                      <a:r>
                        <a:rPr sz="1400" i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i="1" dirty="0">
                          <a:latin typeface="Calibri"/>
                          <a:cs typeface="Calibri"/>
                        </a:rPr>
                        <a:t>leaved</a:t>
                      </a:r>
                      <a:r>
                        <a:rPr sz="1400" i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i="1" spc="-25" dirty="0">
                          <a:latin typeface="Calibri"/>
                          <a:cs typeface="Calibri"/>
                        </a:rPr>
                        <a:t>and 	</a:t>
                      </a:r>
                      <a:r>
                        <a:rPr sz="1400" i="1" spc="-10" dirty="0">
                          <a:latin typeface="Calibri"/>
                          <a:cs typeface="Calibri"/>
                        </a:rPr>
                        <a:t>narrow 	leaved)weeds.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33679" marR="150495" indent="-17145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sz="1400" i="1" spc="-10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Prepare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400" spc="2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weed 	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herbarium..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663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are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6637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weeds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6637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classified?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Photographs</a:t>
                      </a:r>
                      <a:r>
                        <a:rPr sz="14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of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865" marR="140335">
                        <a:lnSpc>
                          <a:spcPct val="150000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weeds,</a:t>
                      </a:r>
                      <a:r>
                        <a:rPr sz="1400" spc="2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local environment,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Hand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gloves,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small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hoes, bags, cellotape, notebooks,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smart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phones.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Observation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2865" marR="254000">
                        <a:lnSpc>
                          <a:spcPts val="2520"/>
                        </a:lnSpc>
                        <a:spcBef>
                          <a:spcPts val="22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Portfolio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Oral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assessment.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Learners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actively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participated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in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3500" marR="4445">
                        <a:lnSpc>
                          <a:spcPct val="150000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field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activity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successfully identified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 and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classified</a:t>
                      </a:r>
                      <a:r>
                        <a:rPr sz="14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most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using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provided criteria.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Learners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were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able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classify</a:t>
                      </a:r>
                      <a:r>
                        <a:rPr sz="14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based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on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morphology</a:t>
                      </a:r>
                      <a:r>
                        <a:rPr sz="14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but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needed reinforcement</a:t>
                      </a:r>
                      <a:r>
                        <a:rPr sz="1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cycles.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3500" marR="98425">
                        <a:lnSpc>
                          <a:spcPct val="150000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1400" spc="2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protocols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were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followed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no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incidents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occurred.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3500" marR="287655">
                        <a:lnSpc>
                          <a:spcPct val="150000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Limited</a:t>
                      </a:r>
                      <a:r>
                        <a:rPr sz="14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weed</a:t>
                      </a:r>
                      <a:r>
                        <a:rPr sz="14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varieties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locality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slightly</a:t>
                      </a:r>
                      <a:r>
                        <a:rPr sz="14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affected</a:t>
                      </a:r>
                      <a:r>
                        <a:rPr sz="14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the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3500" marR="271780">
                        <a:lnSpc>
                          <a:spcPct val="150000"/>
                        </a:lnSpc>
                        <a:spcBef>
                          <a:spcPts val="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activity,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but</a:t>
                      </a:r>
                      <a:r>
                        <a:rPr sz="1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supplementary materials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will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be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used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next 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lesson.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81025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Activity</a:t>
            </a:r>
            <a:r>
              <a:rPr spc="-220" dirty="0"/>
              <a:t> </a:t>
            </a:r>
            <a:r>
              <a:rPr spc="-50" dirty="0"/>
              <a:t>3</a:t>
            </a:r>
          </a:p>
        </p:txBody>
      </p:sp>
      <p:sp>
        <p:nvSpPr>
          <p:cNvPr id="3" name="object 3"/>
          <p:cNvSpPr/>
          <p:nvPr/>
        </p:nvSpPr>
        <p:spPr>
          <a:xfrm>
            <a:off x="114300" y="868680"/>
            <a:ext cx="12077700" cy="5074920"/>
          </a:xfrm>
          <a:custGeom>
            <a:avLst/>
            <a:gdLst/>
            <a:ahLst/>
            <a:cxnLst/>
            <a:rect l="l" t="t" r="r" b="b"/>
            <a:pathLst>
              <a:path w="12077700" h="5074920">
                <a:moveTo>
                  <a:pt x="12077700" y="0"/>
                </a:moveTo>
                <a:lnTo>
                  <a:pt x="0" y="0"/>
                </a:lnTo>
                <a:lnTo>
                  <a:pt x="0" y="5074920"/>
                </a:lnTo>
                <a:lnTo>
                  <a:pt x="12077700" y="5074920"/>
                </a:lnTo>
                <a:lnTo>
                  <a:pt x="120777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3039" y="763622"/>
            <a:ext cx="11537315" cy="461010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3600" dirty="0">
                <a:latin typeface="Cambria"/>
                <a:cs typeface="Cambria"/>
              </a:rPr>
              <a:t>In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Cluster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groups: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sz="3600" dirty="0">
                <a:latin typeface="Cambria"/>
                <a:cs typeface="Cambria"/>
              </a:rPr>
              <a:t>Select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subject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your</a:t>
            </a:r>
            <a:r>
              <a:rPr sz="3600" spc="-3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choice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from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Cluster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areas.</a:t>
            </a:r>
            <a:endParaRPr sz="3600">
              <a:latin typeface="Cambria"/>
              <a:cs typeface="Cambria"/>
            </a:endParaRPr>
          </a:p>
          <a:p>
            <a:pPr marL="241300" marR="609600" indent="-228600">
              <a:lnSpc>
                <a:spcPts val="3890"/>
              </a:lnSpc>
              <a:spcBef>
                <a:spcPts val="105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Pick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one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sub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strand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prepare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one-</a:t>
            </a:r>
            <a:r>
              <a:rPr sz="3600" dirty="0">
                <a:latin typeface="Cambria"/>
                <a:cs typeface="Cambria"/>
              </a:rPr>
              <a:t>week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scheme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of </a:t>
            </a:r>
            <a:r>
              <a:rPr sz="3600" dirty="0">
                <a:latin typeface="Cambria"/>
                <a:cs typeface="Cambria"/>
              </a:rPr>
              <a:t>work.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(Preferably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sub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strand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with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4-</a:t>
            </a:r>
            <a:r>
              <a:rPr sz="3600" dirty="0">
                <a:latin typeface="Cambria"/>
                <a:cs typeface="Cambria"/>
              </a:rPr>
              <a:t>6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lessons)</a:t>
            </a:r>
            <a:endParaRPr sz="3600">
              <a:latin typeface="Cambria"/>
              <a:cs typeface="Cambria"/>
            </a:endParaRPr>
          </a:p>
          <a:p>
            <a:pPr marL="241300" marR="5080" indent="-228600">
              <a:lnSpc>
                <a:spcPts val="3890"/>
              </a:lnSpc>
              <a:spcBef>
                <a:spcPts val="100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Present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gallery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walk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critic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presentations(peer assessment)</a:t>
            </a:r>
            <a:endParaRPr sz="3600">
              <a:latin typeface="Cambria"/>
              <a:cs typeface="Cambria"/>
            </a:endParaRPr>
          </a:p>
          <a:p>
            <a:pPr marL="241300" marR="40640" indent="-228600">
              <a:lnSpc>
                <a:spcPts val="3890"/>
              </a:lnSpc>
              <a:spcBef>
                <a:spcPts val="990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What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lesson(s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)have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you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learned</a:t>
            </a:r>
            <a:r>
              <a:rPr sz="3600" spc="-114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regarding</a:t>
            </a:r>
            <a:r>
              <a:rPr sz="3600" spc="-114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preparation</a:t>
            </a:r>
            <a:r>
              <a:rPr sz="3600" spc="-12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of </a:t>
            </a:r>
            <a:r>
              <a:rPr sz="3600" spc="-10" dirty="0">
                <a:latin typeface="Cambria"/>
                <a:cs typeface="Cambria"/>
              </a:rPr>
              <a:t>S.O.W?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848861" y="-49580"/>
            <a:ext cx="36614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2.</a:t>
            </a:r>
            <a:r>
              <a:rPr spc="-10" dirty="0"/>
              <a:t> </a:t>
            </a:r>
            <a:r>
              <a:rPr dirty="0"/>
              <a:t>Lesson</a:t>
            </a:r>
            <a:r>
              <a:rPr spc="-10" dirty="0"/>
              <a:t> </a:t>
            </a:r>
            <a:r>
              <a:rPr spc="-20" dirty="0"/>
              <a:t>Plan</a:t>
            </a:r>
          </a:p>
        </p:txBody>
      </p:sp>
      <p:sp>
        <p:nvSpPr>
          <p:cNvPr id="3" name="object 3"/>
          <p:cNvSpPr/>
          <p:nvPr/>
        </p:nvSpPr>
        <p:spPr>
          <a:xfrm>
            <a:off x="114300" y="868680"/>
            <a:ext cx="12077700" cy="5196840"/>
          </a:xfrm>
          <a:custGeom>
            <a:avLst/>
            <a:gdLst/>
            <a:ahLst/>
            <a:cxnLst/>
            <a:rect l="l" t="t" r="r" b="b"/>
            <a:pathLst>
              <a:path w="12077700" h="5196840">
                <a:moveTo>
                  <a:pt x="12077700" y="0"/>
                </a:moveTo>
                <a:lnTo>
                  <a:pt x="0" y="0"/>
                </a:lnTo>
                <a:lnTo>
                  <a:pt x="0" y="5196840"/>
                </a:lnTo>
                <a:lnTo>
                  <a:pt x="12077700" y="5196840"/>
                </a:lnTo>
                <a:lnTo>
                  <a:pt x="120777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3039" y="762355"/>
            <a:ext cx="11674475" cy="486664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46379" algn="ctr">
              <a:lnSpc>
                <a:spcPct val="100000"/>
              </a:lnSpc>
              <a:spcBef>
                <a:spcPts val="720"/>
              </a:spcBef>
            </a:pPr>
            <a:r>
              <a:rPr sz="3200" b="1" dirty="0">
                <a:latin typeface="Cambria"/>
                <a:cs typeface="Cambria"/>
              </a:rPr>
              <a:t>GROUP</a:t>
            </a:r>
            <a:r>
              <a:rPr sz="3200" b="1" spc="-145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ACTIVITY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spc="-50" dirty="0">
                <a:latin typeface="Cambria"/>
                <a:cs typeface="Cambria"/>
              </a:rPr>
              <a:t>4</a:t>
            </a:r>
            <a:endParaRPr sz="3200">
              <a:latin typeface="Cambria"/>
              <a:cs typeface="Cambria"/>
            </a:endParaRPr>
          </a:p>
          <a:p>
            <a:pPr marL="240029" indent="-227329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40029" algn="l"/>
              </a:tabLst>
            </a:pPr>
            <a:r>
              <a:rPr sz="3200" dirty="0">
                <a:latin typeface="Cambria"/>
                <a:cs typeface="Cambria"/>
              </a:rPr>
              <a:t>What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your</a:t>
            </a:r>
            <a:r>
              <a:rPr sz="3200" spc="-7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experiences</a:t>
            </a:r>
            <a:r>
              <a:rPr sz="3200" spc="-8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regarding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preparation</a:t>
            </a:r>
            <a:r>
              <a:rPr sz="3200" spc="-7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plans?</a:t>
            </a:r>
            <a:endParaRPr sz="3200">
              <a:latin typeface="Cambria"/>
              <a:cs typeface="Cambria"/>
            </a:endParaRPr>
          </a:p>
          <a:p>
            <a:pPr marL="240029" marR="184785" indent="-227329">
              <a:lnSpc>
                <a:spcPts val="3460"/>
              </a:lnSpc>
              <a:spcBef>
                <a:spcPts val="1050"/>
              </a:spcBef>
              <a:buFont typeface="Arial"/>
              <a:buChar char="•"/>
              <a:tabLst>
                <a:tab pos="241300" algn="l"/>
              </a:tabLst>
            </a:pPr>
            <a:r>
              <a:rPr sz="3200" dirty="0">
                <a:latin typeface="Cambria"/>
                <a:cs typeface="Cambria"/>
              </a:rPr>
              <a:t>What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is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difference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between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plans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in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CBC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other 	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8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plans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that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you</a:t>
            </a:r>
            <a:r>
              <a:rPr sz="3200" spc="-8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familiar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with.</a:t>
            </a:r>
            <a:endParaRPr sz="3200">
              <a:latin typeface="Cambria"/>
              <a:cs typeface="Cambria"/>
            </a:endParaRPr>
          </a:p>
          <a:p>
            <a:pPr marL="240029" indent="-227329">
              <a:lnSpc>
                <a:spcPct val="100000"/>
              </a:lnSpc>
              <a:spcBef>
                <a:spcPts val="555"/>
              </a:spcBef>
              <a:buFont typeface="Arial"/>
              <a:buChar char="•"/>
              <a:tabLst>
                <a:tab pos="240029" algn="l"/>
              </a:tabLst>
            </a:pPr>
            <a:r>
              <a:rPr sz="3200" dirty="0">
                <a:latin typeface="Cambria"/>
                <a:cs typeface="Cambria"/>
              </a:rPr>
              <a:t>What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is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relationship</a:t>
            </a:r>
            <a:r>
              <a:rPr sz="3200" spc="-3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between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plan</a:t>
            </a:r>
            <a:r>
              <a:rPr sz="3200" spc="-5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S.O.W?</a:t>
            </a:r>
            <a:endParaRPr sz="3200">
              <a:latin typeface="Cambria"/>
              <a:cs typeface="Cambria"/>
            </a:endParaRPr>
          </a:p>
          <a:p>
            <a:pPr marL="240029" indent="-227329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40029" algn="l"/>
              </a:tabLst>
            </a:pPr>
            <a:r>
              <a:rPr sz="3200" dirty="0">
                <a:latin typeface="Cambria"/>
                <a:cs typeface="Cambria"/>
              </a:rPr>
              <a:t>Outline</a:t>
            </a:r>
            <a:r>
              <a:rPr sz="3200" spc="-2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the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components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of</a:t>
            </a:r>
            <a:r>
              <a:rPr sz="3200" spc="-2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lesson</a:t>
            </a:r>
            <a:r>
              <a:rPr sz="3200" spc="-2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plan</a:t>
            </a:r>
            <a:r>
              <a:rPr sz="3200" spc="-2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in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spc="-20" dirty="0">
                <a:latin typeface="Cambria"/>
                <a:cs typeface="Cambria"/>
              </a:rPr>
              <a:t>CBC.</a:t>
            </a:r>
            <a:endParaRPr sz="3200">
              <a:latin typeface="Cambria"/>
              <a:cs typeface="Cambria"/>
            </a:endParaRPr>
          </a:p>
          <a:p>
            <a:pPr marL="240029" marR="5080" indent="-227329">
              <a:lnSpc>
                <a:spcPts val="3460"/>
              </a:lnSpc>
              <a:spcBef>
                <a:spcPts val="1045"/>
              </a:spcBef>
              <a:buFont typeface="Arial"/>
              <a:buChar char="•"/>
              <a:tabLst>
                <a:tab pos="241300" algn="l"/>
              </a:tabLst>
            </a:pPr>
            <a:r>
              <a:rPr sz="3200" dirty="0">
                <a:latin typeface="Cambria"/>
                <a:cs typeface="Cambria"/>
              </a:rPr>
              <a:t>How</a:t>
            </a:r>
            <a:r>
              <a:rPr sz="3200" spc="-6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are</a:t>
            </a:r>
            <a:r>
              <a:rPr sz="3200" spc="-3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core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competencies,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values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and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PCIs</a:t>
            </a:r>
            <a:r>
              <a:rPr sz="3200" spc="-6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addressed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in</a:t>
            </a:r>
            <a:r>
              <a:rPr sz="3200" spc="-55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a</a:t>
            </a:r>
            <a:r>
              <a:rPr sz="3200" spc="-45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lesson 	plan?</a:t>
            </a:r>
            <a:endParaRPr sz="3200">
              <a:latin typeface="Cambria"/>
              <a:cs typeface="Cambria"/>
            </a:endParaRPr>
          </a:p>
          <a:p>
            <a:pPr marL="240029" indent="-227329">
              <a:lnSpc>
                <a:spcPct val="100000"/>
              </a:lnSpc>
              <a:spcBef>
                <a:spcPts val="560"/>
              </a:spcBef>
              <a:buFont typeface="Arial"/>
              <a:buChar char="•"/>
              <a:tabLst>
                <a:tab pos="240029" algn="l"/>
              </a:tabLst>
            </a:pPr>
            <a:r>
              <a:rPr sz="3200" dirty="0">
                <a:latin typeface="Cambria"/>
                <a:cs typeface="Cambria"/>
              </a:rPr>
              <a:t>Share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dirty="0">
                <a:latin typeface="Cambria"/>
                <a:cs typeface="Cambria"/>
              </a:rPr>
              <a:t>in</a:t>
            </a:r>
            <a:r>
              <a:rPr sz="3200" spc="-40" dirty="0">
                <a:latin typeface="Cambria"/>
                <a:cs typeface="Cambria"/>
              </a:rPr>
              <a:t> </a:t>
            </a:r>
            <a:r>
              <a:rPr sz="3200" spc="-10" dirty="0">
                <a:latin typeface="Cambria"/>
                <a:cs typeface="Cambria"/>
              </a:rPr>
              <a:t>plenary.</a:t>
            </a:r>
            <a:endParaRPr sz="3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25653" y="316230"/>
            <a:ext cx="661479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40" dirty="0">
                <a:latin typeface="Cambria"/>
                <a:cs typeface="Cambria"/>
              </a:rPr>
              <a:t>MULTIPLE</a:t>
            </a:r>
            <a:r>
              <a:rPr b="0" spc="-200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INTELLIGENCES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964718"/>
            <a:ext cx="12192000" cy="5420995"/>
            <a:chOff x="0" y="964718"/>
            <a:chExt cx="12192000" cy="54209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98691" y="964718"/>
              <a:ext cx="5893111" cy="463598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060704"/>
              <a:ext cx="5553710" cy="5325110"/>
            </a:xfrm>
            <a:custGeom>
              <a:avLst/>
              <a:gdLst/>
              <a:ahLst/>
              <a:cxnLst/>
              <a:rect l="l" t="t" r="r" b="b"/>
              <a:pathLst>
                <a:path w="5553710" h="5325110">
                  <a:moveTo>
                    <a:pt x="5553456" y="0"/>
                  </a:moveTo>
                  <a:lnTo>
                    <a:pt x="0" y="0"/>
                  </a:lnTo>
                  <a:lnTo>
                    <a:pt x="0" y="5324856"/>
                  </a:lnTo>
                  <a:lnTo>
                    <a:pt x="5553456" y="5324856"/>
                  </a:lnTo>
                  <a:lnTo>
                    <a:pt x="5553456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78739" y="1086434"/>
            <a:ext cx="3796029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mbria"/>
                <a:cs typeface="Cambria"/>
              </a:rPr>
              <a:t>ACTIVITY</a:t>
            </a:r>
            <a:r>
              <a:rPr sz="2400" b="1" spc="-85" dirty="0">
                <a:latin typeface="Cambria"/>
                <a:cs typeface="Cambria"/>
              </a:rPr>
              <a:t> </a:t>
            </a:r>
            <a:r>
              <a:rPr sz="2400" b="1" spc="-25" dirty="0">
                <a:latin typeface="Cambria"/>
                <a:cs typeface="Cambria"/>
              </a:rPr>
              <a:t>2:</a:t>
            </a:r>
            <a:endParaRPr sz="2400">
              <a:latin typeface="Cambria"/>
              <a:cs typeface="Cambria"/>
            </a:endParaRPr>
          </a:p>
          <a:p>
            <a:pPr marL="79375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Cambria"/>
                <a:cs typeface="Cambria"/>
              </a:rPr>
              <a:t>‘FINDING</a:t>
            </a:r>
            <a:r>
              <a:rPr sz="2400" b="1" spc="-45" dirty="0">
                <a:latin typeface="Cambria"/>
                <a:cs typeface="Cambria"/>
              </a:rPr>
              <a:t> </a:t>
            </a:r>
            <a:r>
              <a:rPr sz="2400" b="1" dirty="0">
                <a:latin typeface="Cambria"/>
                <a:cs typeface="Cambria"/>
              </a:rPr>
              <a:t>MY</a:t>
            </a:r>
            <a:r>
              <a:rPr sz="2400" b="1" spc="-35" dirty="0">
                <a:latin typeface="Cambria"/>
                <a:cs typeface="Cambria"/>
              </a:rPr>
              <a:t> </a:t>
            </a:r>
            <a:r>
              <a:rPr sz="2400" b="1" spc="-10" dirty="0">
                <a:latin typeface="Cambria"/>
                <a:cs typeface="Cambria"/>
              </a:rPr>
              <a:t>TWIN/TEAM’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“How</a:t>
            </a:r>
            <a:r>
              <a:rPr spc="-85" dirty="0"/>
              <a:t> </a:t>
            </a:r>
            <a:r>
              <a:rPr dirty="0"/>
              <a:t>do</a:t>
            </a:r>
            <a:r>
              <a:rPr spc="-60" dirty="0"/>
              <a:t> </a:t>
            </a:r>
            <a:r>
              <a:rPr dirty="0"/>
              <a:t>you</a:t>
            </a:r>
            <a:r>
              <a:rPr spc="-50" dirty="0"/>
              <a:t> </a:t>
            </a:r>
            <a:r>
              <a:rPr dirty="0"/>
              <a:t>learn</a:t>
            </a:r>
            <a:r>
              <a:rPr spc="-60" dirty="0"/>
              <a:t> </a:t>
            </a:r>
            <a:r>
              <a:rPr dirty="0"/>
              <a:t>best?</a:t>
            </a:r>
            <a:r>
              <a:rPr spc="-55" dirty="0"/>
              <a:t> </a:t>
            </a:r>
            <a:r>
              <a:rPr dirty="0"/>
              <a:t>Choose</a:t>
            </a:r>
            <a:r>
              <a:rPr spc="-55" dirty="0"/>
              <a:t> </a:t>
            </a:r>
            <a:r>
              <a:rPr spc="-10" dirty="0"/>
              <a:t>one:”</a:t>
            </a: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pc="-10" dirty="0"/>
          </a:p>
          <a:p>
            <a:pPr marL="469265" indent="-45656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469265" algn="l"/>
              </a:tabLst>
            </a:pPr>
            <a:r>
              <a:rPr b="0" spc="-20" dirty="0">
                <a:latin typeface="Cambria"/>
                <a:cs typeface="Cambria"/>
              </a:rPr>
              <a:t>Watching/seeing</a:t>
            </a:r>
            <a:r>
              <a:rPr b="0" spc="15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(Visual)</a:t>
            </a:r>
          </a:p>
          <a:p>
            <a:pPr>
              <a:lnSpc>
                <a:spcPct val="100000"/>
              </a:lnSpc>
              <a:spcBef>
                <a:spcPts val="65"/>
              </a:spcBef>
              <a:buFont typeface="Cambria"/>
              <a:buAutoNum type="arabicPeriod"/>
            </a:pPr>
            <a:endParaRPr b="0" spc="-10" dirty="0">
              <a:latin typeface="Cambria"/>
              <a:cs typeface="Cambria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265" algn="l"/>
              </a:tabLst>
            </a:pPr>
            <a:r>
              <a:rPr b="0" dirty="0">
                <a:latin typeface="Cambria"/>
                <a:cs typeface="Cambria"/>
              </a:rPr>
              <a:t>Listening</a:t>
            </a:r>
            <a:r>
              <a:rPr b="0" spc="-125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(Auditory)</a:t>
            </a:r>
          </a:p>
          <a:p>
            <a:pPr>
              <a:lnSpc>
                <a:spcPct val="100000"/>
              </a:lnSpc>
              <a:spcBef>
                <a:spcPts val="65"/>
              </a:spcBef>
              <a:buFont typeface="Cambria"/>
              <a:buAutoNum type="arabicPeriod"/>
            </a:pPr>
            <a:endParaRPr b="0" spc="-10" dirty="0">
              <a:latin typeface="Cambria"/>
              <a:cs typeface="Cambria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265" algn="l"/>
              </a:tabLst>
            </a:pPr>
            <a:r>
              <a:rPr b="0" dirty="0">
                <a:latin typeface="Cambria"/>
                <a:cs typeface="Cambria"/>
              </a:rPr>
              <a:t>Doing/acting</a:t>
            </a:r>
            <a:r>
              <a:rPr b="0" spc="-125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(Kinesthetic)</a:t>
            </a:r>
          </a:p>
          <a:p>
            <a:pPr>
              <a:lnSpc>
                <a:spcPct val="100000"/>
              </a:lnSpc>
              <a:spcBef>
                <a:spcPts val="70"/>
              </a:spcBef>
              <a:buFont typeface="Cambria"/>
              <a:buAutoNum type="arabicPeriod"/>
            </a:pPr>
            <a:endParaRPr b="0" spc="-10" dirty="0">
              <a:latin typeface="Cambria"/>
              <a:cs typeface="Cambria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265" algn="l"/>
              </a:tabLst>
            </a:pPr>
            <a:r>
              <a:rPr b="0" spc="-10" dirty="0">
                <a:latin typeface="Cambria"/>
                <a:cs typeface="Cambria"/>
              </a:rPr>
              <a:t>Reading/Writing</a:t>
            </a:r>
            <a:r>
              <a:rPr b="0" spc="-70" dirty="0">
                <a:latin typeface="Cambria"/>
                <a:cs typeface="Cambria"/>
              </a:rPr>
              <a:t> </a:t>
            </a:r>
            <a:r>
              <a:rPr b="0" spc="-50" dirty="0">
                <a:latin typeface="Cambria"/>
                <a:cs typeface="Cambria"/>
              </a:rPr>
              <a:t>(Text-</a:t>
            </a:r>
            <a:r>
              <a:rPr b="0" spc="-10" dirty="0">
                <a:latin typeface="Cambria"/>
                <a:cs typeface="Cambria"/>
              </a:rPr>
              <a:t>based)</a:t>
            </a: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b="0" spc="-10" dirty="0">
              <a:latin typeface="Cambria"/>
              <a:cs typeface="Cambria"/>
            </a:endParaRPr>
          </a:p>
          <a:p>
            <a:pPr marL="79375">
              <a:lnSpc>
                <a:spcPct val="100000"/>
              </a:lnSpc>
            </a:pPr>
            <a:r>
              <a:rPr sz="2800" dirty="0">
                <a:solidFill>
                  <a:srgbClr val="FF0000"/>
                </a:solidFill>
              </a:rPr>
              <a:t>N.</a:t>
            </a:r>
            <a:r>
              <a:rPr sz="2800" spc="-70" dirty="0">
                <a:solidFill>
                  <a:srgbClr val="FF0000"/>
                </a:solidFill>
              </a:rPr>
              <a:t> </a:t>
            </a:r>
            <a:r>
              <a:rPr sz="2800" spc="-35" dirty="0">
                <a:solidFill>
                  <a:srgbClr val="FF0000"/>
                </a:solidFill>
              </a:rPr>
              <a:t>FLEMING(VARK</a:t>
            </a:r>
            <a:r>
              <a:rPr sz="2800" spc="-45" dirty="0">
                <a:solidFill>
                  <a:srgbClr val="FF0000"/>
                </a:solidFill>
              </a:rPr>
              <a:t> </a:t>
            </a:r>
            <a:r>
              <a:rPr sz="2800" spc="-50" dirty="0">
                <a:solidFill>
                  <a:srgbClr val="FF0000"/>
                </a:solidFill>
              </a:rPr>
              <a:t>)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7280529" y="5626404"/>
            <a:ext cx="22739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0000"/>
                </a:solidFill>
                <a:latin typeface="Cambria"/>
                <a:cs typeface="Cambria"/>
              </a:rPr>
              <a:t>H.</a:t>
            </a:r>
            <a:r>
              <a:rPr sz="2800" b="1" spc="-3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mbria"/>
                <a:cs typeface="Cambria"/>
              </a:rPr>
              <a:t>GARDENER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16939" y="316230"/>
            <a:ext cx="495554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Cambria"/>
                <a:cs typeface="Cambria"/>
              </a:rPr>
              <a:t>Summary</a:t>
            </a:r>
            <a:r>
              <a:rPr b="0" spc="-10" dirty="0">
                <a:latin typeface="Cambria"/>
                <a:cs typeface="Cambria"/>
              </a:rPr>
              <a:t> </a:t>
            </a:r>
            <a:r>
              <a:rPr b="0" dirty="0">
                <a:latin typeface="Cambria"/>
                <a:cs typeface="Cambria"/>
              </a:rPr>
              <a:t>of</a:t>
            </a:r>
            <a:r>
              <a:rPr b="0" spc="-20" dirty="0">
                <a:latin typeface="Cambria"/>
                <a:cs typeface="Cambria"/>
              </a:rPr>
              <a:t> </a:t>
            </a:r>
            <a:r>
              <a:rPr b="0" spc="-10" dirty="0">
                <a:latin typeface="Cambria"/>
                <a:cs typeface="Cambria"/>
              </a:rPr>
              <a:t>activity:</a:t>
            </a:r>
          </a:p>
        </p:txBody>
      </p:sp>
      <p:sp>
        <p:nvSpPr>
          <p:cNvPr id="3" name="object 3"/>
          <p:cNvSpPr/>
          <p:nvPr/>
        </p:nvSpPr>
        <p:spPr>
          <a:xfrm>
            <a:off x="597408" y="1051560"/>
            <a:ext cx="10515600" cy="4351020"/>
          </a:xfrm>
          <a:custGeom>
            <a:avLst/>
            <a:gdLst/>
            <a:ahLst/>
            <a:cxnLst/>
            <a:rect l="l" t="t" r="r" b="b"/>
            <a:pathLst>
              <a:path w="10515600" h="4351020">
                <a:moveTo>
                  <a:pt x="10515600" y="0"/>
                </a:moveTo>
                <a:lnTo>
                  <a:pt x="0" y="0"/>
                </a:lnTo>
                <a:lnTo>
                  <a:pt x="0" y="4351020"/>
                </a:lnTo>
                <a:lnTo>
                  <a:pt x="10515600" y="4351020"/>
                </a:lnTo>
                <a:lnTo>
                  <a:pt x="10515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75843" y="971858"/>
            <a:ext cx="9668510" cy="4017645"/>
          </a:xfrm>
          <a:prstGeom prst="rect">
            <a:avLst/>
          </a:prstGeom>
        </p:spPr>
        <p:txBody>
          <a:bodyPr vert="horz" wrap="square" lIns="0" tIns="59054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464"/>
              </a:spcBef>
              <a:buFont typeface="Arial"/>
              <a:buChar char="•"/>
              <a:tabLst>
                <a:tab pos="240665" algn="l"/>
              </a:tabLst>
            </a:pPr>
            <a:r>
              <a:rPr sz="3600" dirty="0">
                <a:latin typeface="Cambria"/>
                <a:cs typeface="Cambria"/>
              </a:rPr>
              <a:t>The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teachers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instantly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see: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450"/>
              </a:spcBef>
              <a:buFont typeface="Arial"/>
              <a:buChar char="•"/>
              <a:tabLst>
                <a:tab pos="240665" algn="l"/>
              </a:tabLst>
            </a:pPr>
            <a:r>
              <a:rPr sz="4400" dirty="0">
                <a:latin typeface="Segoe UI Emoji"/>
                <a:cs typeface="Segoe UI Emoji"/>
              </a:rPr>
              <a:t>✔</a:t>
            </a:r>
            <a:r>
              <a:rPr sz="4400" spc="-300" dirty="0">
                <a:latin typeface="Segoe UI Emoji"/>
                <a:cs typeface="Segoe UI Emoji"/>
              </a:rPr>
              <a:t> </a:t>
            </a:r>
            <a:r>
              <a:rPr sz="4400" dirty="0">
                <a:latin typeface="Cambria"/>
                <a:cs typeface="Cambria"/>
              </a:rPr>
              <a:t>How</a:t>
            </a:r>
            <a:r>
              <a:rPr sz="4400" spc="-12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varied</a:t>
            </a:r>
            <a:r>
              <a:rPr sz="4400" spc="-9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learning</a:t>
            </a:r>
            <a:r>
              <a:rPr sz="4400" spc="-9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styles</a:t>
            </a:r>
            <a:r>
              <a:rPr sz="4400" spc="-100" dirty="0">
                <a:latin typeface="Cambria"/>
                <a:cs typeface="Cambria"/>
              </a:rPr>
              <a:t> </a:t>
            </a:r>
            <a:r>
              <a:rPr sz="4400" spc="-25" dirty="0">
                <a:latin typeface="Cambria"/>
                <a:cs typeface="Cambria"/>
              </a:rPr>
              <a:t>are</a:t>
            </a:r>
            <a:endParaRPr sz="44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40665" algn="l"/>
              </a:tabLst>
            </a:pPr>
            <a:r>
              <a:rPr sz="4400" dirty="0">
                <a:latin typeface="Segoe UI Emoji"/>
                <a:cs typeface="Segoe UI Emoji"/>
              </a:rPr>
              <a:t>✔</a:t>
            </a:r>
            <a:r>
              <a:rPr sz="4400" spc="-265" dirty="0">
                <a:latin typeface="Segoe UI Emoji"/>
                <a:cs typeface="Segoe UI Emoji"/>
              </a:rPr>
              <a:t> </a:t>
            </a:r>
            <a:r>
              <a:rPr sz="4400" dirty="0">
                <a:latin typeface="Cambria"/>
                <a:cs typeface="Cambria"/>
              </a:rPr>
              <a:t>That</a:t>
            </a:r>
            <a:r>
              <a:rPr sz="4400" spc="-2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no</a:t>
            </a:r>
            <a:r>
              <a:rPr sz="4400" spc="-3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single</a:t>
            </a:r>
            <a:r>
              <a:rPr sz="4400" spc="-4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method</a:t>
            </a:r>
            <a:r>
              <a:rPr sz="4400" spc="-2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fits</a:t>
            </a:r>
            <a:r>
              <a:rPr sz="4400" spc="-20" dirty="0">
                <a:latin typeface="Cambria"/>
                <a:cs typeface="Cambria"/>
              </a:rPr>
              <a:t> </a:t>
            </a:r>
            <a:r>
              <a:rPr sz="4400" spc="-10" dirty="0">
                <a:latin typeface="Cambria"/>
                <a:cs typeface="Cambria"/>
              </a:rPr>
              <a:t>everyone</a:t>
            </a:r>
            <a:endParaRPr sz="4400">
              <a:latin typeface="Cambria"/>
              <a:cs typeface="Cambria"/>
            </a:endParaRPr>
          </a:p>
          <a:p>
            <a:pPr marL="240665" marR="99060" indent="-228600">
              <a:lnSpc>
                <a:spcPts val="4750"/>
              </a:lnSpc>
              <a:spcBef>
                <a:spcPts val="1085"/>
              </a:spcBef>
              <a:buFont typeface="Arial"/>
              <a:buChar char="•"/>
              <a:tabLst>
                <a:tab pos="240665" algn="l"/>
              </a:tabLst>
            </a:pPr>
            <a:r>
              <a:rPr sz="4400" dirty="0">
                <a:latin typeface="Segoe UI Emoji"/>
                <a:cs typeface="Segoe UI Emoji"/>
              </a:rPr>
              <a:t>✔</a:t>
            </a:r>
            <a:r>
              <a:rPr sz="4400" spc="-300" dirty="0">
                <a:latin typeface="Segoe UI Emoji"/>
                <a:cs typeface="Segoe UI Emoji"/>
              </a:rPr>
              <a:t> </a:t>
            </a:r>
            <a:r>
              <a:rPr sz="4400" dirty="0">
                <a:latin typeface="Cambria"/>
                <a:cs typeface="Cambria"/>
              </a:rPr>
              <a:t>The</a:t>
            </a:r>
            <a:r>
              <a:rPr sz="4400" spc="-5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reason</a:t>
            </a:r>
            <a:r>
              <a:rPr sz="4400" spc="-7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why</a:t>
            </a:r>
            <a:r>
              <a:rPr sz="4400" spc="-5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they</a:t>
            </a:r>
            <a:r>
              <a:rPr sz="4400" spc="-45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must</a:t>
            </a:r>
            <a:r>
              <a:rPr sz="4400" spc="-60" dirty="0">
                <a:latin typeface="Cambria"/>
                <a:cs typeface="Cambria"/>
              </a:rPr>
              <a:t> </a:t>
            </a:r>
            <a:r>
              <a:rPr sz="4400" spc="-25" dirty="0">
                <a:latin typeface="Cambria"/>
                <a:cs typeface="Cambria"/>
              </a:rPr>
              <a:t>mix </a:t>
            </a:r>
            <a:r>
              <a:rPr sz="4400" dirty="0">
                <a:latin typeface="Cambria"/>
                <a:cs typeface="Cambria"/>
              </a:rPr>
              <a:t>strategies</a:t>
            </a:r>
            <a:r>
              <a:rPr sz="4400" spc="-12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when</a:t>
            </a:r>
            <a:r>
              <a:rPr sz="4400" spc="-120" dirty="0">
                <a:latin typeface="Cambria"/>
                <a:cs typeface="Cambria"/>
              </a:rPr>
              <a:t> </a:t>
            </a:r>
            <a:r>
              <a:rPr sz="4400" dirty="0">
                <a:latin typeface="Cambria"/>
                <a:cs typeface="Cambria"/>
              </a:rPr>
              <a:t>preparing</a:t>
            </a:r>
            <a:r>
              <a:rPr sz="4400" spc="-125" dirty="0">
                <a:latin typeface="Cambria"/>
                <a:cs typeface="Cambria"/>
              </a:rPr>
              <a:t> </a:t>
            </a:r>
            <a:r>
              <a:rPr sz="4400" spc="-10" dirty="0">
                <a:latin typeface="Cambria"/>
                <a:cs typeface="Cambria"/>
              </a:rPr>
              <a:t>professional documents</a:t>
            </a:r>
            <a:endParaRPr sz="44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4988" y="435863"/>
            <a:ext cx="9433560" cy="574090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207" y="830580"/>
            <a:ext cx="12052300" cy="6027420"/>
          </a:xfrm>
          <a:custGeom>
            <a:avLst/>
            <a:gdLst/>
            <a:ahLst/>
            <a:cxnLst/>
            <a:rect l="l" t="t" r="r" b="b"/>
            <a:pathLst>
              <a:path w="12052300" h="6027420">
                <a:moveTo>
                  <a:pt x="12051792" y="0"/>
                </a:moveTo>
                <a:lnTo>
                  <a:pt x="0" y="0"/>
                </a:lnTo>
                <a:lnTo>
                  <a:pt x="0" y="6027420"/>
                </a:lnTo>
                <a:lnTo>
                  <a:pt x="12051792" y="6027420"/>
                </a:lnTo>
                <a:lnTo>
                  <a:pt x="12051792" y="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8338" y="797433"/>
            <a:ext cx="11546840" cy="490601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241300" marR="808355" indent="-229235">
              <a:lnSpc>
                <a:spcPts val="3890"/>
              </a:lnSpc>
              <a:spcBef>
                <a:spcPts val="58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Aim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integrate</a:t>
            </a:r>
            <a:r>
              <a:rPr sz="3600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at</a:t>
            </a:r>
            <a:r>
              <a:rPr sz="3600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least</a:t>
            </a:r>
            <a:r>
              <a:rPr sz="3600" spc="-7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3</a:t>
            </a:r>
            <a:r>
              <a:rPr sz="3600" spc="-6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different</a:t>
            </a:r>
            <a:r>
              <a:rPr sz="3600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learning</a:t>
            </a:r>
            <a:r>
              <a:rPr sz="3600" spc="-4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styles</a:t>
            </a:r>
            <a:r>
              <a:rPr sz="3600" spc="-8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spc="-25" dirty="0">
                <a:solidFill>
                  <a:srgbClr val="FF0000"/>
                </a:solidFill>
                <a:latin typeface="Cambria"/>
                <a:cs typeface="Cambria"/>
              </a:rPr>
              <a:t>per </a:t>
            </a:r>
            <a:r>
              <a:rPr sz="3600" spc="-10" dirty="0">
                <a:solidFill>
                  <a:srgbClr val="FF0000"/>
                </a:solidFill>
                <a:latin typeface="Cambria"/>
                <a:cs typeface="Cambria"/>
              </a:rPr>
              <a:t>lesson</a:t>
            </a:r>
            <a:endParaRPr sz="36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3600" dirty="0">
                <a:latin typeface="Cambria"/>
                <a:cs typeface="Cambria"/>
              </a:rPr>
              <a:t>(e.g.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visual,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spc="-35" dirty="0">
                <a:latin typeface="Cambria"/>
                <a:cs typeface="Cambria"/>
              </a:rPr>
              <a:t>auditory,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reading/writing)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or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kinaesthetic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50" dirty="0">
                <a:latin typeface="Cambria"/>
                <a:cs typeface="Cambria"/>
              </a:rPr>
              <a:t>)</a:t>
            </a:r>
            <a:endParaRPr sz="3600">
              <a:latin typeface="Cambria"/>
              <a:cs typeface="Cambria"/>
            </a:endParaRPr>
          </a:p>
          <a:p>
            <a:pPr marL="241300" indent="-228600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1300" algn="l"/>
                <a:tab pos="2061210" algn="l"/>
              </a:tabLst>
            </a:pPr>
            <a:r>
              <a:rPr sz="3600" dirty="0">
                <a:latin typeface="Cambria"/>
                <a:cs typeface="Cambria"/>
              </a:rPr>
              <a:t>Also </a:t>
            </a:r>
            <a:r>
              <a:rPr sz="3600" spc="-25" dirty="0">
                <a:latin typeface="Cambria"/>
                <a:cs typeface="Cambria"/>
              </a:rPr>
              <a:t>use</a:t>
            </a:r>
            <a:r>
              <a:rPr sz="3600" dirty="0">
                <a:latin typeface="Cambria"/>
                <a:cs typeface="Cambria"/>
              </a:rPr>
              <a:t>	Multiple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Intelligence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model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by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Gardener.</a:t>
            </a:r>
            <a:endParaRPr sz="3600">
              <a:latin typeface="Cambria"/>
              <a:cs typeface="Cambria"/>
            </a:endParaRPr>
          </a:p>
          <a:p>
            <a:pPr marL="241300" marR="210185" indent="-229235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Use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solidFill>
                  <a:srgbClr val="FF0000"/>
                </a:solidFill>
                <a:latin typeface="Cambria"/>
                <a:cs typeface="Cambria"/>
              </a:rPr>
              <a:t>differentiated</a:t>
            </a:r>
            <a:r>
              <a:rPr sz="3600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instruction</a:t>
            </a:r>
            <a:r>
              <a:rPr sz="3600" spc="-5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model</a:t>
            </a:r>
            <a:r>
              <a:rPr sz="3600" dirty="0">
                <a:latin typeface="Cambria"/>
                <a:cs typeface="Cambria"/>
              </a:rPr>
              <a:t>,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vary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strategies </a:t>
            </a:r>
            <a:r>
              <a:rPr sz="3600" dirty="0">
                <a:latin typeface="Cambria"/>
                <a:cs typeface="Cambria"/>
              </a:rPr>
              <a:t>across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lessons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or</a:t>
            </a:r>
            <a:r>
              <a:rPr sz="3600" spc="-114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activities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by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adjusting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learning </a:t>
            </a:r>
            <a:r>
              <a:rPr sz="3600" dirty="0">
                <a:latin typeface="Cambria"/>
                <a:cs typeface="Cambria"/>
              </a:rPr>
              <a:t>approaches,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content,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learning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tasks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meet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learners’ diverse</a:t>
            </a:r>
            <a:r>
              <a:rPr sz="3600" spc="-12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needs,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readiness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levels,</a:t>
            </a:r>
            <a:r>
              <a:rPr sz="3600" spc="-13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interests,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12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learning profiles.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107" y="1825751"/>
            <a:ext cx="11899900" cy="5032375"/>
          </a:xfrm>
          <a:custGeom>
            <a:avLst/>
            <a:gdLst/>
            <a:ahLst/>
            <a:cxnLst/>
            <a:rect l="l" t="t" r="r" b="b"/>
            <a:pathLst>
              <a:path w="11899900" h="5032375">
                <a:moveTo>
                  <a:pt x="11899392" y="0"/>
                </a:moveTo>
                <a:lnTo>
                  <a:pt x="0" y="0"/>
                </a:lnTo>
                <a:lnTo>
                  <a:pt x="0" y="5032248"/>
                </a:lnTo>
                <a:lnTo>
                  <a:pt x="11899392" y="5032248"/>
                </a:lnTo>
                <a:lnTo>
                  <a:pt x="11899392" y="0"/>
                </a:lnTo>
                <a:close/>
              </a:path>
            </a:pathLst>
          </a:custGeom>
          <a:solidFill>
            <a:srgbClr val="A9D1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0238" y="456946"/>
            <a:ext cx="11321415" cy="6354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>
              <a:lnSpc>
                <a:spcPct val="100000"/>
              </a:lnSpc>
              <a:spcBef>
                <a:spcPts val="100"/>
              </a:spcBef>
            </a:pPr>
            <a:r>
              <a:rPr sz="3600" b="1" u="sng" spc="-10" dirty="0">
                <a:uFill>
                  <a:solidFill>
                    <a:srgbClr val="000000"/>
                  </a:solidFill>
                </a:uFill>
                <a:latin typeface="Cambria"/>
                <a:cs typeface="Cambria"/>
              </a:rPr>
              <a:t>Example</a:t>
            </a:r>
            <a:endParaRPr sz="3600">
              <a:latin typeface="Cambria"/>
              <a:cs typeface="Cambria"/>
            </a:endParaRPr>
          </a:p>
          <a:p>
            <a:pPr marL="266700">
              <a:lnSpc>
                <a:spcPct val="100000"/>
              </a:lnSpc>
            </a:pP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(Lesson</a:t>
            </a:r>
            <a:r>
              <a:rPr sz="36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on</a:t>
            </a:r>
            <a:r>
              <a:rPr sz="3600" b="1" spc="-10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Soil</a:t>
            </a:r>
            <a:r>
              <a:rPr sz="3600" b="1" spc="-7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Types</a:t>
            </a:r>
            <a:r>
              <a:rPr sz="3600" b="1" spc="-10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dirty="0">
                <a:solidFill>
                  <a:srgbClr val="FF0000"/>
                </a:solidFill>
                <a:latin typeface="Cambria"/>
                <a:cs typeface="Cambria"/>
              </a:rPr>
              <a:t>in</a:t>
            </a:r>
            <a:r>
              <a:rPr sz="3600" b="1" spc="-8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3600" b="1" spc="-10" dirty="0">
                <a:solidFill>
                  <a:srgbClr val="FF0000"/>
                </a:solidFill>
                <a:latin typeface="Cambria"/>
                <a:cs typeface="Cambria"/>
              </a:rPr>
              <a:t>Agriculture)</a:t>
            </a:r>
            <a:endParaRPr sz="3600">
              <a:latin typeface="Cambria"/>
              <a:cs typeface="Cambria"/>
            </a:endParaRPr>
          </a:p>
          <a:p>
            <a:pPr marL="1512570" marR="1025525" indent="-1500505">
              <a:lnSpc>
                <a:spcPct val="100000"/>
              </a:lnSpc>
              <a:spcBef>
                <a:spcPts val="2305"/>
              </a:spcBef>
            </a:pP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Visual</a:t>
            </a:r>
            <a:r>
              <a:rPr sz="3600" dirty="0">
                <a:latin typeface="Cambria"/>
                <a:cs typeface="Cambria"/>
              </a:rPr>
              <a:t>: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Show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pictures</a:t>
            </a:r>
            <a:r>
              <a:rPr sz="3600" spc="-10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/images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or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actual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different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soil </a:t>
            </a:r>
            <a:r>
              <a:rPr sz="3600" spc="-10" dirty="0">
                <a:latin typeface="Cambria"/>
                <a:cs typeface="Cambria"/>
              </a:rPr>
              <a:t>types</a:t>
            </a:r>
            <a:endParaRPr sz="3600">
              <a:latin typeface="Cambria"/>
              <a:cs typeface="Cambria"/>
            </a:endParaRPr>
          </a:p>
          <a:p>
            <a:pPr marL="2013585" marR="1121410" indent="-2001520">
              <a:lnSpc>
                <a:spcPct val="100000"/>
              </a:lnSpc>
              <a:tabLst>
                <a:tab pos="5947410" algn="l"/>
              </a:tabLst>
            </a:pP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Auditory</a:t>
            </a:r>
            <a:r>
              <a:rPr sz="3600" dirty="0">
                <a:latin typeface="Cambria"/>
                <a:cs typeface="Cambria"/>
              </a:rPr>
              <a:t>: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Explain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with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story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/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30" dirty="0">
                <a:latin typeface="Cambria"/>
                <a:cs typeface="Cambria"/>
              </a:rPr>
              <a:t>involve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learners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spc="-50" dirty="0">
                <a:latin typeface="Cambria"/>
                <a:cs typeface="Cambria"/>
              </a:rPr>
              <a:t>a </a:t>
            </a:r>
            <a:r>
              <a:rPr sz="3600" dirty="0">
                <a:latin typeface="Cambria"/>
                <a:cs typeface="Cambria"/>
              </a:rPr>
              <a:t>discussion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/</a:t>
            </a:r>
            <a:r>
              <a:rPr sz="3600" spc="-114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make</a:t>
            </a:r>
            <a:r>
              <a:rPr sz="3600" dirty="0">
                <a:latin typeface="Cambria"/>
                <a:cs typeface="Cambria"/>
              </a:rPr>
              <a:t>	presentations</a:t>
            </a:r>
            <a:r>
              <a:rPr sz="3600" spc="-19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from</a:t>
            </a:r>
            <a:endParaRPr sz="3600">
              <a:latin typeface="Cambria"/>
              <a:cs typeface="Cambria"/>
            </a:endParaRPr>
          </a:p>
          <a:p>
            <a:pPr marL="2013585" marR="5080">
              <a:lnSpc>
                <a:spcPct val="100000"/>
              </a:lnSpc>
            </a:pPr>
            <a:r>
              <a:rPr sz="3600" dirty="0">
                <a:latin typeface="Cambria"/>
                <a:cs typeface="Cambria"/>
              </a:rPr>
              <a:t>project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work/narration/debate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on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different</a:t>
            </a:r>
            <a:r>
              <a:rPr sz="3600" spc="-10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soil </a:t>
            </a:r>
            <a:r>
              <a:rPr sz="3600" spc="-10" dirty="0">
                <a:latin typeface="Cambria"/>
                <a:cs typeface="Cambria"/>
              </a:rPr>
              <a:t>types.</a:t>
            </a:r>
            <a:endParaRPr sz="3600">
              <a:latin typeface="Cambria"/>
              <a:cs typeface="Cambria"/>
            </a:endParaRPr>
          </a:p>
          <a:p>
            <a:pPr marL="2814320" marR="660400" indent="-280225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0000"/>
                </a:solidFill>
                <a:latin typeface="Cambria"/>
                <a:cs typeface="Cambria"/>
              </a:rPr>
              <a:t>Kinaesthetic</a:t>
            </a:r>
            <a:r>
              <a:rPr sz="3600" dirty="0">
                <a:latin typeface="Cambria"/>
                <a:cs typeface="Cambria"/>
              </a:rPr>
              <a:t>: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Let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learners</a:t>
            </a:r>
            <a:r>
              <a:rPr sz="3600" spc="-2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touch</a:t>
            </a:r>
            <a:r>
              <a:rPr sz="3600" spc="-3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and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classify</a:t>
            </a:r>
            <a:r>
              <a:rPr sz="3600" spc="-2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actual</a:t>
            </a:r>
            <a:r>
              <a:rPr sz="3600" spc="-40" dirty="0">
                <a:latin typeface="Cambria"/>
                <a:cs typeface="Cambria"/>
              </a:rPr>
              <a:t> </a:t>
            </a:r>
            <a:r>
              <a:rPr sz="3600" spc="-20" dirty="0">
                <a:latin typeface="Cambria"/>
                <a:cs typeface="Cambria"/>
              </a:rPr>
              <a:t>soil </a:t>
            </a:r>
            <a:r>
              <a:rPr sz="3600" spc="-10" dirty="0">
                <a:latin typeface="Cambria"/>
                <a:cs typeface="Cambria"/>
              </a:rPr>
              <a:t>samples</a:t>
            </a:r>
            <a:endParaRPr sz="36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tabLst>
                <a:tab pos="4041140" algn="l"/>
              </a:tabLst>
            </a:pPr>
            <a:r>
              <a:rPr sz="3600" spc="-10" dirty="0">
                <a:solidFill>
                  <a:srgbClr val="FF0000"/>
                </a:solidFill>
                <a:latin typeface="Cambria"/>
                <a:cs typeface="Cambria"/>
              </a:rPr>
              <a:t>Read/Write</a:t>
            </a:r>
            <a:r>
              <a:rPr sz="3600" spc="-10" dirty="0">
                <a:solidFill>
                  <a:srgbClr val="00AFEF"/>
                </a:solidFill>
                <a:latin typeface="Cambria"/>
                <a:cs typeface="Cambria"/>
              </a:rPr>
              <a:t>:</a:t>
            </a:r>
            <a:r>
              <a:rPr sz="3600" spc="-165" dirty="0">
                <a:solidFill>
                  <a:srgbClr val="00AFEF"/>
                </a:solidFill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Search</a:t>
            </a:r>
            <a:r>
              <a:rPr sz="3600" dirty="0">
                <a:latin typeface="Cambria"/>
                <a:cs typeface="Cambria"/>
              </a:rPr>
              <a:t>	for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information,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write</a:t>
            </a:r>
            <a:r>
              <a:rPr sz="3600" spc="-8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9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report</a:t>
            </a:r>
            <a:r>
              <a:rPr sz="3600" spc="-110" dirty="0">
                <a:latin typeface="Cambria"/>
                <a:cs typeface="Cambria"/>
              </a:rPr>
              <a:t> </a:t>
            </a:r>
            <a:r>
              <a:rPr sz="3600" spc="-50" dirty="0">
                <a:latin typeface="Cambria"/>
                <a:cs typeface="Cambria"/>
              </a:rPr>
              <a:t>/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122" y="974344"/>
          <a:ext cx="12134850" cy="54851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8235"/>
                <a:gridCol w="2386330"/>
                <a:gridCol w="2282190"/>
                <a:gridCol w="4988559"/>
              </a:tblGrid>
              <a:tr h="467359">
                <a:tc gridSpan="4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ADMINISTRATIVE</a:t>
                      </a:r>
                      <a:r>
                        <a:rPr sz="18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DETAILS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04013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School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Kajiado</a:t>
                      </a:r>
                      <a:r>
                        <a:rPr sz="24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Senior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School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Date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09/09/2025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99186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Subject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Agriculture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Time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2:00-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3.20 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pm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9149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Year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2025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Grade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25" dirty="0">
                          <a:latin typeface="Calibri"/>
                          <a:cs typeface="Calibri"/>
                        </a:rPr>
                        <a:t>10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104013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50" dirty="0">
                          <a:latin typeface="Calibri"/>
                          <a:cs typeface="Calibri"/>
                        </a:rPr>
                        <a:t>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Roll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844"/>
                        </a:spcBef>
                        <a:tabLst>
                          <a:tab pos="1057275" algn="l"/>
                          <a:tab pos="1978660" algn="l"/>
                          <a:tab pos="2877820" algn="l"/>
                        </a:tabLst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Boys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	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22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	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Girls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	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23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2400" spc="-55" dirty="0">
                          <a:latin typeface="Calibri"/>
                          <a:cs typeface="Calibri"/>
                        </a:rPr>
                        <a:t>TOTAL:</a:t>
                      </a:r>
                      <a:r>
                        <a:rPr sz="24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45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145415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Teacher’s</a:t>
                      </a:r>
                      <a:r>
                        <a:rPr sz="2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Details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Name:</a:t>
                      </a:r>
                      <a:r>
                        <a:rPr sz="24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Leshan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Mkenya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TSC</a:t>
                      </a:r>
                      <a:r>
                        <a:rPr sz="2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No.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:</a:t>
                      </a:r>
                      <a:r>
                        <a:rPr sz="2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567823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64592" y="242315"/>
            <a:ext cx="11954510" cy="739140"/>
          </a:xfrm>
          <a:prstGeom prst="rect">
            <a:avLst/>
          </a:prstGeom>
          <a:solidFill>
            <a:srgbClr val="FFD966"/>
          </a:solidFill>
        </p:spPr>
        <p:txBody>
          <a:bodyPr vert="horz" wrap="square" lIns="0" tIns="30480" rIns="0" bIns="0" rtlCol="0">
            <a:spAutoFit/>
          </a:bodyPr>
          <a:lstStyle/>
          <a:p>
            <a:pPr marL="147955">
              <a:lnSpc>
                <a:spcPct val="100000"/>
              </a:lnSpc>
              <a:spcBef>
                <a:spcPts val="240"/>
              </a:spcBef>
            </a:pPr>
            <a:r>
              <a:rPr sz="2400" dirty="0">
                <a:latin typeface="Times New Roman"/>
                <a:cs typeface="Times New Roman"/>
              </a:rPr>
              <a:t>LESSON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PLAN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-</a:t>
            </a:r>
            <a:r>
              <a:rPr sz="2400" spc="-15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AGRICULTURE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6991" y="210311"/>
            <a:ext cx="11620500" cy="5631180"/>
          </a:xfrm>
          <a:custGeom>
            <a:avLst/>
            <a:gdLst/>
            <a:ahLst/>
            <a:cxnLst/>
            <a:rect l="l" t="t" r="r" b="b"/>
            <a:pathLst>
              <a:path w="11620500" h="5631180">
                <a:moveTo>
                  <a:pt x="11620500" y="0"/>
                </a:moveTo>
                <a:lnTo>
                  <a:pt x="0" y="0"/>
                </a:lnTo>
                <a:lnTo>
                  <a:pt x="0" y="5631179"/>
                </a:lnTo>
                <a:lnTo>
                  <a:pt x="11620500" y="5631179"/>
                </a:lnTo>
                <a:lnTo>
                  <a:pt x="11620500" y="0"/>
                </a:lnTo>
                <a:close/>
              </a:path>
            </a:pathLst>
          </a:custGeom>
          <a:solidFill>
            <a:srgbClr val="F8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96341" y="227838"/>
            <a:ext cx="11463655" cy="5464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Times New Roman"/>
                <a:cs typeface="Times New Roman"/>
              </a:rPr>
              <a:t>Strand: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Crop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Production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Times New Roman"/>
                <a:cs typeface="Times New Roman"/>
              </a:rPr>
              <a:t>Sub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Strand:</a:t>
            </a:r>
            <a:r>
              <a:rPr sz="2000" b="1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Crop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Protection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Weed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Control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Times New Roman"/>
                <a:cs typeface="Times New Roman"/>
              </a:rPr>
              <a:t>Lesson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Learning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Outcomes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lesson,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learner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should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able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to: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1200"/>
              </a:spcBef>
              <a:buAutoNum type="alphaLcParenR"/>
              <a:tabLst>
                <a:tab pos="354965" algn="l"/>
              </a:tabLst>
            </a:pPr>
            <a:r>
              <a:rPr sz="2000" dirty="0">
                <a:latin typeface="Calibri"/>
                <a:cs typeface="Calibri"/>
              </a:rPr>
              <a:t>identify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crop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field,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200"/>
              </a:spcBef>
              <a:buAutoNum type="alphaLcParenR"/>
              <a:tabLst>
                <a:tab pos="354965" algn="l"/>
              </a:tabLst>
            </a:pPr>
            <a:r>
              <a:rPr sz="2000" dirty="0">
                <a:latin typeface="Calibri"/>
                <a:cs typeface="Calibri"/>
              </a:rPr>
              <a:t>classify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based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provided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criteria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crop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field,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200"/>
              </a:spcBef>
              <a:buAutoNum type="alphaLcParenR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acknowledge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criteria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classifying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weeds.</a:t>
            </a:r>
            <a:endParaRPr sz="2000">
              <a:latin typeface="Times New Roman"/>
              <a:cs typeface="Times New Roman"/>
            </a:endParaRPr>
          </a:p>
          <a:p>
            <a:pPr marL="12700" marR="8740775">
              <a:lnSpc>
                <a:spcPct val="150000"/>
              </a:lnSpc>
            </a:pPr>
            <a:r>
              <a:rPr sz="2000" b="1" dirty="0">
                <a:latin typeface="Times New Roman"/>
                <a:cs typeface="Times New Roman"/>
              </a:rPr>
              <a:t>Key</a:t>
            </a:r>
            <a:r>
              <a:rPr sz="2000" b="1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Inquiry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Questions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classified? </a:t>
            </a:r>
            <a:r>
              <a:rPr sz="2000" b="1" dirty="0">
                <a:latin typeface="Times New Roman"/>
                <a:cs typeface="Times New Roman"/>
              </a:rPr>
              <a:t>Learning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Resources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latin typeface="Calibri"/>
                <a:cs typeface="Calibri"/>
              </a:rPr>
              <a:t>Photographs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local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environment,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gloves,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small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hoes,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bags,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cellotape,</a:t>
            </a:r>
            <a:r>
              <a:rPr sz="2000" spc="3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notebooks,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smart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phones.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2000" b="1" dirty="0">
                <a:latin typeface="Times New Roman"/>
                <a:cs typeface="Times New Roman"/>
              </a:rPr>
              <a:t>Introduction:</a:t>
            </a:r>
            <a:r>
              <a:rPr sz="2000" b="1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Teacher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explain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affect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agricultural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production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various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ways.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Thereafter,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teacher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ask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learners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name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economic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importance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locality.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544" y="155447"/>
            <a:ext cx="11835765" cy="6155690"/>
          </a:xfrm>
          <a:custGeom>
            <a:avLst/>
            <a:gdLst/>
            <a:ahLst/>
            <a:cxnLst/>
            <a:rect l="l" t="t" r="r" b="b"/>
            <a:pathLst>
              <a:path w="11835765" h="6155690">
                <a:moveTo>
                  <a:pt x="11835384" y="0"/>
                </a:moveTo>
                <a:lnTo>
                  <a:pt x="0" y="0"/>
                </a:lnTo>
                <a:lnTo>
                  <a:pt x="0" y="6155436"/>
                </a:lnTo>
                <a:lnTo>
                  <a:pt x="11835384" y="6155436"/>
                </a:lnTo>
                <a:lnTo>
                  <a:pt x="11835384" y="0"/>
                </a:lnTo>
                <a:close/>
              </a:path>
            </a:pathLst>
          </a:custGeom>
          <a:solidFill>
            <a:srgbClr val="F8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41198" y="295783"/>
            <a:ext cx="27120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Lesson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Development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1198" y="720978"/>
            <a:ext cx="11680190" cy="52165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latin typeface="Calibri"/>
                <a:cs typeface="Calibri"/>
              </a:rPr>
              <a:t>Step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1</a:t>
            </a:r>
            <a:r>
              <a:rPr sz="2000" b="1" spc="40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: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Observing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describing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local</a:t>
            </a:r>
            <a:r>
              <a:rPr sz="2000" b="1" spc="39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weeds</a:t>
            </a:r>
            <a:endParaRPr sz="2000">
              <a:latin typeface="Calibri"/>
              <a:cs typeface="Calibri"/>
            </a:endParaRPr>
          </a:p>
          <a:p>
            <a:pPr marL="12700" marR="354965" algn="just">
              <a:lnSpc>
                <a:spcPct val="100000"/>
              </a:lnSpc>
            </a:pPr>
            <a:r>
              <a:rPr sz="2000" spc="-10" dirty="0">
                <a:latin typeface="Calibri"/>
                <a:cs typeface="Calibri"/>
              </a:rPr>
              <a:t>Learners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field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excursion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environment,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observe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common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them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using </a:t>
            </a:r>
            <a:r>
              <a:rPr sz="2000" dirty="0">
                <a:latin typeface="Calibri"/>
                <a:cs typeface="Calibri"/>
              </a:rPr>
              <a:t>local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names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scientific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names.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Learners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photographs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some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weeds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having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features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aid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in </a:t>
            </a:r>
            <a:r>
              <a:rPr sz="2000" dirty="0">
                <a:latin typeface="Calibri"/>
                <a:cs typeface="Calibri"/>
              </a:rPr>
              <a:t>identification,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such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leaves,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stems,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flowers,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roots,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among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others.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Times New Roman"/>
                <a:cs typeface="Times New Roman"/>
              </a:rPr>
              <a:t>Step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2: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Classifying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weeds</a:t>
            </a:r>
            <a:endParaRPr sz="2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Using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3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few</a:t>
            </a:r>
            <a:r>
              <a:rPr sz="2000" spc="3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samples</a:t>
            </a:r>
            <a:r>
              <a:rPr sz="2000" spc="3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observed</a:t>
            </a:r>
            <a:r>
              <a:rPr sz="2000" spc="3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weeds,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guide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learners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how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classify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3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according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3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life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cycles </a:t>
            </a:r>
            <a:r>
              <a:rPr sz="2000" i="1" dirty="0">
                <a:latin typeface="Times New Roman"/>
                <a:cs typeface="Times New Roman"/>
              </a:rPr>
              <a:t>(annual,</a:t>
            </a:r>
            <a:r>
              <a:rPr sz="2000" i="1" spc="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biennial,</a:t>
            </a:r>
            <a:r>
              <a:rPr sz="2000" i="1" spc="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perennial)</a:t>
            </a:r>
            <a:r>
              <a:rPr sz="2000" i="1" spc="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and</a:t>
            </a:r>
            <a:r>
              <a:rPr sz="2000" i="1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leaf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morphology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(narrow</a:t>
            </a:r>
            <a:r>
              <a:rPr sz="2000" i="1" spc="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leaved</a:t>
            </a:r>
            <a:r>
              <a:rPr sz="2000" i="1" spc="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weeds</a:t>
            </a:r>
            <a:r>
              <a:rPr sz="2000" i="1" spc="5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and</a:t>
            </a:r>
            <a:r>
              <a:rPr sz="2000" i="1" spc="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broad</a:t>
            </a:r>
            <a:r>
              <a:rPr sz="2000" i="1" spc="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leaved</a:t>
            </a:r>
            <a:r>
              <a:rPr sz="2000" i="1" spc="5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weeds).</a:t>
            </a:r>
            <a:r>
              <a:rPr sz="2000" i="1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Learners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will </a:t>
            </a:r>
            <a:r>
              <a:rPr sz="2000" dirty="0">
                <a:latin typeface="Times New Roman"/>
                <a:cs typeface="Times New Roman"/>
              </a:rPr>
              <a:t>demonstrate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critical</a:t>
            </a:r>
            <a:r>
              <a:rPr sz="2000" i="1" spc="15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thinking</a:t>
            </a:r>
            <a:r>
              <a:rPr sz="2000" i="1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point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out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features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justifies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classification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according</a:t>
            </a:r>
            <a:r>
              <a:rPr sz="2000" spc="1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the </a:t>
            </a:r>
            <a:r>
              <a:rPr sz="2000" dirty="0">
                <a:latin typeface="Times New Roman"/>
                <a:cs typeface="Times New Roman"/>
              </a:rPr>
              <a:t>provided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criteria.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Learners will also be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exposed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PCI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biodiversity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 realise that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5" dirty="0">
                <a:latin typeface="Times New Roman"/>
                <a:cs typeface="Times New Roman"/>
              </a:rPr>
              <a:t> 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crop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fields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varied</a:t>
            </a:r>
            <a:r>
              <a:rPr sz="2000" spc="4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nature.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Step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3: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Collecting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weeds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for</a:t>
            </a:r>
            <a:r>
              <a:rPr sz="2000" b="1" spc="-6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</a:t>
            </a:r>
            <a:r>
              <a:rPr sz="2000" b="1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weed</a:t>
            </a:r>
            <a:r>
              <a:rPr sz="2000" b="1" spc="-15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herbarium</a:t>
            </a:r>
            <a:endParaRPr sz="2000">
              <a:latin typeface="Times New Roman"/>
              <a:cs typeface="Times New Roman"/>
            </a:endParaRPr>
          </a:p>
          <a:p>
            <a:pPr marL="12700" marR="7620">
              <a:lnSpc>
                <a:spcPts val="2350"/>
              </a:lnSpc>
              <a:spcBef>
                <a:spcPts val="125"/>
              </a:spcBef>
              <a:tabLst>
                <a:tab pos="5996305" algn="l"/>
              </a:tabLst>
            </a:pPr>
            <a:r>
              <a:rPr sz="2000" dirty="0">
                <a:latin typeface="Times New Roman"/>
                <a:cs typeface="Times New Roman"/>
              </a:rPr>
              <a:t>Learners</a:t>
            </a:r>
            <a:r>
              <a:rPr sz="2000" spc="3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30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guided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collect</a:t>
            </a:r>
            <a:r>
              <a:rPr sz="2000" spc="3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30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(</a:t>
            </a:r>
            <a:r>
              <a:rPr sz="2000" i="1" dirty="0">
                <a:latin typeface="Times New Roman"/>
                <a:cs typeface="Times New Roman"/>
              </a:rPr>
              <a:t>by</a:t>
            </a:r>
            <a:r>
              <a:rPr sz="2000" i="1" spc="31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uprooting)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3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key</a:t>
            </a:r>
            <a:r>
              <a:rPr sz="2000" spc="3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parts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3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3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3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3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preserved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3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3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weed </a:t>
            </a:r>
            <a:r>
              <a:rPr sz="2000" dirty="0">
                <a:latin typeface="Times New Roman"/>
                <a:cs typeface="Times New Roman"/>
              </a:rPr>
              <a:t>herbarium.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Calibri"/>
                <a:cs typeface="Calibri"/>
              </a:rPr>
              <a:t>Learners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observe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value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responsibility</a:t>
            </a:r>
            <a:r>
              <a:rPr sz="2000" i="1" spc="3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precautions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handling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harmful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weeds.</a:t>
            </a:r>
            <a:endParaRPr sz="2000">
              <a:latin typeface="Calibri"/>
              <a:cs typeface="Calibri"/>
            </a:endParaRPr>
          </a:p>
          <a:p>
            <a:pPr marL="12700" marR="6350">
              <a:lnSpc>
                <a:spcPts val="2400"/>
              </a:lnSpc>
              <a:spcBef>
                <a:spcPts val="60"/>
              </a:spcBef>
            </a:pPr>
            <a:r>
              <a:rPr sz="2000" dirty="0">
                <a:latin typeface="Times New Roman"/>
                <a:cs typeface="Times New Roman"/>
              </a:rPr>
              <a:t>Learners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guided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how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press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parts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weeds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remove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moisture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before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putting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them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weed </a:t>
            </a:r>
            <a:r>
              <a:rPr sz="2000" dirty="0">
                <a:latin typeface="Times New Roman"/>
                <a:cs typeface="Times New Roman"/>
              </a:rPr>
              <a:t>herbarium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file.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89204"/>
            <a:ext cx="12090400" cy="6369050"/>
          </a:xfrm>
          <a:custGeom>
            <a:avLst/>
            <a:gdLst/>
            <a:ahLst/>
            <a:cxnLst/>
            <a:rect l="l" t="t" r="r" b="b"/>
            <a:pathLst>
              <a:path w="12090400" h="6369050">
                <a:moveTo>
                  <a:pt x="12089892" y="0"/>
                </a:moveTo>
                <a:lnTo>
                  <a:pt x="0" y="0"/>
                </a:lnTo>
                <a:lnTo>
                  <a:pt x="0" y="6368795"/>
                </a:lnTo>
                <a:lnTo>
                  <a:pt x="12089892" y="6368796"/>
                </a:lnTo>
                <a:lnTo>
                  <a:pt x="12089892" y="0"/>
                </a:lnTo>
                <a:close/>
              </a:path>
            </a:pathLst>
          </a:custGeom>
          <a:solidFill>
            <a:srgbClr val="F8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501472"/>
            <a:ext cx="11935460" cy="64242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Times New Roman"/>
                <a:cs typeface="Times New Roman"/>
              </a:rPr>
              <a:t>Conclusion</a:t>
            </a:r>
            <a:endParaRPr sz="2800">
              <a:latin typeface="Times New Roman"/>
              <a:cs typeface="Times New Roman"/>
            </a:endParaRPr>
          </a:p>
          <a:p>
            <a:pPr marL="12700" marR="6350" algn="just">
              <a:lnSpc>
                <a:spcPct val="100000"/>
              </a:lnSpc>
              <a:spcBef>
                <a:spcPts val="65"/>
              </a:spcBef>
            </a:pPr>
            <a:r>
              <a:rPr sz="2800" dirty="0">
                <a:latin typeface="Times New Roman"/>
                <a:cs typeface="Times New Roman"/>
              </a:rPr>
              <a:t>Learners</a:t>
            </a:r>
            <a:r>
              <a:rPr sz="2800" spc="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are</a:t>
            </a:r>
            <a:r>
              <a:rPr sz="2800" spc="10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guided</a:t>
            </a:r>
            <a:r>
              <a:rPr sz="2800" spc="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to</a:t>
            </a:r>
            <a:r>
              <a:rPr sz="2800" spc="1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provide</a:t>
            </a:r>
            <a:r>
              <a:rPr sz="2800" spc="10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relevant</a:t>
            </a:r>
            <a:r>
              <a:rPr sz="2800" spc="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information</a:t>
            </a:r>
            <a:r>
              <a:rPr sz="2800" spc="1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against</a:t>
            </a:r>
            <a:r>
              <a:rPr sz="2800" spc="1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identified</a:t>
            </a:r>
            <a:r>
              <a:rPr sz="2800" spc="1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every</a:t>
            </a:r>
            <a:r>
              <a:rPr sz="2800" spc="1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weed, </a:t>
            </a:r>
            <a:r>
              <a:rPr sz="2800" dirty="0">
                <a:latin typeface="Times New Roman"/>
                <a:cs typeface="Times New Roman"/>
              </a:rPr>
              <a:t>such</a:t>
            </a:r>
            <a:r>
              <a:rPr sz="2800" spc="2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as,</a:t>
            </a:r>
            <a:r>
              <a:rPr sz="2800" spc="275" dirty="0">
                <a:latin typeface="Times New Roman"/>
                <a:cs typeface="Times New Roman"/>
              </a:rPr>
              <a:t>  </a:t>
            </a:r>
            <a:r>
              <a:rPr sz="2800" dirty="0">
                <a:latin typeface="Times New Roman"/>
                <a:cs typeface="Times New Roman"/>
              </a:rPr>
              <a:t>name</a:t>
            </a:r>
            <a:r>
              <a:rPr sz="2800" spc="290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(local</a:t>
            </a:r>
            <a:r>
              <a:rPr sz="2800" i="1" spc="295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and</a:t>
            </a:r>
            <a:r>
              <a:rPr sz="2800" i="1" spc="285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scientific</a:t>
            </a:r>
            <a:r>
              <a:rPr sz="2800" i="1" spc="280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name</a:t>
            </a:r>
            <a:r>
              <a:rPr sz="2800" dirty="0">
                <a:latin typeface="Times New Roman"/>
                <a:cs typeface="Times New Roman"/>
              </a:rPr>
              <a:t>),</a:t>
            </a:r>
            <a:r>
              <a:rPr sz="2800" spc="280" dirty="0">
                <a:latin typeface="Times New Roman"/>
                <a:cs typeface="Times New Roman"/>
              </a:rPr>
              <a:t>  </a:t>
            </a:r>
            <a:r>
              <a:rPr sz="2800" dirty="0">
                <a:latin typeface="Times New Roman"/>
                <a:cs typeface="Times New Roman"/>
              </a:rPr>
              <a:t>its</a:t>
            </a:r>
            <a:r>
              <a:rPr sz="2800" spc="29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classification</a:t>
            </a:r>
            <a:r>
              <a:rPr sz="2800" spc="29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(</a:t>
            </a:r>
            <a:r>
              <a:rPr sz="2800" i="1" dirty="0">
                <a:latin typeface="Times New Roman"/>
                <a:cs typeface="Times New Roman"/>
              </a:rPr>
              <a:t>based</a:t>
            </a:r>
            <a:r>
              <a:rPr sz="2800" i="1" spc="275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on</a:t>
            </a:r>
            <a:r>
              <a:rPr sz="2800" i="1" spc="290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life</a:t>
            </a:r>
            <a:r>
              <a:rPr sz="2800" i="1" spc="275" dirty="0">
                <a:latin typeface="Times New Roman"/>
                <a:cs typeface="Times New Roman"/>
              </a:rPr>
              <a:t> </a:t>
            </a:r>
            <a:r>
              <a:rPr sz="2800" i="1" spc="-10" dirty="0">
                <a:latin typeface="Times New Roman"/>
                <a:cs typeface="Times New Roman"/>
              </a:rPr>
              <a:t>cycle </a:t>
            </a:r>
            <a:r>
              <a:rPr sz="2800" i="1" dirty="0">
                <a:latin typeface="Times New Roman"/>
                <a:cs typeface="Times New Roman"/>
              </a:rPr>
              <a:t>and</a:t>
            </a:r>
            <a:r>
              <a:rPr sz="2800" i="1" spc="-55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leaf</a:t>
            </a:r>
            <a:r>
              <a:rPr sz="2800" i="1" spc="-35" dirty="0">
                <a:latin typeface="Times New Roman"/>
                <a:cs typeface="Times New Roman"/>
              </a:rPr>
              <a:t> </a:t>
            </a:r>
            <a:r>
              <a:rPr sz="2800" i="1" dirty="0">
                <a:latin typeface="Times New Roman"/>
                <a:cs typeface="Times New Roman"/>
              </a:rPr>
              <a:t>morphology</a:t>
            </a:r>
            <a:r>
              <a:rPr sz="2800" dirty="0">
                <a:latin typeface="Times New Roman"/>
                <a:cs typeface="Times New Roman"/>
              </a:rPr>
              <a:t>)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and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any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unique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features.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sz="2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800" b="1" spc="-20" dirty="0">
                <a:latin typeface="Times New Roman"/>
                <a:cs typeface="Times New Roman"/>
              </a:rPr>
              <a:t>Extended</a:t>
            </a:r>
            <a:r>
              <a:rPr sz="2800" b="1" spc="-9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Activity</a:t>
            </a:r>
            <a:endParaRPr sz="2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learner</a:t>
            </a:r>
            <a:r>
              <a:rPr sz="2800" spc="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to</a:t>
            </a:r>
            <a:r>
              <a:rPr sz="2800" spc="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prepare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weed</a:t>
            </a:r>
            <a:r>
              <a:rPr sz="2800" spc="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herbarium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(</a:t>
            </a:r>
            <a:r>
              <a:rPr sz="2800" i="1" dirty="0">
                <a:latin typeface="Times New Roman"/>
                <a:cs typeface="Times New Roman"/>
              </a:rPr>
              <a:t>file</a:t>
            </a:r>
            <a:r>
              <a:rPr sz="2800" i="1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)during</a:t>
            </a:r>
            <a:r>
              <a:rPr sz="2800" spc="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their</a:t>
            </a:r>
            <a:r>
              <a:rPr sz="2800" spc="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free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time</a:t>
            </a:r>
            <a:r>
              <a:rPr sz="2800" spc="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and</a:t>
            </a:r>
            <a:r>
              <a:rPr sz="2800" spc="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present</a:t>
            </a:r>
            <a:r>
              <a:rPr sz="2800" spc="50" dirty="0">
                <a:latin typeface="Times New Roman"/>
                <a:cs typeface="Times New Roman"/>
              </a:rPr>
              <a:t> </a:t>
            </a:r>
            <a:r>
              <a:rPr sz="2800" spc="-25" dirty="0">
                <a:latin typeface="Times New Roman"/>
                <a:cs typeface="Times New Roman"/>
              </a:rPr>
              <a:t>in </a:t>
            </a:r>
            <a:r>
              <a:rPr sz="2800" dirty="0">
                <a:latin typeface="Times New Roman"/>
                <a:cs typeface="Times New Roman"/>
              </a:rPr>
              <a:t>class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later.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5"/>
              </a:spcBef>
            </a:pP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ts val="3320"/>
              </a:lnSpc>
            </a:pPr>
            <a:r>
              <a:rPr sz="2800" b="1" spc="-10" dirty="0">
                <a:latin typeface="Times New Roman"/>
                <a:cs typeface="Times New Roman"/>
              </a:rPr>
              <a:t>Reflection</a:t>
            </a:r>
            <a:endParaRPr sz="2800">
              <a:latin typeface="Times New Roman"/>
              <a:cs typeface="Times New Roman"/>
            </a:endParaRPr>
          </a:p>
          <a:p>
            <a:pPr marL="12700" marR="6350" algn="just">
              <a:lnSpc>
                <a:spcPts val="3360"/>
              </a:lnSpc>
              <a:spcBef>
                <a:spcPts val="70"/>
              </a:spcBef>
            </a:pPr>
            <a:r>
              <a:rPr sz="2800" dirty="0">
                <a:latin typeface="Calibri"/>
                <a:cs typeface="Calibri"/>
              </a:rPr>
              <a:t>Learners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were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able</a:t>
            </a:r>
            <a:r>
              <a:rPr sz="2800" spc="6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identify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6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classify</a:t>
            </a:r>
            <a:r>
              <a:rPr sz="2800" spc="6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observed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weeds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according</a:t>
            </a:r>
            <a:r>
              <a:rPr sz="2800" spc="6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the </a:t>
            </a:r>
            <a:r>
              <a:rPr sz="2800" dirty="0">
                <a:latin typeface="Calibri"/>
                <a:cs typeface="Calibri"/>
              </a:rPr>
              <a:t>provided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criteria.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However,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activities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(of</a:t>
            </a:r>
            <a:r>
              <a:rPr sz="2800" i="1" spc="3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identifying</a:t>
            </a:r>
            <a:r>
              <a:rPr sz="2800" i="1" spc="2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and</a:t>
            </a:r>
            <a:r>
              <a:rPr sz="2800" i="1" spc="3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classifying</a:t>
            </a:r>
            <a:r>
              <a:rPr sz="2800" i="1" spc="2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weeds)</a:t>
            </a:r>
            <a:r>
              <a:rPr sz="2800" i="1" spc="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will</a:t>
            </a:r>
            <a:endParaRPr sz="2800">
              <a:latin typeface="Calibri"/>
              <a:cs typeface="Calibri"/>
            </a:endParaRPr>
          </a:p>
          <a:p>
            <a:pPr marL="12700" marR="6350" algn="just">
              <a:lnSpc>
                <a:spcPts val="3360"/>
              </a:lnSpc>
            </a:pPr>
            <a:r>
              <a:rPr sz="2800" dirty="0">
                <a:latin typeface="Calibri"/>
                <a:cs typeface="Calibri"/>
              </a:rPr>
              <a:t>continue</a:t>
            </a:r>
            <a:r>
              <a:rPr sz="2800" spc="9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in</a:t>
            </a:r>
            <a:r>
              <a:rPr sz="2800" spc="9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9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next</a:t>
            </a:r>
            <a:r>
              <a:rPr sz="2800" spc="9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lesson</a:t>
            </a:r>
            <a:r>
              <a:rPr sz="2800" spc="10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since</a:t>
            </a:r>
            <a:r>
              <a:rPr sz="2800" spc="9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some</a:t>
            </a:r>
            <a:r>
              <a:rPr sz="2800" spc="8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learners</a:t>
            </a:r>
            <a:r>
              <a:rPr sz="2800" spc="9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needed</a:t>
            </a:r>
            <a:r>
              <a:rPr sz="2800" spc="9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further</a:t>
            </a:r>
            <a:r>
              <a:rPr sz="2800" spc="9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support</a:t>
            </a:r>
            <a:r>
              <a:rPr sz="2800" spc="95" dirty="0">
                <a:latin typeface="Calibri"/>
                <a:cs typeface="Calibri"/>
              </a:rPr>
              <a:t>  </a:t>
            </a:r>
            <a:r>
              <a:rPr sz="2800" spc="-25" dirty="0">
                <a:latin typeface="Calibri"/>
                <a:cs typeface="Calibri"/>
              </a:rPr>
              <a:t>in </a:t>
            </a:r>
            <a:r>
              <a:rPr sz="2800" dirty="0">
                <a:latin typeface="Calibri"/>
                <a:cs typeface="Calibri"/>
              </a:rPr>
              <a:t>distinguishing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life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cycles,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which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will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be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reinforced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some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weeds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were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not </a:t>
            </a:r>
            <a:r>
              <a:rPr sz="2800" dirty="0">
                <a:latin typeface="Calibri"/>
                <a:cs typeface="Calibri"/>
              </a:rPr>
              <a:t>available</a:t>
            </a:r>
            <a:r>
              <a:rPr sz="2800" spc="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</a:t>
            </a:r>
            <a:r>
              <a:rPr sz="2800" spc="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locality.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Photographs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weeds,</a:t>
            </a:r>
            <a:r>
              <a:rPr sz="2800" spc="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some</a:t>
            </a:r>
            <a:r>
              <a:rPr sz="2800" spc="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preserved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weeds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video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5250" y="32003"/>
          <a:ext cx="12013565" cy="6824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1695"/>
                <a:gridCol w="2590800"/>
                <a:gridCol w="2390775"/>
                <a:gridCol w="2275204"/>
                <a:gridCol w="2536825"/>
              </a:tblGrid>
              <a:tr h="522605">
                <a:tc gridSpan="5">
                  <a:txBody>
                    <a:bodyPr/>
                    <a:lstStyle/>
                    <a:p>
                      <a:pPr marL="339407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800" b="1" spc="-10" dirty="0">
                          <a:latin typeface="Calibri"/>
                          <a:cs typeface="Calibri"/>
                        </a:rPr>
                        <a:t>ASSESSMENT</a:t>
                      </a:r>
                      <a:r>
                        <a:rPr sz="2800" b="1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latin typeface="Calibri"/>
                          <a:cs typeface="Calibri"/>
                        </a:rPr>
                        <a:t>RUBRIC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T="24765" marB="0"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767839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CRITERIA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63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EXCEEDING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EXPECTATIONS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71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4</a:t>
                      </a: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(8-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63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MEETING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EXPECTATIONS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781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3</a:t>
                      </a: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(6-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5)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63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APPROACHING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EXPECTATIONS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836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</a:t>
                      </a: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(4-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3)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63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BELOW</a:t>
                      </a:r>
                      <a:r>
                        <a:rPr sz="2000" b="1" spc="-10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EXPECTATIONS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972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</a:t>
                      </a: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(2-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63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4534535">
                <a:tc>
                  <a:txBody>
                    <a:bodyPr/>
                    <a:lstStyle/>
                    <a:p>
                      <a:pPr marL="67945">
                        <a:lnSpc>
                          <a:spcPts val="22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2000" b="1" spc="35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weeds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crop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field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7945" marR="20827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Classifying</a:t>
                      </a:r>
                      <a:r>
                        <a:rPr sz="20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weeds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according</a:t>
                      </a:r>
                      <a:r>
                        <a:rPr sz="20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to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provided</a:t>
                      </a:r>
                      <a:r>
                        <a:rPr sz="20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criteria(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life</a:t>
                      </a:r>
                      <a:r>
                        <a:rPr sz="20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cycle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leaf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morphology)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27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Identifies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more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than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25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crop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field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 marR="1149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Classified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all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provided</a:t>
                      </a:r>
                      <a:r>
                        <a:rPr sz="20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samples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according</a:t>
                      </a:r>
                      <a:r>
                        <a:rPr sz="20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0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two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20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20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20" dirty="0">
                          <a:latin typeface="Calibri"/>
                          <a:cs typeface="Calibri"/>
                        </a:rPr>
                        <a:t>cycle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i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leaf</a:t>
                      </a:r>
                      <a:r>
                        <a:rPr sz="2000" i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morphology).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27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Identifies</a:t>
                      </a:r>
                      <a:r>
                        <a:rPr sz="2000" spc="3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21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25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crop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field.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 marR="939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Classified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most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provided</a:t>
                      </a:r>
                      <a:r>
                        <a:rPr sz="20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samples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according</a:t>
                      </a:r>
                      <a:r>
                        <a:rPr sz="2000" spc="-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two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(life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cycle</a:t>
                      </a:r>
                      <a:r>
                        <a:rPr sz="2000" i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i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20" dirty="0">
                          <a:latin typeface="Calibri"/>
                          <a:cs typeface="Calibri"/>
                        </a:rPr>
                        <a:t>leaf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morphology).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ts val="227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Identifies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10-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20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9215" marR="58674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crop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field.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9215" marR="1765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Classified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most</a:t>
                      </a:r>
                      <a:r>
                        <a:rPr sz="20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provided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samples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weeds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according</a:t>
                      </a:r>
                      <a:r>
                        <a:rPr sz="20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one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2000" i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cycle</a:t>
                      </a:r>
                      <a:r>
                        <a:rPr sz="20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25" dirty="0">
                          <a:latin typeface="Calibri"/>
                          <a:cs typeface="Calibri"/>
                        </a:rPr>
                        <a:t>or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leaf</a:t>
                      </a:r>
                      <a:r>
                        <a:rPr sz="2000" i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morphology).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227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Identifies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than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crop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field.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9850" marR="2635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Classified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few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provided</a:t>
                      </a:r>
                      <a:r>
                        <a:rPr sz="20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samples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according</a:t>
                      </a:r>
                      <a:r>
                        <a:rPr sz="2000" spc="-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one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criteria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2000" i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cycle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or</a:t>
                      </a:r>
                      <a:r>
                        <a:rPr sz="2000" i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dirty="0">
                          <a:latin typeface="Calibri"/>
                          <a:cs typeface="Calibri"/>
                        </a:rPr>
                        <a:t>leaf</a:t>
                      </a:r>
                      <a:r>
                        <a:rPr sz="2000" i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i="1" spc="-10" dirty="0">
                          <a:latin typeface="Calibri"/>
                          <a:cs typeface="Calibri"/>
                        </a:rPr>
                        <a:t>morphology).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CFD4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537075" y="30861"/>
            <a:ext cx="244030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Activity</a:t>
            </a:r>
            <a:r>
              <a:rPr spc="-229" dirty="0"/>
              <a:t> </a:t>
            </a:r>
            <a:r>
              <a:rPr spc="-50" dirty="0"/>
              <a:t>5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949452"/>
            <a:ext cx="12192000" cy="5006340"/>
          </a:xfrm>
          <a:custGeom>
            <a:avLst/>
            <a:gdLst/>
            <a:ahLst/>
            <a:cxnLst/>
            <a:rect l="l" t="t" r="r" b="b"/>
            <a:pathLst>
              <a:path w="12192000" h="5006340">
                <a:moveTo>
                  <a:pt x="12192000" y="0"/>
                </a:moveTo>
                <a:lnTo>
                  <a:pt x="0" y="0"/>
                </a:lnTo>
                <a:lnTo>
                  <a:pt x="0" y="5006340"/>
                </a:lnTo>
                <a:lnTo>
                  <a:pt x="12192000" y="50063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739" y="842480"/>
            <a:ext cx="11883390" cy="3496945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sz="3600" dirty="0">
                <a:latin typeface="Cambria"/>
                <a:cs typeface="Cambria"/>
              </a:rPr>
              <a:t>In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Cluster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groups:</a:t>
            </a:r>
            <a:endParaRPr sz="3600">
              <a:latin typeface="Cambria"/>
              <a:cs typeface="Cambria"/>
            </a:endParaRPr>
          </a:p>
          <a:p>
            <a:pPr marL="241300" marR="5080" indent="-228600">
              <a:lnSpc>
                <a:spcPts val="3890"/>
              </a:lnSpc>
              <a:spcBef>
                <a:spcPts val="105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Prepare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plan</a:t>
            </a:r>
            <a:r>
              <a:rPr sz="3600" spc="-5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based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on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the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scheme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of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work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that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had </a:t>
            </a:r>
            <a:r>
              <a:rPr sz="3600" spc="-10" dirty="0">
                <a:latin typeface="Cambria"/>
                <a:cs typeface="Cambria"/>
              </a:rPr>
              <a:t>prepared.</a:t>
            </a:r>
            <a:endParaRPr sz="3600">
              <a:latin typeface="Cambria"/>
              <a:cs typeface="Cambria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240665" algn="l"/>
              </a:tabLst>
            </a:pPr>
            <a:r>
              <a:rPr sz="3600" dirty="0">
                <a:latin typeface="Cambria"/>
                <a:cs typeface="Cambria"/>
              </a:rPr>
              <a:t>Present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your</a:t>
            </a:r>
            <a:r>
              <a:rPr sz="3600" spc="-9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plan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during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gallery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walk.</a:t>
            </a:r>
            <a:endParaRPr sz="3600">
              <a:latin typeface="Cambria"/>
              <a:cs typeface="Cambria"/>
            </a:endParaRPr>
          </a:p>
          <a:p>
            <a:pPr marL="241300" marR="431165" indent="-228600">
              <a:lnSpc>
                <a:spcPts val="3890"/>
              </a:lnSpc>
              <a:spcBef>
                <a:spcPts val="1065"/>
              </a:spcBef>
              <a:buFont typeface="Arial"/>
              <a:buChar char="•"/>
              <a:tabLst>
                <a:tab pos="241300" algn="l"/>
              </a:tabLst>
            </a:pPr>
            <a:r>
              <a:rPr sz="3600" dirty="0">
                <a:latin typeface="Cambria"/>
                <a:cs typeface="Cambria"/>
              </a:rPr>
              <a:t>Discuss</a:t>
            </a:r>
            <a:r>
              <a:rPr sz="3600" spc="-6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any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emerging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issues</a:t>
            </a:r>
            <a:r>
              <a:rPr sz="3600" spc="-7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a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plenary</a:t>
            </a:r>
            <a:r>
              <a:rPr sz="3600" spc="-60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e.g</a:t>
            </a:r>
            <a:r>
              <a:rPr sz="3600" spc="-8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breaking</a:t>
            </a:r>
            <a:r>
              <a:rPr sz="3600" spc="-75" dirty="0">
                <a:latin typeface="Cambria"/>
                <a:cs typeface="Cambria"/>
              </a:rPr>
              <a:t> </a:t>
            </a:r>
            <a:r>
              <a:rPr sz="3600" spc="-25" dirty="0">
                <a:latin typeface="Cambria"/>
                <a:cs typeface="Cambria"/>
              </a:rPr>
              <a:t>of </a:t>
            </a:r>
            <a:r>
              <a:rPr sz="3600" dirty="0">
                <a:latin typeface="Cambria"/>
                <a:cs typeface="Cambria"/>
              </a:rPr>
              <a:t>specific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learning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outcomes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into</a:t>
            </a:r>
            <a:r>
              <a:rPr sz="3600" spc="-5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lesson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dirty="0">
                <a:latin typeface="Cambria"/>
                <a:cs typeface="Cambria"/>
              </a:rPr>
              <a:t>learning</a:t>
            </a:r>
            <a:r>
              <a:rPr sz="3600" spc="-45" dirty="0">
                <a:latin typeface="Cambria"/>
                <a:cs typeface="Cambria"/>
              </a:rPr>
              <a:t> </a:t>
            </a:r>
            <a:r>
              <a:rPr sz="3600" spc="-10" dirty="0">
                <a:latin typeface="Cambria"/>
                <a:cs typeface="Cambria"/>
              </a:rPr>
              <a:t>outcomes.</a:t>
            </a:r>
            <a:endParaRPr sz="3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76655"/>
            <a:ext cx="12192000" cy="6181725"/>
          </a:xfrm>
          <a:custGeom>
            <a:avLst/>
            <a:gdLst/>
            <a:ahLst/>
            <a:cxnLst/>
            <a:rect l="l" t="t" r="r" b="b"/>
            <a:pathLst>
              <a:path w="12192000" h="6181725">
                <a:moveTo>
                  <a:pt x="12192000" y="0"/>
                </a:moveTo>
                <a:lnTo>
                  <a:pt x="0" y="0"/>
                </a:lnTo>
                <a:lnTo>
                  <a:pt x="0" y="6181344"/>
                </a:lnTo>
                <a:lnTo>
                  <a:pt x="12192000" y="6181344"/>
                </a:lnTo>
                <a:lnTo>
                  <a:pt x="12192000" y="0"/>
                </a:lnTo>
                <a:close/>
              </a:path>
            </a:pathLst>
          </a:custGeom>
          <a:solidFill>
            <a:srgbClr val="A9D1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665479"/>
            <a:ext cx="11832590" cy="543369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527685" marR="384810" indent="-515620">
              <a:lnSpc>
                <a:spcPts val="2590"/>
              </a:lnSpc>
              <a:spcBef>
                <a:spcPts val="425"/>
              </a:spcBef>
              <a:buAutoNum type="arabicPeriod"/>
              <a:tabLst>
                <a:tab pos="527685" algn="l"/>
                <a:tab pos="1889125" algn="l"/>
                <a:tab pos="4164965" algn="l"/>
                <a:tab pos="6176645" algn="l"/>
              </a:tabLst>
            </a:pPr>
            <a:r>
              <a:rPr sz="2400" dirty="0">
                <a:latin typeface="Cambria"/>
                <a:cs typeface="Cambria"/>
              </a:rPr>
              <a:t>Are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Learning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outcomes</a:t>
            </a:r>
            <a:r>
              <a:rPr sz="2400" dirty="0">
                <a:latin typeface="Cambria"/>
                <a:cs typeface="Cambria"/>
              </a:rPr>
              <a:t>	well</a:t>
            </a:r>
            <a:r>
              <a:rPr sz="2400" spc="-8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unpacked</a:t>
            </a:r>
            <a:r>
              <a:rPr sz="2400" dirty="0">
                <a:latin typeface="Cambria"/>
                <a:cs typeface="Cambria"/>
              </a:rPr>
              <a:t>	from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broader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sub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strand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to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bring</a:t>
            </a:r>
            <a:r>
              <a:rPr sz="2400" spc="-8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out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spc="-25" dirty="0">
                <a:latin typeface="Cambria"/>
                <a:cs typeface="Cambria"/>
              </a:rPr>
              <a:t>the </a:t>
            </a:r>
            <a:r>
              <a:rPr sz="2400" spc="-10" dirty="0">
                <a:latin typeface="Cambria"/>
                <a:cs typeface="Cambria"/>
              </a:rPr>
              <a:t>intended</a:t>
            </a:r>
            <a:r>
              <a:rPr sz="2400" dirty="0">
                <a:latin typeface="Cambria"/>
                <a:cs typeface="Cambria"/>
              </a:rPr>
              <a:t>	</a:t>
            </a:r>
            <a:r>
              <a:rPr sz="2400" spc="-10" dirty="0">
                <a:latin typeface="Cambria"/>
                <a:cs typeface="Cambria"/>
              </a:rPr>
              <a:t>knowledge,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skill(s),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attitudes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and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values?</a:t>
            </a:r>
            <a:endParaRPr sz="2400">
              <a:latin typeface="Cambria"/>
              <a:cs typeface="Cambria"/>
            </a:endParaRPr>
          </a:p>
          <a:p>
            <a:pPr marL="527685" marR="220345" indent="-515620">
              <a:lnSpc>
                <a:spcPts val="2590"/>
              </a:lnSpc>
              <a:spcBef>
                <a:spcPts val="1000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Cambria"/>
                <a:cs typeface="Cambria"/>
              </a:rPr>
              <a:t>Does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lesson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plan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have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varied</a:t>
            </a:r>
            <a:r>
              <a:rPr sz="2400" spc="-8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learning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experiences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?At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least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targeting</a:t>
            </a:r>
            <a:r>
              <a:rPr sz="2400" spc="-10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3-4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learning </a:t>
            </a:r>
            <a:r>
              <a:rPr sz="2400" dirty="0">
                <a:latin typeface="Cambria"/>
                <a:cs typeface="Cambria"/>
              </a:rPr>
              <a:t>styles</a:t>
            </a:r>
            <a:r>
              <a:rPr sz="2400" spc="-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of</a:t>
            </a:r>
            <a:r>
              <a:rPr sz="2400" spc="-2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learners?(Differentiated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learning)</a:t>
            </a:r>
            <a:endParaRPr sz="2400">
              <a:latin typeface="Cambria"/>
              <a:cs typeface="Cambria"/>
            </a:endParaRPr>
          </a:p>
          <a:p>
            <a:pPr marL="527685" marR="1590675" indent="-515620">
              <a:lnSpc>
                <a:spcPts val="2590"/>
              </a:lnSpc>
              <a:spcBef>
                <a:spcPts val="100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Cambria"/>
                <a:cs typeface="Cambria"/>
              </a:rPr>
              <a:t>Are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core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competencies,</a:t>
            </a:r>
            <a:r>
              <a:rPr sz="2400" spc="-2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value(s)</a:t>
            </a:r>
            <a:r>
              <a:rPr sz="2400" spc="-3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and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PCI(s)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mainstreamed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in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lesson development?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What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of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assessment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as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learning</a:t>
            </a:r>
            <a:r>
              <a:rPr sz="2400" spc="-9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and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assessment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of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learning?</a:t>
            </a:r>
            <a:endParaRPr sz="2400">
              <a:latin typeface="Cambria"/>
              <a:cs typeface="Cambria"/>
            </a:endParaRPr>
          </a:p>
          <a:p>
            <a:pPr marL="527685" indent="-514984">
              <a:lnSpc>
                <a:spcPct val="100000"/>
              </a:lnSpc>
              <a:spcBef>
                <a:spcPts val="68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Cambria"/>
                <a:cs typeface="Cambria"/>
              </a:rPr>
              <a:t>Do</a:t>
            </a:r>
            <a:r>
              <a:rPr sz="2400" spc="-8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pedagogies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employed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foster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active</a:t>
            </a:r>
            <a:r>
              <a:rPr sz="2400" spc="-8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learning(</a:t>
            </a:r>
            <a:r>
              <a:rPr sz="2400" spc="-10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learner</a:t>
            </a:r>
            <a:r>
              <a:rPr sz="2400" spc="-9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centred)?</a:t>
            </a:r>
            <a:endParaRPr sz="2400">
              <a:latin typeface="Cambria"/>
              <a:cs typeface="Cambria"/>
            </a:endParaRPr>
          </a:p>
          <a:p>
            <a:pPr marL="527685" marR="64135" indent="-515620">
              <a:lnSpc>
                <a:spcPct val="90100"/>
              </a:lnSpc>
              <a:spcBef>
                <a:spcPts val="990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Cambria"/>
                <a:cs typeface="Cambria"/>
              </a:rPr>
              <a:t>How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does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teacher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assess</a:t>
            </a:r>
            <a:r>
              <a:rPr sz="2400" spc="-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learners</a:t>
            </a:r>
            <a:r>
              <a:rPr sz="2400" spc="-8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(Assessment</a:t>
            </a:r>
            <a:r>
              <a:rPr sz="2400" spc="-3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should</a:t>
            </a:r>
            <a:r>
              <a:rPr sz="2400" spc="-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be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integrated</a:t>
            </a:r>
            <a:r>
              <a:rPr sz="2400" spc="-9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during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25" dirty="0">
                <a:latin typeface="Cambria"/>
                <a:cs typeface="Cambria"/>
              </a:rPr>
              <a:t>the </a:t>
            </a:r>
            <a:r>
              <a:rPr sz="2400" dirty="0">
                <a:latin typeface="Cambria"/>
                <a:cs typeface="Cambria"/>
              </a:rPr>
              <a:t>lesson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e.g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asking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questions,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responding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to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questions,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writing</a:t>
            </a:r>
            <a:r>
              <a:rPr sz="2400" spc="-9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answers,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taking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notes, summarising)</a:t>
            </a:r>
            <a:endParaRPr sz="2400">
              <a:latin typeface="Cambria"/>
              <a:cs typeface="Cambria"/>
            </a:endParaRPr>
          </a:p>
          <a:p>
            <a:pPr marL="527685" indent="-514984">
              <a:lnSpc>
                <a:spcPts val="2735"/>
              </a:lnSpc>
              <a:spcBef>
                <a:spcPts val="710"/>
              </a:spcBef>
              <a:buAutoNum type="arabicPeriod"/>
              <a:tabLst>
                <a:tab pos="527685" algn="l"/>
                <a:tab pos="1990089" algn="l"/>
              </a:tabLst>
            </a:pPr>
            <a:r>
              <a:rPr sz="2400" dirty="0">
                <a:latin typeface="Cambria"/>
                <a:cs typeface="Cambria"/>
              </a:rPr>
              <a:t>Are</a:t>
            </a:r>
            <a:r>
              <a:rPr sz="2400" spc="-4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all</a:t>
            </a:r>
            <a:r>
              <a:rPr sz="2400" spc="-30" dirty="0">
                <a:latin typeface="Cambria"/>
                <a:cs typeface="Cambria"/>
              </a:rPr>
              <a:t> </a:t>
            </a:r>
            <a:r>
              <a:rPr sz="2400" spc="-25" dirty="0">
                <a:latin typeface="Cambria"/>
                <a:cs typeface="Cambria"/>
              </a:rPr>
              <a:t>the</a:t>
            </a:r>
            <a:r>
              <a:rPr sz="2400" dirty="0">
                <a:latin typeface="Cambria"/>
                <a:cs typeface="Cambria"/>
              </a:rPr>
              <a:t>	components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of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lesson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plan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well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brought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out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and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in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correct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format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20" dirty="0">
                <a:latin typeface="Cambria"/>
                <a:cs typeface="Cambria"/>
              </a:rPr>
              <a:t>(e.g</a:t>
            </a:r>
            <a:endParaRPr sz="2400">
              <a:latin typeface="Cambria"/>
              <a:cs typeface="Cambria"/>
            </a:endParaRPr>
          </a:p>
          <a:p>
            <a:pPr marL="527685">
              <a:lnSpc>
                <a:spcPts val="2735"/>
              </a:lnSpc>
              <a:tabLst>
                <a:tab pos="3954145" algn="l"/>
              </a:tabLst>
            </a:pPr>
            <a:r>
              <a:rPr sz="2400" dirty="0">
                <a:latin typeface="Cambria"/>
                <a:cs typeface="Cambria"/>
              </a:rPr>
              <a:t>KIQ’s,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learning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resources,</a:t>
            </a:r>
            <a:r>
              <a:rPr sz="2400" dirty="0">
                <a:latin typeface="Cambria"/>
                <a:cs typeface="Cambria"/>
              </a:rPr>
              <a:t>	Lesson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development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steps,</a:t>
            </a:r>
            <a:r>
              <a:rPr sz="2400" spc="-9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conclusion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spc="-20" dirty="0">
                <a:latin typeface="Cambria"/>
                <a:cs typeface="Cambria"/>
              </a:rPr>
              <a:t>etc)</a:t>
            </a:r>
            <a:endParaRPr sz="2400">
              <a:latin typeface="Cambria"/>
              <a:cs typeface="Cambria"/>
            </a:endParaRPr>
          </a:p>
          <a:p>
            <a:pPr marL="527685" marR="5080" indent="-515620">
              <a:lnSpc>
                <a:spcPts val="2590"/>
              </a:lnSpc>
              <a:spcBef>
                <a:spcPts val="1050"/>
              </a:spcBef>
              <a:buAutoNum type="arabicPeriod" startAt="7"/>
              <a:tabLst>
                <a:tab pos="527685" algn="l"/>
                <a:tab pos="4643755" algn="l"/>
              </a:tabLst>
            </a:pPr>
            <a:r>
              <a:rPr sz="2400" dirty="0">
                <a:latin typeface="Cambria"/>
                <a:cs typeface="Cambria"/>
              </a:rPr>
              <a:t>Does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teacher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provide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a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critical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analysis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of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lesson</a:t>
            </a:r>
            <a:r>
              <a:rPr sz="2400" spc="-5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in</a:t>
            </a:r>
            <a:r>
              <a:rPr sz="2400" spc="-7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the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reflection</a:t>
            </a:r>
            <a:r>
              <a:rPr sz="2400" spc="-8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column?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spc="-20" dirty="0">
                <a:latin typeface="Cambria"/>
                <a:cs typeface="Cambria"/>
              </a:rPr>
              <a:t>What </a:t>
            </a:r>
            <a:r>
              <a:rPr sz="2400" dirty="0">
                <a:latin typeface="Cambria"/>
                <a:cs typeface="Cambria"/>
              </a:rPr>
              <a:t>went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well?</a:t>
            </a:r>
            <a:r>
              <a:rPr sz="2400" spc="-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what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did</a:t>
            </a:r>
            <a:r>
              <a:rPr sz="2400" spc="-7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not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work?</a:t>
            </a:r>
            <a:r>
              <a:rPr sz="2400" dirty="0">
                <a:latin typeface="Cambria"/>
                <a:cs typeface="Cambria"/>
              </a:rPr>
              <a:t>	How</a:t>
            </a:r>
            <a:r>
              <a:rPr sz="2400" spc="-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can</a:t>
            </a:r>
            <a:r>
              <a:rPr sz="2400" spc="-6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future</a:t>
            </a:r>
            <a:r>
              <a:rPr sz="2400" spc="-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lessons</a:t>
            </a:r>
            <a:r>
              <a:rPr sz="2400" spc="-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be</a:t>
            </a:r>
            <a:r>
              <a:rPr sz="2400" spc="-55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improved?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38201" y="112521"/>
            <a:ext cx="319405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POINTS</a:t>
            </a:r>
            <a:r>
              <a:rPr sz="3200" spc="-150" dirty="0"/>
              <a:t> </a:t>
            </a:r>
            <a:r>
              <a:rPr sz="3200" dirty="0"/>
              <a:t>TO</a:t>
            </a:r>
            <a:r>
              <a:rPr sz="3200" spc="-140" dirty="0"/>
              <a:t> </a:t>
            </a:r>
            <a:r>
              <a:rPr sz="3200" spc="-20" dirty="0"/>
              <a:t>NOTE</a:t>
            </a:r>
            <a:endParaRPr sz="32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02208"/>
            <a:ext cx="12192000" cy="5082540"/>
          </a:xfrm>
          <a:custGeom>
            <a:avLst/>
            <a:gdLst/>
            <a:ahLst/>
            <a:cxnLst/>
            <a:rect l="l" t="t" r="r" b="b"/>
            <a:pathLst>
              <a:path w="12192000" h="5082540">
                <a:moveTo>
                  <a:pt x="12192000" y="0"/>
                </a:moveTo>
                <a:lnTo>
                  <a:pt x="0" y="0"/>
                </a:lnTo>
                <a:lnTo>
                  <a:pt x="0" y="5082540"/>
                </a:lnTo>
                <a:lnTo>
                  <a:pt x="12192000" y="50825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9D1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5136007" y="1485087"/>
            <a:ext cx="191706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Times New Roman"/>
                <a:cs typeface="Times New Roman"/>
              </a:rPr>
              <a:t>Activity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-50" dirty="0">
                <a:latin typeface="Times New Roman"/>
                <a:cs typeface="Times New Roman"/>
              </a:rPr>
              <a:t>6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2032762"/>
            <a:ext cx="11550015" cy="238379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527685" algn="l"/>
              </a:tabLst>
            </a:pPr>
            <a:r>
              <a:rPr sz="3600" dirty="0">
                <a:latin typeface="Times New Roman"/>
                <a:cs typeface="Times New Roman"/>
              </a:rPr>
              <a:t>What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are</a:t>
            </a:r>
            <a:r>
              <a:rPr sz="3600" spc="-6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the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components</a:t>
            </a:r>
            <a:r>
              <a:rPr sz="3600" spc="-7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</a:t>
            </a:r>
            <a:r>
              <a:rPr sz="3600" spc="-5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record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work?</a:t>
            </a:r>
            <a:endParaRPr sz="3600">
              <a:latin typeface="Times New Roman"/>
              <a:cs typeface="Times New Roman"/>
            </a:endParaRPr>
          </a:p>
          <a:p>
            <a:pPr marL="527685" marR="831215" indent="-515620">
              <a:lnSpc>
                <a:spcPts val="3890"/>
              </a:lnSpc>
              <a:spcBef>
                <a:spcPts val="1065"/>
              </a:spcBef>
              <a:buAutoNum type="arabicPeriod"/>
              <a:tabLst>
                <a:tab pos="527685" algn="l"/>
                <a:tab pos="6075680" algn="l"/>
              </a:tabLst>
            </a:pPr>
            <a:r>
              <a:rPr sz="3600" dirty="0">
                <a:latin typeface="Times New Roman"/>
                <a:cs typeface="Times New Roman"/>
              </a:rPr>
              <a:t>Why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should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teachers</a:t>
            </a:r>
            <a:r>
              <a:rPr sz="3600" spc="-5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prepare</a:t>
            </a:r>
            <a:r>
              <a:rPr sz="3600" dirty="0">
                <a:latin typeface="Times New Roman"/>
                <a:cs typeface="Times New Roman"/>
              </a:rPr>
              <a:t>	a</a:t>
            </a:r>
            <a:r>
              <a:rPr sz="3600" spc="-5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record</a:t>
            </a:r>
            <a:r>
              <a:rPr sz="3600" spc="-4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work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for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spc="-20" dirty="0">
                <a:latin typeface="Times New Roman"/>
                <a:cs typeface="Times New Roman"/>
              </a:rPr>
              <a:t>each </a:t>
            </a:r>
            <a:r>
              <a:rPr sz="3600" spc="-10" dirty="0">
                <a:latin typeface="Times New Roman"/>
                <a:cs typeface="Times New Roman"/>
              </a:rPr>
              <a:t>subject?</a:t>
            </a:r>
            <a:endParaRPr sz="3600">
              <a:latin typeface="Times New Roman"/>
              <a:cs typeface="Times New Roman"/>
            </a:endParaRPr>
          </a:p>
          <a:p>
            <a:pPr marL="527685" indent="-514984">
              <a:lnSpc>
                <a:spcPct val="100000"/>
              </a:lnSpc>
              <a:spcBef>
                <a:spcPts val="505"/>
              </a:spcBef>
              <a:buAutoNum type="arabicPeriod"/>
              <a:tabLst>
                <a:tab pos="527685" algn="l"/>
              </a:tabLst>
            </a:pPr>
            <a:r>
              <a:rPr sz="3600" dirty="0">
                <a:latin typeface="Times New Roman"/>
                <a:cs typeface="Times New Roman"/>
              </a:rPr>
              <a:t>Prepare</a:t>
            </a:r>
            <a:r>
              <a:rPr sz="3600" spc="-6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spc="-20" dirty="0">
                <a:latin typeface="Times New Roman"/>
                <a:cs typeface="Times New Roman"/>
              </a:rPr>
              <a:t>one-</a:t>
            </a:r>
            <a:r>
              <a:rPr sz="3600" dirty="0">
                <a:latin typeface="Times New Roman"/>
                <a:cs typeface="Times New Roman"/>
              </a:rPr>
              <a:t>week</a:t>
            </a:r>
            <a:r>
              <a:rPr sz="3600" spc="-4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record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4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work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and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present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</a:t>
            </a:r>
            <a:r>
              <a:rPr sz="3600" spc="-3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plenary.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51553" y="125983"/>
            <a:ext cx="427228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Times New Roman"/>
                <a:cs typeface="Times New Roman"/>
              </a:rPr>
              <a:t>3. RECORD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OF</a:t>
            </a:r>
            <a:r>
              <a:rPr sz="3200" b="1" spc="-195" dirty="0">
                <a:latin typeface="Times New Roman"/>
                <a:cs typeface="Times New Roman"/>
              </a:rPr>
              <a:t> </a:t>
            </a:r>
            <a:r>
              <a:rPr sz="3200" b="1" spc="-20" dirty="0">
                <a:latin typeface="Times New Roman"/>
                <a:cs typeface="Times New Roman"/>
              </a:rPr>
              <a:t>WORK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0" y="748156"/>
          <a:ext cx="10728960" cy="2867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6970"/>
                <a:gridCol w="8219440"/>
              </a:tblGrid>
              <a:tr h="409575">
                <a:tc grid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Administrative</a:t>
                      </a:r>
                      <a:r>
                        <a:rPr sz="20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Details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89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School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Kajiado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Senior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School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Grade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25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Subject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Agriculture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Year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20" dirty="0">
                          <a:latin typeface="Calibri"/>
                          <a:cs typeface="Calibri"/>
                        </a:rPr>
                        <a:t>2025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50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Teacher’s</a:t>
                      </a: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Details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  <a:tabLst>
                          <a:tab pos="3260090" algn="l"/>
                        </a:tabLst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Name: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Leshan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Mkenya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	TSC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No.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567823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0" y="3856101"/>
          <a:ext cx="10728960" cy="26073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92555"/>
                <a:gridCol w="1209675"/>
                <a:gridCol w="1207770"/>
                <a:gridCol w="1207770"/>
                <a:gridCol w="1574165"/>
                <a:gridCol w="4057014"/>
              </a:tblGrid>
              <a:tr h="36893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Date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Week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Lesson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Strand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Sub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strand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Work</a:t>
                      </a:r>
                      <a:r>
                        <a:rPr sz="1800" b="1" spc="-9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Done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22383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09/09/2025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50" dirty="0">
                          <a:latin typeface="Calibri"/>
                          <a:cs typeface="Calibri"/>
                        </a:rPr>
                        <a:t>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50" dirty="0">
                          <a:latin typeface="Calibri"/>
                          <a:cs typeface="Calibri"/>
                        </a:rPr>
                        <a:t>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Crop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 marR="139065">
                        <a:lnSpc>
                          <a:spcPct val="150000"/>
                        </a:lnSpc>
                      </a:pP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Productio </a:t>
                      </a:r>
                      <a:r>
                        <a:rPr sz="2000" spc="-50" dirty="0">
                          <a:latin typeface="Times New Roman"/>
                          <a:cs typeface="Times New Roman"/>
                        </a:rPr>
                        <a:t>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Crop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8580" marR="139065">
                        <a:lnSpc>
                          <a:spcPct val="150000"/>
                        </a:lnSpc>
                      </a:pP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Protection: 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Weed</a:t>
                      </a:r>
                      <a:r>
                        <a:rPr sz="20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control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55600" indent="-286385">
                        <a:lnSpc>
                          <a:spcPts val="2280"/>
                        </a:lnSpc>
                        <a:buFont typeface="Arial"/>
                        <a:buChar char="•"/>
                        <a:tabLst>
                          <a:tab pos="355600" algn="l"/>
                        </a:tabLst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Identification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crop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356235">
                        <a:lnSpc>
                          <a:spcPct val="100000"/>
                        </a:lnSpc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field.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355600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55600" algn="l"/>
                        </a:tabLst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Classification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weeds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based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on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35623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2000" i="1" dirty="0">
                          <a:latin typeface="Times New Roman"/>
                          <a:cs typeface="Times New Roman"/>
                        </a:rPr>
                        <a:t>morphology</a:t>
                      </a:r>
                      <a:r>
                        <a:rPr sz="2000" i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cycle.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73152" y="169163"/>
            <a:ext cx="10647045" cy="585470"/>
          </a:xfrm>
          <a:prstGeom prst="rect">
            <a:avLst/>
          </a:prstGeom>
          <a:solidFill>
            <a:srgbClr val="FFD966"/>
          </a:solidFill>
        </p:spPr>
        <p:txBody>
          <a:bodyPr vert="horz" wrap="square" lIns="0" tIns="3619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85"/>
              </a:spcBef>
            </a:pPr>
            <a:r>
              <a:rPr sz="3200" dirty="0">
                <a:latin typeface="Times New Roman"/>
                <a:cs typeface="Times New Roman"/>
              </a:rPr>
              <a:t>Record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Work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Covered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58876" y="256159"/>
            <a:ext cx="90271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Times New Roman"/>
                <a:cs typeface="Times New Roman"/>
              </a:rPr>
              <a:t>4.</a:t>
            </a:r>
            <a:r>
              <a:rPr sz="3600" spc="-4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Individualised</a:t>
            </a:r>
            <a:r>
              <a:rPr sz="3600" spc="-5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Education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Programme</a:t>
            </a:r>
            <a:r>
              <a:rPr sz="3600" spc="-2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(IEP)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883919"/>
            <a:ext cx="12192000" cy="5974080"/>
          </a:xfrm>
          <a:custGeom>
            <a:avLst/>
            <a:gdLst/>
            <a:ahLst/>
            <a:cxnLst/>
            <a:rect l="l" t="t" r="r" b="b"/>
            <a:pathLst>
              <a:path w="12192000" h="5974080">
                <a:moveTo>
                  <a:pt x="12192000" y="0"/>
                </a:moveTo>
                <a:lnTo>
                  <a:pt x="0" y="0"/>
                </a:lnTo>
                <a:lnTo>
                  <a:pt x="0" y="5974079"/>
                </a:lnTo>
                <a:lnTo>
                  <a:pt x="12192000" y="597408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9D1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739" y="905636"/>
            <a:ext cx="11661140" cy="4958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Times New Roman"/>
                <a:cs typeface="Times New Roman"/>
              </a:rPr>
              <a:t>An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IEP</a:t>
            </a:r>
            <a:r>
              <a:rPr sz="2800" spc="-1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serves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to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support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learners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facing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learning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challenges,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helping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them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attain </a:t>
            </a:r>
            <a:r>
              <a:rPr sz="2800" dirty="0">
                <a:latin typeface="Times New Roman"/>
                <a:cs typeface="Times New Roman"/>
              </a:rPr>
              <a:t>learning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outcomes</a:t>
            </a:r>
            <a:r>
              <a:rPr sz="2800" spc="-5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through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implementation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of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educational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interventions.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Learning </a:t>
            </a:r>
            <a:r>
              <a:rPr sz="2800" dirty="0">
                <a:latin typeface="Times New Roman"/>
                <a:cs typeface="Times New Roman"/>
              </a:rPr>
              <a:t>experiences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are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personalized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to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cultivate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richer,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more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inclusive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environment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25" dirty="0">
                <a:latin typeface="Times New Roman"/>
                <a:cs typeface="Times New Roman"/>
              </a:rPr>
              <a:t>for </a:t>
            </a:r>
            <a:r>
              <a:rPr sz="2800" dirty="0">
                <a:latin typeface="Times New Roman"/>
                <a:cs typeface="Times New Roman"/>
              </a:rPr>
              <a:t>learners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with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learning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difficulties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classroom.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IEP;</a:t>
            </a:r>
            <a:endParaRPr sz="28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920"/>
              </a:spcBef>
              <a:buFont typeface="Arial"/>
              <a:buChar char="•"/>
              <a:tabLst>
                <a:tab pos="469265" algn="l"/>
              </a:tabLst>
            </a:pPr>
            <a:r>
              <a:rPr sz="2400" dirty="0">
                <a:latin typeface="Times New Roman"/>
                <a:cs typeface="Times New Roman"/>
              </a:rPr>
              <a:t>Personalizes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learner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Support</a:t>
            </a:r>
            <a:endParaRPr sz="2400">
              <a:latin typeface="Times New Roman"/>
              <a:cs typeface="Times New Roman"/>
            </a:endParaRPr>
          </a:p>
          <a:p>
            <a:pPr marL="469900" marR="64769" indent="-457200">
              <a:lnSpc>
                <a:spcPct val="100000"/>
              </a:lnSpc>
              <a:spcBef>
                <a:spcPts val="1800"/>
              </a:spcBef>
              <a:buFont typeface="Arial"/>
              <a:buChar char="•"/>
              <a:tabLst>
                <a:tab pos="469900" algn="l"/>
              </a:tabLst>
            </a:pPr>
            <a:r>
              <a:rPr sz="2400" dirty="0">
                <a:latin typeface="Times New Roman"/>
                <a:cs typeface="Times New Roman"/>
              </a:rPr>
              <a:t>Enables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accommodations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modifications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Curriculum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experiences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address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learners’ needs</a:t>
            </a:r>
            <a:endParaRPr sz="24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1800"/>
              </a:spcBef>
              <a:buFont typeface="Arial"/>
              <a:buChar char="•"/>
              <a:tabLst>
                <a:tab pos="469265" algn="l"/>
              </a:tabLst>
            </a:pPr>
            <a:r>
              <a:rPr sz="2400" dirty="0">
                <a:latin typeface="Times New Roman"/>
                <a:cs typeface="Times New Roman"/>
              </a:rPr>
              <a:t>Supports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Differentiated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Instruction</a:t>
            </a:r>
            <a:endParaRPr sz="24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1800"/>
              </a:spcBef>
              <a:buFont typeface="Arial"/>
              <a:buChar char="•"/>
              <a:tabLst>
                <a:tab pos="469265" algn="l"/>
              </a:tabLst>
            </a:pPr>
            <a:r>
              <a:rPr sz="2400" dirty="0">
                <a:latin typeface="Times New Roman"/>
                <a:cs typeface="Times New Roman"/>
              </a:rPr>
              <a:t>Ensures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regular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monitoring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assessment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Learner’s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Progress</a:t>
            </a:r>
            <a:endParaRPr sz="24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1805"/>
              </a:spcBef>
              <a:buFont typeface="Arial"/>
              <a:buChar char="•"/>
              <a:tabLst>
                <a:tab pos="469265" algn="l"/>
              </a:tabLst>
            </a:pPr>
            <a:r>
              <a:rPr sz="2400" dirty="0">
                <a:latin typeface="Times New Roman"/>
                <a:cs typeface="Times New Roman"/>
              </a:rPr>
              <a:t>Fosters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Inclusive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Environment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5994" y="914272"/>
          <a:ext cx="12156440" cy="5375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8245"/>
                <a:gridCol w="886459"/>
                <a:gridCol w="927735"/>
                <a:gridCol w="1024889"/>
                <a:gridCol w="941704"/>
                <a:gridCol w="1232535"/>
                <a:gridCol w="1135380"/>
                <a:gridCol w="1024254"/>
                <a:gridCol w="1077595"/>
                <a:gridCol w="1466215"/>
                <a:gridCol w="1146175"/>
              </a:tblGrid>
              <a:tr h="2019935">
                <a:tc gridSpan="11"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800" b="1" spc="-20" dirty="0">
                          <a:latin typeface="Cambria"/>
                          <a:cs typeface="Cambria"/>
                        </a:rPr>
                        <a:t>Administrative</a:t>
                      </a:r>
                      <a:r>
                        <a:rPr sz="1800" b="1" spc="1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b="1" spc="-10" dirty="0">
                          <a:latin typeface="Cambria"/>
                          <a:cs typeface="Cambria"/>
                        </a:rPr>
                        <a:t>Details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1870"/>
                        </a:spcBef>
                        <a:tabLst>
                          <a:tab pos="6583045" algn="l"/>
                        </a:tabLst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Name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of the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School: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	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Level/Grade: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1889"/>
                        </a:spcBef>
                        <a:tabLst>
                          <a:tab pos="6638290" algn="l"/>
                        </a:tabLst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Subject: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	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Teacher’s</a:t>
                      </a:r>
                      <a:r>
                        <a:rPr sz="1800" b="1" spc="-4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Details: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01470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Name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of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the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Learner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Strand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 marR="184785">
                        <a:lnSpc>
                          <a:spcPct val="150000"/>
                        </a:lnSpc>
                      </a:pPr>
                      <a:r>
                        <a:rPr sz="1800" spc="-25" dirty="0">
                          <a:latin typeface="Cambria"/>
                          <a:cs typeface="Cambria"/>
                        </a:rPr>
                        <a:t>and Sub </a:t>
                      </a:r>
                      <a:r>
                        <a:rPr sz="1800" spc="-20" dirty="0">
                          <a:latin typeface="Cambria"/>
                          <a:cs typeface="Cambria"/>
                        </a:rPr>
                        <a:t>strand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Cambria"/>
                          <a:cs typeface="Cambria"/>
                        </a:rPr>
                        <a:t>Areas</a:t>
                      </a:r>
                      <a:r>
                        <a:rPr sz="1800" spc="-4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25" dirty="0">
                          <a:latin typeface="Cambria"/>
                          <a:cs typeface="Cambria"/>
                        </a:rPr>
                        <a:t>of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strengt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25" dirty="0">
                          <a:latin typeface="Cambria"/>
                          <a:cs typeface="Cambria"/>
                        </a:rPr>
                        <a:t>hs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Cambria"/>
                          <a:cs typeface="Cambria"/>
                        </a:rPr>
                        <a:t>Areas</a:t>
                      </a:r>
                      <a:r>
                        <a:rPr sz="1800" spc="-4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25" dirty="0">
                          <a:latin typeface="Cambria"/>
                          <a:cs typeface="Cambria"/>
                        </a:rPr>
                        <a:t>of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20" dirty="0">
                          <a:latin typeface="Cambria"/>
                          <a:cs typeface="Cambria"/>
                        </a:rPr>
                        <a:t>Need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Specific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 marR="111760">
                        <a:lnSpc>
                          <a:spcPct val="150000"/>
                        </a:lnSpc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Learnin </a:t>
                      </a:r>
                      <a:r>
                        <a:rPr sz="1800" dirty="0">
                          <a:latin typeface="Cambria"/>
                          <a:cs typeface="Cambria"/>
                        </a:rPr>
                        <a:t>g</a:t>
                      </a:r>
                      <a:r>
                        <a:rPr sz="1800" spc="-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25" dirty="0">
                          <a:latin typeface="Cambria"/>
                          <a:cs typeface="Cambria"/>
                        </a:rPr>
                        <a:t>out </a:t>
                      </a:r>
                      <a:r>
                        <a:rPr sz="1800" spc="-10" dirty="0">
                          <a:latin typeface="Cambria"/>
                          <a:cs typeface="Cambria"/>
                        </a:rPr>
                        <a:t>comes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Learning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experience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50" dirty="0">
                          <a:latin typeface="Cambria"/>
                          <a:cs typeface="Cambria"/>
                        </a:rPr>
                        <a:t>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Resources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Assessm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865" marR="57785">
                        <a:lnSpc>
                          <a:spcPct val="150000"/>
                        </a:lnSpc>
                      </a:pPr>
                      <a:r>
                        <a:rPr sz="1800" spc="-25" dirty="0">
                          <a:latin typeface="Cambria"/>
                          <a:cs typeface="Cambria"/>
                        </a:rPr>
                        <a:t>ent </a:t>
                      </a:r>
                      <a:r>
                        <a:rPr sz="1800" spc="-10" dirty="0">
                          <a:latin typeface="Cambria"/>
                          <a:cs typeface="Cambria"/>
                        </a:rPr>
                        <a:t>methods </a:t>
                      </a:r>
                      <a:r>
                        <a:rPr sz="1800" dirty="0">
                          <a:latin typeface="Cambria"/>
                          <a:cs typeface="Cambria"/>
                        </a:rPr>
                        <a:t>and </a:t>
                      </a:r>
                      <a:r>
                        <a:rPr sz="1800" spc="-10" dirty="0">
                          <a:latin typeface="Cambria"/>
                          <a:cs typeface="Cambria"/>
                        </a:rPr>
                        <a:t>tools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Cambria"/>
                          <a:cs typeface="Cambria"/>
                        </a:rPr>
                        <a:t>Date</a:t>
                      </a:r>
                      <a:r>
                        <a:rPr sz="1800" spc="-3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25" dirty="0">
                          <a:latin typeface="Cambria"/>
                          <a:cs typeface="Cambria"/>
                        </a:rPr>
                        <a:t>of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initiation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Cambria"/>
                          <a:cs typeface="Cambria"/>
                        </a:rPr>
                        <a:t>Date</a:t>
                      </a:r>
                      <a:r>
                        <a:rPr sz="1800" spc="-35" dirty="0"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25" dirty="0">
                          <a:latin typeface="Cambria"/>
                          <a:cs typeface="Cambria"/>
                        </a:rPr>
                        <a:t>of</a:t>
                      </a:r>
                      <a:endParaRPr sz="1800">
                        <a:latin typeface="Cambria"/>
                        <a:cs typeface="Cambria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Termination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Cambria"/>
                          <a:cs typeface="Cambria"/>
                        </a:rPr>
                        <a:t>Reflection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James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Peter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mbria"/>
                          <a:cs typeface="Cambria"/>
                        </a:rPr>
                        <a:t>Mary</a:t>
                      </a:r>
                      <a:endParaRPr sz="1800">
                        <a:latin typeface="Cambria"/>
                        <a:cs typeface="Cambria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03403" y="183260"/>
            <a:ext cx="26790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Times New Roman"/>
                <a:cs typeface="Times New Roman"/>
              </a:rPr>
              <a:t>IEP</a:t>
            </a:r>
            <a:r>
              <a:rPr sz="3600" spc="-270" dirty="0">
                <a:latin typeface="Times New Roman"/>
                <a:cs typeface="Times New Roman"/>
              </a:rPr>
              <a:t> </a:t>
            </a:r>
            <a:r>
              <a:rPr sz="3600" spc="-45" dirty="0">
                <a:latin typeface="Times New Roman"/>
                <a:cs typeface="Times New Roman"/>
              </a:rPr>
              <a:t>Template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89404" y="1316736"/>
            <a:ext cx="7356475" cy="3785870"/>
          </a:xfrm>
          <a:custGeom>
            <a:avLst/>
            <a:gdLst/>
            <a:ahLst/>
            <a:cxnLst/>
            <a:rect l="l" t="t" r="r" b="b"/>
            <a:pathLst>
              <a:path w="7356475" h="3785870">
                <a:moveTo>
                  <a:pt x="7356348" y="0"/>
                </a:moveTo>
                <a:lnTo>
                  <a:pt x="0" y="0"/>
                </a:lnTo>
                <a:lnTo>
                  <a:pt x="0" y="3785616"/>
                </a:lnTo>
                <a:lnTo>
                  <a:pt x="7356348" y="3785616"/>
                </a:lnTo>
                <a:lnTo>
                  <a:pt x="7356348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69032" y="1328115"/>
            <a:ext cx="638238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latin typeface="Cambria"/>
                <a:cs typeface="Cambria"/>
              </a:rPr>
              <a:t>SESSION</a:t>
            </a:r>
            <a:r>
              <a:rPr sz="6000" b="1" spc="-60" dirty="0">
                <a:latin typeface="Cambria"/>
                <a:cs typeface="Cambria"/>
              </a:rPr>
              <a:t> </a:t>
            </a:r>
            <a:r>
              <a:rPr sz="6000" b="1" spc="-25" dirty="0">
                <a:latin typeface="Cambria"/>
                <a:cs typeface="Cambria"/>
              </a:rPr>
              <a:t>2: </a:t>
            </a:r>
            <a:r>
              <a:rPr sz="6000" b="1" dirty="0">
                <a:latin typeface="Cambria"/>
                <a:cs typeface="Cambria"/>
              </a:rPr>
              <a:t>SUBJECT</a:t>
            </a:r>
            <a:r>
              <a:rPr sz="6000" b="1" spc="-320" dirty="0">
                <a:latin typeface="Cambria"/>
                <a:cs typeface="Cambria"/>
              </a:rPr>
              <a:t> </a:t>
            </a:r>
            <a:r>
              <a:rPr sz="6000" b="1" spc="-10" dirty="0">
                <a:latin typeface="Cambria"/>
                <a:cs typeface="Cambria"/>
              </a:rPr>
              <a:t>CLUSTER </a:t>
            </a:r>
            <a:r>
              <a:rPr sz="6000" b="1" dirty="0">
                <a:latin typeface="Cambria"/>
                <a:cs typeface="Cambria"/>
              </a:rPr>
              <a:t>DISCUSSIONS</a:t>
            </a:r>
            <a:r>
              <a:rPr sz="6000" b="1" spc="-80" dirty="0">
                <a:latin typeface="Cambria"/>
                <a:cs typeface="Cambria"/>
              </a:rPr>
              <a:t> </a:t>
            </a:r>
            <a:r>
              <a:rPr sz="6000" b="1" spc="-25" dirty="0">
                <a:latin typeface="Cambria"/>
                <a:cs typeface="Cambria"/>
              </a:rPr>
              <a:t>AND </a:t>
            </a:r>
            <a:r>
              <a:rPr sz="6000" b="1" spc="60" dirty="0">
                <a:latin typeface="Cambria"/>
                <a:cs typeface="Cambria"/>
              </a:rPr>
              <a:t>PRESEN</a:t>
            </a:r>
            <a:r>
              <a:rPr sz="6000" b="1" spc="-600" dirty="0">
                <a:latin typeface="Cambria"/>
                <a:cs typeface="Cambria"/>
              </a:rPr>
              <a:t>T</a:t>
            </a:r>
            <a:r>
              <a:rPr sz="6000" b="1" spc="-420" dirty="0">
                <a:latin typeface="Cambria"/>
                <a:cs typeface="Cambria"/>
              </a:rPr>
              <a:t>A</a:t>
            </a:r>
            <a:r>
              <a:rPr sz="6000" b="1" spc="55" dirty="0">
                <a:latin typeface="Cambria"/>
                <a:cs typeface="Cambria"/>
              </a:rPr>
              <a:t>TIO</a:t>
            </a:r>
            <a:r>
              <a:rPr sz="6000" b="1" spc="75" dirty="0">
                <a:latin typeface="Cambria"/>
                <a:cs typeface="Cambria"/>
              </a:rPr>
              <a:t>N</a:t>
            </a:r>
            <a:r>
              <a:rPr sz="6000" b="1" spc="65" dirty="0">
                <a:latin typeface="Cambria"/>
                <a:cs typeface="Cambria"/>
              </a:rPr>
              <a:t>S</a:t>
            </a:r>
            <a:endParaRPr sz="60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22019"/>
            <a:ext cx="12192000" cy="5935980"/>
          </a:xfrm>
          <a:custGeom>
            <a:avLst/>
            <a:gdLst/>
            <a:ahLst/>
            <a:cxnLst/>
            <a:rect l="l" t="t" r="r" b="b"/>
            <a:pathLst>
              <a:path w="12192000" h="5935980">
                <a:moveTo>
                  <a:pt x="12192000" y="0"/>
                </a:moveTo>
                <a:lnTo>
                  <a:pt x="0" y="0"/>
                </a:lnTo>
                <a:lnTo>
                  <a:pt x="0" y="5935980"/>
                </a:lnTo>
                <a:lnTo>
                  <a:pt x="12192000" y="593598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941577"/>
            <a:ext cx="11581765" cy="58794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Times New Roman"/>
                <a:cs typeface="Times New Roman"/>
              </a:rPr>
              <a:t>The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subject</a:t>
            </a:r>
            <a:r>
              <a:rPr sz="3200" b="1" spc="-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clusters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(ALL</a:t>
            </a:r>
            <a:r>
              <a:rPr sz="3200" b="1" spc="-2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THE</a:t>
            </a:r>
            <a:r>
              <a:rPr sz="3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7</a:t>
            </a:r>
            <a:r>
              <a:rPr sz="3200" b="1" spc="-7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TRACKS)</a:t>
            </a:r>
            <a:endParaRPr sz="3200">
              <a:latin typeface="Times New Roman"/>
              <a:cs typeface="Times New Roman"/>
            </a:endParaRPr>
          </a:p>
          <a:p>
            <a:pPr marL="12700" marR="551180">
              <a:lnSpc>
                <a:spcPct val="100000"/>
              </a:lnSpc>
            </a:pPr>
            <a:r>
              <a:rPr sz="3200" b="1" dirty="0">
                <a:latin typeface="Times New Roman"/>
                <a:cs typeface="Times New Roman"/>
              </a:rPr>
              <a:t>Discussions</a:t>
            </a:r>
            <a:r>
              <a:rPr sz="3200" b="1" spc="-2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and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presentations</a:t>
            </a:r>
            <a:r>
              <a:rPr sz="3200" b="1" spc="-5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should</a:t>
            </a:r>
            <a:r>
              <a:rPr sz="3200" b="1" spc="-5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focus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on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the</a:t>
            </a:r>
            <a:r>
              <a:rPr sz="3200" b="1" spc="-2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following</a:t>
            </a:r>
            <a:r>
              <a:rPr sz="3200" b="1" spc="-60" dirty="0">
                <a:latin typeface="Times New Roman"/>
                <a:cs typeface="Times New Roman"/>
              </a:rPr>
              <a:t> </a:t>
            </a:r>
            <a:r>
              <a:rPr sz="3200" b="1" spc="-25" dirty="0">
                <a:latin typeface="Times New Roman"/>
                <a:cs typeface="Times New Roman"/>
              </a:rPr>
              <a:t>key </a:t>
            </a:r>
            <a:r>
              <a:rPr sz="3200" b="1" spc="-10" dirty="0">
                <a:latin typeface="Times New Roman"/>
                <a:cs typeface="Times New Roman"/>
              </a:rPr>
              <a:t>areas</a:t>
            </a:r>
            <a:endParaRPr sz="3200">
              <a:latin typeface="Times New Roman"/>
              <a:cs typeface="Times New Roman"/>
            </a:endParaRPr>
          </a:p>
          <a:p>
            <a:pPr marL="1155700" marR="5080" indent="-233679">
              <a:lnSpc>
                <a:spcPct val="100000"/>
              </a:lnSpc>
              <a:buSzPct val="96875"/>
              <a:buAutoNum type="alphaLcParenR"/>
              <a:tabLst>
                <a:tab pos="1155700" algn="l"/>
                <a:tab pos="1240790" algn="l"/>
              </a:tabLst>
            </a:pPr>
            <a:r>
              <a:rPr sz="3200" spc="-20" dirty="0">
                <a:latin typeface="Times New Roman"/>
                <a:cs typeface="Times New Roman"/>
              </a:rPr>
              <a:t>	Cross-</a:t>
            </a:r>
            <a:r>
              <a:rPr sz="3200" dirty="0">
                <a:latin typeface="Times New Roman"/>
                <a:cs typeface="Times New Roman"/>
              </a:rPr>
              <a:t>Cutting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Issues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(Commonalities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among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subjects</a:t>
            </a:r>
            <a:r>
              <a:rPr sz="3200" spc="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e.g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in </a:t>
            </a:r>
            <a:r>
              <a:rPr sz="3200" dirty="0">
                <a:latin typeface="Times New Roman"/>
                <a:cs typeface="Times New Roman"/>
              </a:rPr>
              <a:t>Pure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sciences)</a:t>
            </a:r>
            <a:endParaRPr sz="3200">
              <a:latin typeface="Times New Roman"/>
              <a:cs typeface="Times New Roman"/>
            </a:endParaRPr>
          </a:p>
          <a:p>
            <a:pPr marL="1155700" marR="15875" indent="-233045">
              <a:lnSpc>
                <a:spcPct val="100000"/>
              </a:lnSpc>
              <a:spcBef>
                <a:spcPts val="5"/>
              </a:spcBef>
              <a:buSzPct val="96875"/>
              <a:buAutoNum type="alphaLcParenR"/>
              <a:tabLst>
                <a:tab pos="1155700" algn="l"/>
                <a:tab pos="1263650" algn="l"/>
              </a:tabLst>
            </a:pPr>
            <a:r>
              <a:rPr sz="3200" dirty="0">
                <a:latin typeface="Times New Roman"/>
                <a:cs typeface="Times New Roman"/>
              </a:rPr>
              <a:t>	Familiarize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unpack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General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Learning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Outcomes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25" dirty="0">
                <a:latin typeface="Times New Roman"/>
                <a:cs typeface="Times New Roman"/>
              </a:rPr>
              <a:t> the </a:t>
            </a:r>
            <a:r>
              <a:rPr sz="3200" spc="-10" dirty="0">
                <a:latin typeface="Times New Roman"/>
                <a:cs typeface="Times New Roman"/>
              </a:rPr>
              <a:t>Subjects</a:t>
            </a:r>
            <a:endParaRPr sz="3200">
              <a:latin typeface="Times New Roman"/>
              <a:cs typeface="Times New Roman"/>
            </a:endParaRPr>
          </a:p>
          <a:p>
            <a:pPr marL="1242060" indent="-319405">
              <a:lnSpc>
                <a:spcPct val="100000"/>
              </a:lnSpc>
              <a:buSzPct val="96875"/>
              <a:buAutoNum type="alphaLcParenR"/>
              <a:tabLst>
                <a:tab pos="1242060" algn="l"/>
              </a:tabLst>
            </a:pPr>
            <a:r>
              <a:rPr sz="3200" dirty="0">
                <a:latin typeface="Times New Roman"/>
                <a:cs typeface="Times New Roman"/>
              </a:rPr>
              <a:t>Unpacking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Essence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Statements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establish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following;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Linkage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previous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levels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Rationale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subject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Unique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pedagogical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approaches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Focus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subject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e.g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Career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lifelong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learning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1318747" cy="853439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54024"/>
            <a:ext cx="12068810" cy="5017135"/>
          </a:xfrm>
          <a:custGeom>
            <a:avLst/>
            <a:gdLst/>
            <a:ahLst/>
            <a:cxnLst/>
            <a:rect l="l" t="t" r="r" b="b"/>
            <a:pathLst>
              <a:path w="12068810" h="5017135">
                <a:moveTo>
                  <a:pt x="12068556" y="0"/>
                </a:moveTo>
                <a:lnTo>
                  <a:pt x="0" y="0"/>
                </a:lnTo>
                <a:lnTo>
                  <a:pt x="0" y="5017008"/>
                </a:lnTo>
                <a:lnTo>
                  <a:pt x="12068556" y="5017008"/>
                </a:lnTo>
                <a:lnTo>
                  <a:pt x="12068556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993139" y="973277"/>
            <a:ext cx="7172959" cy="10026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53720" indent="-541020">
              <a:lnSpc>
                <a:spcPct val="100000"/>
              </a:lnSpc>
              <a:spcBef>
                <a:spcPts val="105"/>
              </a:spcBef>
              <a:buAutoNum type="alphaLcParenR" startAt="4"/>
              <a:tabLst>
                <a:tab pos="553720" algn="l"/>
              </a:tabLst>
            </a:pPr>
            <a:r>
              <a:rPr sz="3200" b="0" dirty="0">
                <a:latin typeface="Times New Roman"/>
                <a:cs typeface="Times New Roman"/>
              </a:rPr>
              <a:t>Salient</a:t>
            </a:r>
            <a:r>
              <a:rPr sz="3200" b="0" spc="-2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features</a:t>
            </a:r>
            <a:r>
              <a:rPr sz="3200" b="0" spc="-30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of</a:t>
            </a:r>
            <a:r>
              <a:rPr sz="3200" b="0" spc="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the</a:t>
            </a:r>
            <a:r>
              <a:rPr sz="3200" b="0" spc="-5" dirty="0">
                <a:latin typeface="Times New Roman"/>
                <a:cs typeface="Times New Roman"/>
              </a:rPr>
              <a:t> </a:t>
            </a:r>
            <a:r>
              <a:rPr sz="3200" b="0" spc="-10" dirty="0">
                <a:latin typeface="Times New Roman"/>
                <a:cs typeface="Times New Roman"/>
              </a:rPr>
              <a:t>subject</a:t>
            </a:r>
            <a:endParaRPr sz="3200">
              <a:latin typeface="Times New Roman"/>
              <a:cs typeface="Times New Roman"/>
            </a:endParaRPr>
          </a:p>
          <a:p>
            <a:pPr marL="532765" indent="-520065">
              <a:lnSpc>
                <a:spcPct val="100000"/>
              </a:lnSpc>
              <a:spcBef>
                <a:spcPts val="5"/>
              </a:spcBef>
              <a:buAutoNum type="alphaLcParenR" startAt="4"/>
              <a:tabLst>
                <a:tab pos="532765" algn="l"/>
              </a:tabLst>
            </a:pPr>
            <a:r>
              <a:rPr sz="3200" b="0" dirty="0">
                <a:latin typeface="Times New Roman"/>
                <a:cs typeface="Times New Roman"/>
              </a:rPr>
              <a:t>Scope</a:t>
            </a:r>
            <a:r>
              <a:rPr sz="3200" b="0" spc="-5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covered</a:t>
            </a:r>
            <a:r>
              <a:rPr sz="3200" b="0" spc="-4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by</a:t>
            </a:r>
            <a:r>
              <a:rPr sz="3200" b="0" spc="-3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the</a:t>
            </a:r>
            <a:r>
              <a:rPr sz="3200" b="0" spc="-20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subject</a:t>
            </a:r>
            <a:r>
              <a:rPr sz="3200" b="0" spc="-35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at</a:t>
            </a:r>
            <a:r>
              <a:rPr sz="3200" b="0" spc="-20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the</a:t>
            </a:r>
            <a:r>
              <a:rPr sz="3200" b="0" spc="-25" dirty="0">
                <a:latin typeface="Times New Roman"/>
                <a:cs typeface="Times New Roman"/>
              </a:rPr>
              <a:t> </a:t>
            </a:r>
            <a:r>
              <a:rPr sz="3200" b="0" spc="-10" dirty="0">
                <a:latin typeface="Times New Roman"/>
                <a:cs typeface="Times New Roman"/>
              </a:rPr>
              <a:t>level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1949323"/>
            <a:ext cx="11893550" cy="3928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Symbol"/>
              <a:buChar char="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Strands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Sub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strands</a:t>
            </a:r>
            <a:endParaRPr sz="3200">
              <a:latin typeface="Times New Roman"/>
              <a:cs typeface="Times New Roman"/>
            </a:endParaRPr>
          </a:p>
          <a:p>
            <a:pPr marL="354965" marR="3218180" indent="-342265">
              <a:lnSpc>
                <a:spcPct val="100000"/>
              </a:lnSpc>
              <a:buFont typeface="Symbol"/>
              <a:buChar char=""/>
              <a:tabLst>
                <a:tab pos="927100" algn="l"/>
              </a:tabLst>
            </a:pPr>
            <a:r>
              <a:rPr sz="3200" dirty="0">
                <a:latin typeface="Times New Roman"/>
                <a:cs typeface="Times New Roman"/>
              </a:rPr>
              <a:t>Main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concepts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covered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under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each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sub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strand 	</a:t>
            </a:r>
            <a:r>
              <a:rPr sz="3200" dirty="0">
                <a:latin typeface="Times New Roman"/>
                <a:cs typeface="Times New Roman"/>
              </a:rPr>
              <a:t>f).Unpacking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specific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learning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outcomes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Symbol"/>
              <a:buChar char=""/>
              <a:tabLst>
                <a:tab pos="354965" algn="l"/>
                <a:tab pos="2434590" algn="l"/>
              </a:tabLst>
            </a:pPr>
            <a:r>
              <a:rPr sz="3200" dirty="0">
                <a:latin typeface="Times New Roman"/>
                <a:cs typeface="Times New Roman"/>
              </a:rPr>
              <a:t>Identify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the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5" dirty="0">
                <a:latin typeface="Times New Roman"/>
                <a:cs typeface="Times New Roman"/>
              </a:rPr>
              <a:t>Verb,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Object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Context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(VOC)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actual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designs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Identify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skills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</a:t>
            </a:r>
            <a:r>
              <a:rPr sz="3200" spc="-10" dirty="0">
                <a:latin typeface="Times New Roman"/>
                <a:cs typeface="Times New Roman"/>
              </a:rPr>
              <a:t> developed.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buFont typeface="Symbol"/>
              <a:buChar char="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Development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Lesson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Learning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Outcomes.(from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sub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strand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lesson </a:t>
            </a:r>
            <a:r>
              <a:rPr sz="3200" dirty="0">
                <a:latin typeface="Times New Roman"/>
                <a:cs typeface="Times New Roman"/>
              </a:rPr>
              <a:t>as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unit)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5465" y="363092"/>
            <a:ext cx="13392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CONT,,,,,,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36191"/>
            <a:ext cx="12192000" cy="3970020"/>
          </a:xfrm>
          <a:custGeom>
            <a:avLst/>
            <a:gdLst/>
            <a:ahLst/>
            <a:cxnLst/>
            <a:rect l="l" t="t" r="r" b="b"/>
            <a:pathLst>
              <a:path w="12192000" h="3970020">
                <a:moveTo>
                  <a:pt x="12192000" y="0"/>
                </a:moveTo>
                <a:lnTo>
                  <a:pt x="0" y="0"/>
                </a:lnTo>
                <a:lnTo>
                  <a:pt x="0" y="3970020"/>
                </a:lnTo>
                <a:lnTo>
                  <a:pt x="12192000" y="397002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3139" y="440816"/>
            <a:ext cx="10962640" cy="4980305"/>
          </a:xfrm>
          <a:prstGeom prst="rect">
            <a:avLst/>
          </a:prstGeom>
        </p:spPr>
        <p:txBody>
          <a:bodyPr vert="horz" wrap="square" lIns="0" tIns="295275" rIns="0" bIns="0" rtlCol="0">
            <a:spAutoFit/>
          </a:bodyPr>
          <a:lstStyle/>
          <a:p>
            <a:pPr marL="699135">
              <a:lnSpc>
                <a:spcPct val="100000"/>
              </a:lnSpc>
              <a:spcBef>
                <a:spcPts val="2325"/>
              </a:spcBef>
            </a:pPr>
            <a:r>
              <a:rPr sz="3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CONT…..</a:t>
            </a:r>
            <a:endParaRPr sz="3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225"/>
              </a:spcBef>
            </a:pPr>
            <a:r>
              <a:rPr sz="3600" dirty="0">
                <a:latin typeface="Times New Roman"/>
                <a:cs typeface="Times New Roman"/>
              </a:rPr>
              <a:t>g).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Pedagogies</a:t>
            </a:r>
            <a:r>
              <a:rPr sz="3600" spc="-7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Unique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to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the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Subject(s)</a:t>
            </a:r>
            <a:endParaRPr sz="3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0"/>
              </a:spcBef>
            </a:pPr>
            <a:endParaRPr sz="3600">
              <a:latin typeface="Times New Roman"/>
              <a:cs typeface="Times New Roman"/>
            </a:endParaRPr>
          </a:p>
          <a:p>
            <a:pPr marL="127000">
              <a:lnSpc>
                <a:spcPct val="100000"/>
              </a:lnSpc>
            </a:pPr>
            <a:r>
              <a:rPr sz="3600" dirty="0">
                <a:latin typeface="Times New Roman"/>
                <a:cs typeface="Times New Roman"/>
              </a:rPr>
              <a:t>h).</a:t>
            </a:r>
            <a:r>
              <a:rPr sz="3600" spc="-4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Formulation</a:t>
            </a:r>
            <a:r>
              <a:rPr sz="3600" spc="-4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4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learning</a:t>
            </a:r>
            <a:r>
              <a:rPr sz="3600" spc="-2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experiences.</a:t>
            </a:r>
            <a:endParaRPr sz="3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0"/>
              </a:spcBef>
            </a:pPr>
            <a:endParaRPr sz="3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600" dirty="0">
                <a:latin typeface="Times New Roman"/>
                <a:cs typeface="Times New Roman"/>
              </a:rPr>
              <a:t>i).</a:t>
            </a:r>
            <a:r>
              <a:rPr sz="3600" spc="-2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Formative</a:t>
            </a:r>
            <a:r>
              <a:rPr sz="3600" spc="-19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Assessment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Methods</a:t>
            </a:r>
            <a:endParaRPr sz="3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5"/>
              </a:spcBef>
            </a:pPr>
            <a:endParaRPr sz="3600">
              <a:latin typeface="Times New Roman"/>
              <a:cs typeface="Times New Roman"/>
            </a:endParaRPr>
          </a:p>
          <a:p>
            <a:pPr marL="127000">
              <a:lnSpc>
                <a:spcPct val="100000"/>
              </a:lnSpc>
              <a:tabLst>
                <a:tab pos="7417434" algn="l"/>
              </a:tabLst>
            </a:pPr>
            <a:r>
              <a:rPr sz="3600" dirty="0">
                <a:latin typeface="Times New Roman"/>
                <a:cs typeface="Times New Roman"/>
              </a:rPr>
              <a:t>j).</a:t>
            </a:r>
            <a:r>
              <a:rPr sz="3600" spc="-8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Development</a:t>
            </a:r>
            <a:r>
              <a:rPr sz="3600" spc="-6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8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authentic</a:t>
            </a:r>
            <a:r>
              <a:rPr sz="3600" spc="-7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tasks</a:t>
            </a:r>
            <a:r>
              <a:rPr sz="3600" spc="-85" dirty="0">
                <a:latin typeface="Times New Roman"/>
                <a:cs typeface="Times New Roman"/>
              </a:rPr>
              <a:t> </a:t>
            </a:r>
            <a:r>
              <a:rPr sz="3600" spc="-25" dirty="0">
                <a:latin typeface="Times New Roman"/>
                <a:cs typeface="Times New Roman"/>
              </a:rPr>
              <a:t>and</a:t>
            </a:r>
            <a:r>
              <a:rPr sz="3600" dirty="0">
                <a:latin typeface="Times New Roman"/>
                <a:cs typeface="Times New Roman"/>
              </a:rPr>
              <a:t>	tools</a:t>
            </a:r>
            <a:r>
              <a:rPr sz="3600" spc="-1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of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cs typeface="Times New Roman"/>
              </a:rPr>
              <a:t>assessment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889760"/>
            <a:ext cx="11938000" cy="2307590"/>
          </a:xfrm>
          <a:custGeom>
            <a:avLst/>
            <a:gdLst/>
            <a:ahLst/>
            <a:cxnLst/>
            <a:rect l="l" t="t" r="r" b="b"/>
            <a:pathLst>
              <a:path w="11938000" h="2307590">
                <a:moveTo>
                  <a:pt x="11937492" y="0"/>
                </a:moveTo>
                <a:lnTo>
                  <a:pt x="0" y="0"/>
                </a:lnTo>
                <a:lnTo>
                  <a:pt x="0" y="2307336"/>
                </a:lnTo>
                <a:lnTo>
                  <a:pt x="11937492" y="2307336"/>
                </a:lnTo>
                <a:lnTo>
                  <a:pt x="11937492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78739" y="1898396"/>
            <a:ext cx="11052810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b="0" dirty="0">
                <a:latin typeface="Cambria"/>
                <a:cs typeface="Cambria"/>
              </a:rPr>
              <a:t>SESSION</a:t>
            </a:r>
            <a:r>
              <a:rPr sz="7200" b="0" spc="-185" dirty="0">
                <a:latin typeface="Cambria"/>
                <a:cs typeface="Cambria"/>
              </a:rPr>
              <a:t> </a:t>
            </a:r>
            <a:r>
              <a:rPr sz="7200" b="0" spc="-25" dirty="0">
                <a:latin typeface="Cambria"/>
                <a:cs typeface="Cambria"/>
              </a:rPr>
              <a:t>3:</a:t>
            </a:r>
            <a:endParaRPr sz="72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7200" b="0" dirty="0">
                <a:latin typeface="Cambria"/>
                <a:cs typeface="Cambria"/>
              </a:rPr>
              <a:t>LESSON </a:t>
            </a:r>
            <a:r>
              <a:rPr sz="7200" b="0" spc="-35" dirty="0">
                <a:latin typeface="Cambria"/>
                <a:cs typeface="Cambria"/>
              </a:rPr>
              <a:t>DEMONSTRATIONS</a:t>
            </a:r>
            <a:endParaRPr sz="7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865632"/>
            <a:ext cx="5617845" cy="1077595"/>
          </a:xfrm>
          <a:custGeom>
            <a:avLst/>
            <a:gdLst/>
            <a:ahLst/>
            <a:cxnLst/>
            <a:rect l="l" t="t" r="r" b="b"/>
            <a:pathLst>
              <a:path w="5617845" h="1077595">
                <a:moveTo>
                  <a:pt x="0" y="1077468"/>
                </a:moveTo>
                <a:lnTo>
                  <a:pt x="5617464" y="1077468"/>
                </a:lnTo>
                <a:lnTo>
                  <a:pt x="5617464" y="0"/>
                </a:lnTo>
                <a:lnTo>
                  <a:pt x="0" y="0"/>
                </a:lnTo>
                <a:lnTo>
                  <a:pt x="0" y="1077468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7340" y="887349"/>
            <a:ext cx="5229225" cy="10013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Cambria"/>
                <a:cs typeface="Cambria"/>
              </a:rPr>
              <a:t>Key</a:t>
            </a:r>
            <a:r>
              <a:rPr sz="3200" b="1" spc="-114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items</a:t>
            </a:r>
            <a:r>
              <a:rPr sz="3200" b="1" spc="-10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to</a:t>
            </a:r>
            <a:r>
              <a:rPr sz="3200" b="1" spc="-12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observe</a:t>
            </a:r>
            <a:r>
              <a:rPr sz="3200" b="1" spc="-125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during </a:t>
            </a:r>
            <a:r>
              <a:rPr sz="3200" b="1" dirty="0">
                <a:latin typeface="Cambria"/>
                <a:cs typeface="Cambria"/>
              </a:rPr>
              <a:t>lesson</a:t>
            </a:r>
            <a:r>
              <a:rPr sz="3200" b="1" spc="-90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demonstration</a:t>
            </a:r>
            <a:endParaRPr sz="32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617464" y="714755"/>
            <a:ext cx="5416550" cy="5250180"/>
          </a:xfrm>
          <a:custGeom>
            <a:avLst/>
            <a:gdLst/>
            <a:ahLst/>
            <a:cxnLst/>
            <a:rect l="l" t="t" r="r" b="b"/>
            <a:pathLst>
              <a:path w="5416550" h="5250180">
                <a:moveTo>
                  <a:pt x="5416295" y="0"/>
                </a:moveTo>
                <a:lnTo>
                  <a:pt x="0" y="0"/>
                </a:lnTo>
                <a:lnTo>
                  <a:pt x="0" y="5250180"/>
                </a:lnTo>
                <a:lnTo>
                  <a:pt x="5416295" y="5250180"/>
                </a:lnTo>
                <a:lnTo>
                  <a:pt x="5416295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617463" y="714645"/>
          <a:ext cx="4592955" cy="4914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0400"/>
                <a:gridCol w="3851275"/>
              </a:tblGrid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29" dirty="0">
                          <a:latin typeface="Times New Roman"/>
                          <a:cs typeface="Times New Roman"/>
                        </a:rPr>
                        <a:t>S/No.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325" dirty="0">
                          <a:latin typeface="Times New Roman"/>
                          <a:cs typeface="Times New Roman"/>
                        </a:rPr>
                        <a:t>INDICATOR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50" dirty="0">
                          <a:latin typeface="Times New Roman"/>
                          <a:cs typeface="Times New Roman"/>
                        </a:rPr>
                        <a:t>A)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20" dirty="0">
                          <a:latin typeface="Times New Roman"/>
                          <a:cs typeface="Times New Roman"/>
                        </a:rPr>
                        <a:t>Professional</a:t>
                      </a:r>
                      <a:r>
                        <a:rPr sz="1300" b="1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60" dirty="0">
                          <a:latin typeface="Times New Roman"/>
                          <a:cs typeface="Times New Roman"/>
                        </a:rPr>
                        <a:t>Documents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196215"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spc="175" dirty="0">
                          <a:latin typeface="Times New Roman"/>
                          <a:cs typeface="Times New Roman"/>
                        </a:rPr>
                        <a:t>1.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b="1" spc="280" dirty="0">
                          <a:latin typeface="Times New Roman"/>
                          <a:cs typeface="Times New Roman"/>
                        </a:rPr>
                        <a:t>Scheme</a:t>
                      </a:r>
                      <a:r>
                        <a:rPr sz="1300" b="1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1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300" b="1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300" dirty="0">
                          <a:latin typeface="Times New Roman"/>
                          <a:cs typeface="Times New Roman"/>
                        </a:rPr>
                        <a:t>Work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20" dirty="0">
                          <a:latin typeface="Times New Roman"/>
                          <a:cs typeface="Times New Roman"/>
                        </a:rPr>
                        <a:t>Administrative</a:t>
                      </a:r>
                      <a:r>
                        <a:rPr sz="13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4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195" dirty="0">
                          <a:latin typeface="Times New Roman"/>
                          <a:cs typeface="Times New Roman"/>
                        </a:rPr>
                        <a:t>Details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10" dirty="0">
                          <a:latin typeface="Times New Roman"/>
                          <a:cs typeface="Times New Roman"/>
                        </a:rPr>
                        <a:t>ii.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9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50" dirty="0">
                          <a:latin typeface="Times New Roman"/>
                          <a:cs typeface="Times New Roman"/>
                        </a:rPr>
                        <a:t>Outcomes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14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85" dirty="0">
                          <a:latin typeface="Times New Roman"/>
                          <a:cs typeface="Times New Roman"/>
                        </a:rPr>
                        <a:t>Key</a:t>
                      </a: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Inquiry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5" dirty="0">
                          <a:latin typeface="Times New Roman"/>
                          <a:cs typeface="Times New Roman"/>
                        </a:rPr>
                        <a:t>Questions</a:t>
                      </a:r>
                      <a:r>
                        <a:rPr sz="13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5" dirty="0">
                          <a:latin typeface="Times New Roman"/>
                          <a:cs typeface="Times New Roman"/>
                        </a:rPr>
                        <a:t>(KIQ)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iv.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29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Experiences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75" dirty="0">
                          <a:latin typeface="Times New Roman"/>
                          <a:cs typeface="Times New Roman"/>
                        </a:rPr>
                        <a:t>v.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29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5" dirty="0">
                          <a:latin typeface="Times New Roman"/>
                          <a:cs typeface="Times New Roman"/>
                        </a:rPr>
                        <a:t>Resources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215"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vi.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spc="229" dirty="0">
                          <a:latin typeface="Times New Roman"/>
                          <a:cs typeface="Times New Roman"/>
                        </a:rPr>
                        <a:t>Assessments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vii.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Reflections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175" dirty="0">
                          <a:latin typeface="Times New Roman"/>
                          <a:cs typeface="Times New Roman"/>
                        </a:rPr>
                        <a:t>2.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54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b="1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25" dirty="0">
                          <a:latin typeface="Times New Roman"/>
                          <a:cs typeface="Times New Roman"/>
                        </a:rPr>
                        <a:t>Plan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20" dirty="0">
                          <a:latin typeface="Times New Roman"/>
                          <a:cs typeface="Times New Roman"/>
                        </a:rPr>
                        <a:t>Administrative</a:t>
                      </a:r>
                      <a:r>
                        <a:rPr sz="13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195" dirty="0">
                          <a:latin typeface="Times New Roman"/>
                          <a:cs typeface="Times New Roman"/>
                        </a:rPr>
                        <a:t>Details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10" dirty="0">
                          <a:latin typeface="Times New Roman"/>
                          <a:cs typeface="Times New Roman"/>
                        </a:rPr>
                        <a:t>ii..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Details/components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215"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spc="114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Alignment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3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65" dirty="0">
                          <a:latin typeface="Times New Roman"/>
                          <a:cs typeface="Times New Roman"/>
                        </a:rPr>
                        <a:t>Scheme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70" dirty="0">
                          <a:latin typeface="Times New Roman"/>
                          <a:cs typeface="Times New Roman"/>
                        </a:rPr>
                        <a:t>Work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175" dirty="0">
                          <a:latin typeface="Times New Roman"/>
                          <a:cs typeface="Times New Roman"/>
                        </a:rPr>
                        <a:t>3.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54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b="1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35" dirty="0">
                          <a:latin typeface="Times New Roman"/>
                          <a:cs typeface="Times New Roman"/>
                        </a:rPr>
                        <a:t>Notes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62230">
                        <a:lnSpc>
                          <a:spcPts val="149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668020">
                        <a:lnSpc>
                          <a:spcPts val="1520"/>
                        </a:lnSpc>
                      </a:pP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Alignment</a:t>
                      </a:r>
                      <a:r>
                        <a:rPr sz="13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3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0" dirty="0">
                          <a:latin typeface="Times New Roman"/>
                          <a:cs typeface="Times New Roman"/>
                        </a:rPr>
                        <a:t>plan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1300" spc="220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300" spc="225" dirty="0">
                          <a:latin typeface="Times New Roman"/>
                          <a:cs typeface="Times New Roman"/>
                        </a:rPr>
                        <a:t>curriculum</a:t>
                      </a:r>
                      <a:r>
                        <a:rPr sz="13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design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10" dirty="0">
                          <a:latin typeface="Times New Roman"/>
                          <a:cs typeface="Times New Roman"/>
                        </a:rPr>
                        <a:t>ii.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40" dirty="0">
                          <a:latin typeface="Times New Roman"/>
                          <a:cs typeface="Times New Roman"/>
                        </a:rPr>
                        <a:t>Currency</a:t>
                      </a:r>
                      <a:r>
                        <a:rPr sz="13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4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appropriateness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215"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b="1" spc="175" dirty="0">
                          <a:latin typeface="Times New Roman"/>
                          <a:cs typeface="Times New Roman"/>
                        </a:rPr>
                        <a:t>4.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45"/>
                        </a:lnSpc>
                      </a:pPr>
                      <a:r>
                        <a:rPr sz="1300" b="1" spc="265" dirty="0">
                          <a:latin typeface="Times New Roman"/>
                          <a:cs typeface="Times New Roman"/>
                        </a:rPr>
                        <a:t>Record</a:t>
                      </a:r>
                      <a:r>
                        <a:rPr sz="1300" b="1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1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300" b="1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320" dirty="0"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1300" b="1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54" dirty="0">
                          <a:latin typeface="Times New Roman"/>
                          <a:cs typeface="Times New Roman"/>
                        </a:rPr>
                        <a:t>Covered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Availability</a:t>
                      </a:r>
                      <a:r>
                        <a:rPr sz="13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5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65" dirty="0">
                          <a:latin typeface="Times New Roman"/>
                          <a:cs typeface="Times New Roman"/>
                        </a:rPr>
                        <a:t>Up-</a:t>
                      </a:r>
                      <a:r>
                        <a:rPr sz="1300" spc="185" dirty="0">
                          <a:latin typeface="Times New Roman"/>
                          <a:cs typeface="Times New Roman"/>
                        </a:rPr>
                        <a:t>to-</a:t>
                      </a:r>
                      <a:r>
                        <a:rPr sz="1300" spc="215" dirty="0">
                          <a:latin typeface="Times New Roman"/>
                          <a:cs typeface="Times New Roman"/>
                        </a:rPr>
                        <a:t>datedness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175" dirty="0">
                          <a:latin typeface="Times New Roman"/>
                          <a:cs typeface="Times New Roman"/>
                        </a:rPr>
                        <a:t>5.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40" dirty="0">
                          <a:latin typeface="Times New Roman"/>
                          <a:cs typeface="Times New Roman"/>
                        </a:rPr>
                        <a:t>Learners’</a:t>
                      </a:r>
                      <a:r>
                        <a:rPr sz="1300" b="1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40" dirty="0">
                          <a:latin typeface="Times New Roman"/>
                          <a:cs typeface="Times New Roman"/>
                        </a:rPr>
                        <a:t>Progress</a:t>
                      </a:r>
                      <a:r>
                        <a:rPr sz="1300" b="1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45" dirty="0">
                          <a:latin typeface="Times New Roman"/>
                          <a:cs typeface="Times New Roman"/>
                        </a:rPr>
                        <a:t>Records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89255">
                <a:tc>
                  <a:txBody>
                    <a:bodyPr/>
                    <a:lstStyle/>
                    <a:p>
                      <a:pPr marL="62230">
                        <a:lnSpc>
                          <a:spcPts val="149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53340">
                        <a:lnSpc>
                          <a:spcPts val="1510"/>
                        </a:lnSpc>
                        <a:tabLst>
                          <a:tab pos="1762760" algn="l"/>
                        </a:tabLst>
                      </a:pPr>
                      <a:r>
                        <a:rPr sz="1300" spc="315" dirty="0">
                          <a:latin typeface="Times New Roman"/>
                          <a:cs typeface="Times New Roman"/>
                        </a:rPr>
                        <a:t>Up</a:t>
                      </a:r>
                      <a:r>
                        <a:rPr sz="13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17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300" spc="180" dirty="0">
                          <a:latin typeface="Times New Roman"/>
                          <a:cs typeface="Times New Roman"/>
                        </a:rPr>
                        <a:t>to-</a:t>
                      </a:r>
                      <a:r>
                        <a:rPr sz="1300" spc="210" dirty="0">
                          <a:latin typeface="Times New Roman"/>
                          <a:cs typeface="Times New Roman"/>
                        </a:rPr>
                        <a:t>datedness</a:t>
                      </a:r>
                      <a:r>
                        <a:rPr sz="13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300" spc="24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5" dirty="0">
                          <a:latin typeface="Times New Roman"/>
                          <a:cs typeface="Times New Roman"/>
                        </a:rPr>
                        <a:t>alignment</a:t>
                      </a:r>
                      <a:r>
                        <a:rPr sz="13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0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3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310" dirty="0">
                          <a:latin typeface="Times New Roman"/>
                          <a:cs typeface="Times New Roman"/>
                        </a:rPr>
                        <a:t>CBE </a:t>
                      </a:r>
                      <a:r>
                        <a:rPr sz="1300" spc="229" dirty="0">
                          <a:latin typeface="Times New Roman"/>
                          <a:cs typeface="Times New Roman"/>
                        </a:rPr>
                        <a:t>feedback</a:t>
                      </a:r>
                      <a:r>
                        <a:rPr sz="13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20" dirty="0">
                          <a:latin typeface="Times New Roman"/>
                          <a:cs typeface="Times New Roman"/>
                        </a:rPr>
                        <a:t>approaches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175" dirty="0">
                          <a:latin typeface="Times New Roman"/>
                          <a:cs typeface="Times New Roman"/>
                        </a:rPr>
                        <a:t>6.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b="1" spc="235" dirty="0">
                          <a:latin typeface="Times New Roman"/>
                          <a:cs typeface="Times New Roman"/>
                        </a:rPr>
                        <a:t>Administrative</a:t>
                      </a:r>
                      <a:r>
                        <a:rPr sz="1300" b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245" dirty="0">
                          <a:latin typeface="Times New Roman"/>
                          <a:cs typeface="Times New Roman"/>
                        </a:rPr>
                        <a:t>Records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10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455"/>
                        </a:lnSpc>
                      </a:pPr>
                      <a:r>
                        <a:rPr sz="1300" spc="204" dirty="0">
                          <a:latin typeface="Times New Roman"/>
                          <a:cs typeface="Times New Roman"/>
                        </a:rPr>
                        <a:t>Availability</a:t>
                      </a:r>
                      <a:r>
                        <a:rPr sz="13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5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265" dirty="0">
                          <a:latin typeface="Times New Roman"/>
                          <a:cs typeface="Times New Roman"/>
                        </a:rPr>
                        <a:t>Up-</a:t>
                      </a:r>
                      <a:r>
                        <a:rPr sz="1300" spc="210" dirty="0">
                          <a:latin typeface="Times New Roman"/>
                          <a:cs typeface="Times New Roman"/>
                        </a:rPr>
                        <a:t>datedness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</a:tbl>
          </a:graphicData>
        </a:graphic>
      </p:graphicFrame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385061" y="23571"/>
            <a:ext cx="60121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0000"/>
                </a:solidFill>
              </a:rPr>
              <a:t>LESSON</a:t>
            </a:r>
            <a:r>
              <a:rPr sz="2800" spc="-70" dirty="0">
                <a:solidFill>
                  <a:srgbClr val="FF0000"/>
                </a:solidFill>
              </a:rPr>
              <a:t> </a:t>
            </a:r>
            <a:r>
              <a:rPr sz="2800" spc="-30" dirty="0">
                <a:solidFill>
                  <a:srgbClr val="FF0000"/>
                </a:solidFill>
              </a:rPr>
              <a:t>DEMONSTRATIONS</a:t>
            </a:r>
            <a:r>
              <a:rPr sz="2800" spc="-40" dirty="0">
                <a:solidFill>
                  <a:srgbClr val="FF0000"/>
                </a:solidFill>
              </a:rPr>
              <a:t> </a:t>
            </a:r>
            <a:r>
              <a:rPr sz="2800" spc="-10" dirty="0">
                <a:solidFill>
                  <a:srgbClr val="FF0000"/>
                </a:solidFill>
              </a:rPr>
              <a:t>SESSION:</a:t>
            </a:r>
            <a:endParaRPr sz="28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772" y="381000"/>
            <a:ext cx="4762500" cy="523240"/>
          </a:xfrm>
          <a:custGeom>
            <a:avLst/>
            <a:gdLst/>
            <a:ahLst/>
            <a:cxnLst/>
            <a:rect l="l" t="t" r="r" b="b"/>
            <a:pathLst>
              <a:path w="4762500" h="523240">
                <a:moveTo>
                  <a:pt x="4762500" y="0"/>
                </a:moveTo>
                <a:lnTo>
                  <a:pt x="0" y="0"/>
                </a:lnTo>
                <a:lnTo>
                  <a:pt x="0" y="522732"/>
                </a:lnTo>
                <a:lnTo>
                  <a:pt x="4762500" y="522732"/>
                </a:lnTo>
                <a:lnTo>
                  <a:pt x="47625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59207" y="405129"/>
            <a:ext cx="2995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0000"/>
                </a:solidFill>
              </a:rPr>
              <a:t>LESSON</a:t>
            </a:r>
            <a:r>
              <a:rPr sz="2800" spc="-120" dirty="0">
                <a:solidFill>
                  <a:srgbClr val="FF0000"/>
                </a:solidFill>
              </a:rPr>
              <a:t> </a:t>
            </a:r>
            <a:r>
              <a:rPr sz="2800" spc="-10" dirty="0">
                <a:solidFill>
                  <a:srgbClr val="FF0000"/>
                </a:solidFill>
              </a:rPr>
              <a:t>DELIVERY</a:t>
            </a:r>
            <a:endParaRPr sz="2800"/>
          </a:p>
        </p:txBody>
      </p:sp>
      <p:sp>
        <p:nvSpPr>
          <p:cNvPr id="4" name="object 4"/>
          <p:cNvSpPr/>
          <p:nvPr/>
        </p:nvSpPr>
        <p:spPr>
          <a:xfrm>
            <a:off x="3777996" y="643127"/>
            <a:ext cx="5279390" cy="5396865"/>
          </a:xfrm>
          <a:custGeom>
            <a:avLst/>
            <a:gdLst/>
            <a:ahLst/>
            <a:cxnLst/>
            <a:rect l="l" t="t" r="r" b="b"/>
            <a:pathLst>
              <a:path w="5279390" h="5396865">
                <a:moveTo>
                  <a:pt x="5279136" y="0"/>
                </a:moveTo>
                <a:lnTo>
                  <a:pt x="0" y="0"/>
                </a:lnTo>
                <a:lnTo>
                  <a:pt x="0" y="5396484"/>
                </a:lnTo>
                <a:lnTo>
                  <a:pt x="5279136" y="5396484"/>
                </a:lnTo>
                <a:lnTo>
                  <a:pt x="5279136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3777996" y="643066"/>
          <a:ext cx="5394960" cy="50120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7560"/>
                <a:gridCol w="4515484"/>
              </a:tblGrid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b="1" spc="125" dirty="0">
                          <a:latin typeface="Times New Roman"/>
                          <a:cs typeface="Times New Roman"/>
                        </a:rPr>
                        <a:t>S/No.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b="1" spc="180" dirty="0">
                          <a:latin typeface="Times New Roman"/>
                          <a:cs typeface="Times New Roman"/>
                        </a:rPr>
                        <a:t>INDICATOR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b="1" spc="114" dirty="0">
                          <a:latin typeface="Times New Roman"/>
                          <a:cs typeface="Times New Roman"/>
                        </a:rPr>
                        <a:t>B)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b="1" spc="1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650" b="1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b="1" spc="114" dirty="0">
                          <a:latin typeface="Times New Roman"/>
                          <a:cs typeface="Times New Roman"/>
                        </a:rPr>
                        <a:t>Delivery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263525">
                        <a:lnSpc>
                          <a:spcPts val="1880"/>
                        </a:lnSpc>
                      </a:pPr>
                      <a:r>
                        <a:rPr sz="1650" b="1" spc="90" dirty="0">
                          <a:latin typeface="Times New Roman"/>
                          <a:cs typeface="Times New Roman"/>
                        </a:rPr>
                        <a:t>1.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80"/>
                        </a:lnSpc>
                      </a:pPr>
                      <a:r>
                        <a:rPr sz="1650" b="1" spc="1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650" b="1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b="1" spc="125" dirty="0">
                          <a:latin typeface="Times New Roman"/>
                          <a:cs typeface="Times New Roman"/>
                        </a:rPr>
                        <a:t>Introduction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spc="4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Induction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 Setting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spc="55" dirty="0">
                          <a:latin typeface="Times New Roman"/>
                          <a:cs typeface="Times New Roman"/>
                        </a:rPr>
                        <a:t>ii..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spc="130" dirty="0">
                          <a:latin typeface="Times New Roman"/>
                          <a:cs typeface="Times New Roman"/>
                        </a:rPr>
                        <a:t>Linkage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55" dirty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14" dirty="0">
                          <a:latin typeface="Times New Roman"/>
                          <a:cs typeface="Times New Roman"/>
                        </a:rPr>
                        <a:t>content</a:t>
                      </a:r>
                      <a:r>
                        <a:rPr sz="16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learners’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knowled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497205">
                <a:tc>
                  <a:txBody>
                    <a:bodyPr/>
                    <a:lstStyle/>
                    <a:p>
                      <a:pPr marL="60325">
                        <a:lnSpc>
                          <a:spcPts val="1920"/>
                        </a:lnSpc>
                      </a:pPr>
                      <a:r>
                        <a:rPr sz="1650" b="1" spc="90" dirty="0">
                          <a:latin typeface="Times New Roman"/>
                          <a:cs typeface="Times New Roman"/>
                        </a:rPr>
                        <a:t>2.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920"/>
                        </a:lnSpc>
                      </a:pPr>
                      <a:r>
                        <a:rPr sz="1650" b="1" spc="140" dirty="0">
                          <a:latin typeface="Times New Roman"/>
                          <a:cs typeface="Times New Roman"/>
                        </a:rPr>
                        <a:t>Lesson</a:t>
                      </a:r>
                      <a:r>
                        <a:rPr sz="1650" b="1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b="1" spc="135" dirty="0">
                          <a:latin typeface="Times New Roman"/>
                          <a:cs typeface="Times New Roman"/>
                        </a:rPr>
                        <a:t>Development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900" algn="r">
                        <a:lnSpc>
                          <a:spcPts val="1880"/>
                        </a:lnSpc>
                      </a:pPr>
                      <a:r>
                        <a:rPr sz="1650" spc="4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80"/>
                        </a:lnSpc>
                      </a:pP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Mastery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0" dirty="0">
                          <a:latin typeface="Times New Roman"/>
                          <a:cs typeface="Times New Roman"/>
                        </a:rPr>
                        <a:t>Content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10" dirty="0">
                          <a:latin typeface="Times New Roman"/>
                          <a:cs typeface="Times New Roman"/>
                        </a:rPr>
                        <a:t>Explanation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900" algn="r">
                        <a:lnSpc>
                          <a:spcPts val="1875"/>
                        </a:lnSpc>
                      </a:pPr>
                      <a:r>
                        <a:rPr sz="1650" spc="50" dirty="0">
                          <a:latin typeface="Times New Roman"/>
                          <a:cs typeface="Times New Roman"/>
                        </a:rPr>
                        <a:t>ii.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10" dirty="0">
                          <a:latin typeface="Times New Roman"/>
                          <a:cs typeface="Times New Roman"/>
                        </a:rPr>
                        <a:t>Instructional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40" dirty="0">
                          <a:latin typeface="Times New Roman"/>
                          <a:cs typeface="Times New Roman"/>
                        </a:rPr>
                        <a:t>Methods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900" algn="r">
                        <a:lnSpc>
                          <a:spcPts val="1875"/>
                        </a:lnSpc>
                      </a:pPr>
                      <a:r>
                        <a:rPr sz="1650" spc="55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60" dirty="0">
                          <a:latin typeface="Times New Roman"/>
                          <a:cs typeface="Times New Roman"/>
                        </a:rPr>
                        <a:t>Modes</a:t>
                      </a:r>
                      <a:r>
                        <a:rPr sz="16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assessment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900" algn="r">
                        <a:lnSpc>
                          <a:spcPts val="1875"/>
                        </a:lnSpc>
                      </a:pPr>
                      <a:r>
                        <a:rPr sz="1650" spc="70" dirty="0">
                          <a:latin typeface="Times New Roman"/>
                          <a:cs typeface="Times New Roman"/>
                        </a:rPr>
                        <a:t>iv.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Infusion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40" dirty="0">
                          <a:latin typeface="Times New Roman"/>
                          <a:cs typeface="Times New Roman"/>
                        </a:rPr>
                        <a:t>Core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Competencies/Values/PCIs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265" algn="r">
                        <a:lnSpc>
                          <a:spcPts val="1875"/>
                        </a:lnSpc>
                      </a:pPr>
                      <a:r>
                        <a:rPr sz="1650" spc="90" dirty="0">
                          <a:latin typeface="Times New Roman"/>
                          <a:cs typeface="Times New Roman"/>
                        </a:rPr>
                        <a:t>v.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Language</a:t>
                      </a:r>
                      <a:r>
                        <a:rPr sz="165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14" dirty="0">
                          <a:latin typeface="Times New Roman"/>
                          <a:cs typeface="Times New Roman"/>
                        </a:rPr>
                        <a:t>Level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8900" algn="r">
                        <a:lnSpc>
                          <a:spcPts val="1875"/>
                        </a:lnSpc>
                      </a:pPr>
                      <a:r>
                        <a:rPr sz="1650" spc="70" dirty="0">
                          <a:latin typeface="Times New Roman"/>
                          <a:cs typeface="Times New Roman"/>
                        </a:rPr>
                        <a:t>vi.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Multiple</a:t>
                      </a:r>
                      <a:r>
                        <a:rPr sz="165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50" dirty="0">
                          <a:latin typeface="Times New Roman"/>
                          <a:cs typeface="Times New Roman"/>
                        </a:rPr>
                        <a:t>modes</a:t>
                      </a:r>
                      <a:r>
                        <a:rPr sz="16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00" dirty="0">
                          <a:latin typeface="Times New Roman"/>
                          <a:cs typeface="Times New Roman"/>
                        </a:rPr>
                        <a:t>representation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9535" algn="r">
                        <a:lnSpc>
                          <a:spcPts val="1875"/>
                        </a:lnSpc>
                      </a:pPr>
                      <a:r>
                        <a:rPr sz="1650" spc="70" dirty="0">
                          <a:latin typeface="Times New Roman"/>
                          <a:cs typeface="Times New Roman"/>
                        </a:rPr>
                        <a:t>vii.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Reinforcement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75" dirty="0"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65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0" dirty="0">
                          <a:latin typeface="Times New Roman"/>
                          <a:cs typeface="Times New Roman"/>
                        </a:rPr>
                        <a:t>Feedback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R="89535" algn="r">
                        <a:lnSpc>
                          <a:spcPts val="1875"/>
                        </a:lnSpc>
                      </a:pPr>
                      <a:r>
                        <a:rPr sz="1650" spc="75" dirty="0">
                          <a:latin typeface="Times New Roman"/>
                          <a:cs typeface="Times New Roman"/>
                        </a:rPr>
                        <a:t>viii.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55" dirty="0">
                          <a:latin typeface="Times New Roman"/>
                          <a:cs typeface="Times New Roman"/>
                        </a:rPr>
                        <a:t>ICT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Integration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b="1" spc="90" dirty="0">
                          <a:latin typeface="Times New Roman"/>
                          <a:cs typeface="Times New Roman"/>
                        </a:rPr>
                        <a:t>3.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b="1" spc="130" dirty="0">
                          <a:latin typeface="Times New Roman"/>
                          <a:cs typeface="Times New Roman"/>
                        </a:rPr>
                        <a:t>Conclusion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spc="4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spc="155" dirty="0">
                          <a:latin typeface="Times New Roman"/>
                          <a:cs typeface="Times New Roman"/>
                        </a:rPr>
                        <a:t>Summary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2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65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key</a:t>
                      </a:r>
                      <a:r>
                        <a:rPr sz="16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10" dirty="0">
                          <a:latin typeface="Times New Roman"/>
                          <a:cs typeface="Times New Roman"/>
                        </a:rPr>
                        <a:t>points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60325">
                        <a:lnSpc>
                          <a:spcPts val="1875"/>
                        </a:lnSpc>
                      </a:pPr>
                      <a:r>
                        <a:rPr sz="1650" b="1" spc="85" dirty="0">
                          <a:latin typeface="Times New Roman"/>
                          <a:cs typeface="Times New Roman"/>
                        </a:rPr>
                        <a:t>4.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5"/>
                        </a:lnSpc>
                      </a:pPr>
                      <a:r>
                        <a:rPr sz="1650" b="1" spc="150" dirty="0">
                          <a:latin typeface="Times New Roman"/>
                          <a:cs typeface="Times New Roman"/>
                        </a:rPr>
                        <a:t>Extended</a:t>
                      </a:r>
                      <a:r>
                        <a:rPr sz="1650" b="1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b="1" spc="105" dirty="0">
                          <a:latin typeface="Times New Roman"/>
                          <a:cs typeface="Times New Roman"/>
                        </a:rPr>
                        <a:t>Activities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49554">
                <a:tc>
                  <a:txBody>
                    <a:bodyPr/>
                    <a:lstStyle/>
                    <a:p>
                      <a:pPr marL="60325">
                        <a:lnSpc>
                          <a:spcPts val="1870"/>
                        </a:lnSpc>
                      </a:pPr>
                      <a:r>
                        <a:rPr sz="1650" spc="45" dirty="0">
                          <a:latin typeface="Times New Roman"/>
                          <a:cs typeface="Times New Roman"/>
                        </a:rPr>
                        <a:t>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70"/>
                        </a:lnSpc>
                      </a:pPr>
                      <a:r>
                        <a:rPr sz="1650" spc="130" dirty="0">
                          <a:latin typeface="Times New Roman"/>
                          <a:cs typeface="Times New Roman"/>
                        </a:rPr>
                        <a:t>Extended</a:t>
                      </a:r>
                      <a:r>
                        <a:rPr sz="165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Activities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marL="60325">
                        <a:lnSpc>
                          <a:spcPts val="1885"/>
                        </a:lnSpc>
                      </a:pPr>
                      <a:r>
                        <a:rPr sz="1650" spc="50" dirty="0">
                          <a:latin typeface="Times New Roman"/>
                          <a:cs typeface="Times New Roman"/>
                        </a:rPr>
                        <a:t>ii.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30480">
                        <a:lnSpc>
                          <a:spcPts val="1885"/>
                        </a:lnSpc>
                      </a:pPr>
                      <a:r>
                        <a:rPr sz="1650" spc="165" dirty="0">
                          <a:latin typeface="Times New Roman"/>
                          <a:cs typeface="Times New Roman"/>
                        </a:rPr>
                        <a:t>Age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14" dirty="0">
                          <a:latin typeface="Times New Roman"/>
                          <a:cs typeface="Times New Roman"/>
                        </a:rPr>
                        <a:t>appropriate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13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6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50" spc="85" dirty="0">
                          <a:latin typeface="Times New Roman"/>
                          <a:cs typeface="Times New Roman"/>
                        </a:rPr>
                        <a:t>realistic</a:t>
                      </a:r>
                      <a:endParaRPr sz="1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125723" y="560776"/>
          <a:ext cx="6021070" cy="57257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7890"/>
                <a:gridCol w="5040630"/>
              </a:tblGrid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5.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dirty="0">
                          <a:latin typeface="Times New Roman"/>
                          <a:cs typeface="Times New Roman"/>
                        </a:rPr>
                        <a:t>Learner</a:t>
                      </a:r>
                      <a:r>
                        <a:rPr sz="2200" b="1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Participation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Classroom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activities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Learner</a:t>
                      </a:r>
                      <a:r>
                        <a:rPr sz="22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Participation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6.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dirty="0">
                          <a:latin typeface="Times New Roman"/>
                          <a:cs typeface="Times New Roman"/>
                        </a:rPr>
                        <a:t>Classroom</a:t>
                      </a:r>
                      <a:r>
                        <a:rPr sz="22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Management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Classroom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Organization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Classroom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Control</a:t>
                      </a:r>
                      <a:r>
                        <a:rPr sz="2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2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Discipline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0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Inclusivity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7.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2200" b="1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Resources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Appropriateness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2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accessibility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Effective</a:t>
                      </a:r>
                      <a:r>
                        <a:rPr sz="22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Use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0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Creativity</a:t>
                      </a:r>
                      <a:r>
                        <a:rPr sz="2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Innovativeness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iv.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Time</a:t>
                      </a:r>
                      <a:r>
                        <a:rPr sz="22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Management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b="1" spc="-25" dirty="0">
                          <a:latin typeface="Times New Roman"/>
                          <a:cs typeface="Times New Roman"/>
                        </a:rPr>
                        <a:t>8.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  <a:tabLst>
                          <a:tab pos="1183640" algn="l"/>
                        </a:tabLst>
                      </a:pP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Teacher</a:t>
                      </a:r>
                      <a:r>
                        <a:rPr sz="2200" b="1" dirty="0">
                          <a:latin typeface="Times New Roman"/>
                          <a:cs typeface="Times New Roman"/>
                        </a:rPr>
                        <a:t>	Personal</a:t>
                      </a:r>
                      <a:r>
                        <a:rPr sz="22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b="1" spc="-10" dirty="0">
                          <a:latin typeface="Times New Roman"/>
                          <a:cs typeface="Times New Roman"/>
                        </a:rPr>
                        <a:t>Attributes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marL="67945">
                        <a:lnSpc>
                          <a:spcPts val="2485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5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Grooming</a:t>
                      </a:r>
                      <a:r>
                        <a:rPr sz="2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Dressing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5" dirty="0">
                          <a:latin typeface="Times New Roman"/>
                          <a:cs typeface="Times New Roman"/>
                        </a:rPr>
                        <a:t>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Confidence</a:t>
                      </a:r>
                      <a:r>
                        <a:rPr sz="22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Voice</a:t>
                      </a:r>
                      <a:r>
                        <a:rPr sz="22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Projection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spc="-20" dirty="0">
                          <a:latin typeface="Times New Roman"/>
                          <a:cs typeface="Times New Roman"/>
                        </a:rPr>
                        <a:t>iii.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480"/>
                        </a:lnSpc>
                      </a:pPr>
                      <a:r>
                        <a:rPr sz="2200" dirty="0">
                          <a:latin typeface="Times New Roman"/>
                          <a:cs typeface="Times New Roman"/>
                        </a:rPr>
                        <a:t>Rapport</a:t>
                      </a:r>
                      <a:r>
                        <a:rPr sz="2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200" spc="-10" dirty="0">
                          <a:latin typeface="Times New Roman"/>
                          <a:cs typeface="Times New Roman"/>
                        </a:rPr>
                        <a:t>Learners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</a:tr>
              <a:tr h="49149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792276" y="329565"/>
            <a:ext cx="13379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5" dirty="0">
                <a:solidFill>
                  <a:srgbClr val="FF0000"/>
                </a:solidFill>
              </a:rPr>
              <a:t>CONT…..</a:t>
            </a:r>
            <a:endParaRPr sz="28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842772"/>
            <a:ext cx="12192000" cy="6002020"/>
          </a:xfrm>
          <a:custGeom>
            <a:avLst/>
            <a:gdLst/>
            <a:ahLst/>
            <a:cxnLst/>
            <a:rect l="l" t="t" r="r" b="b"/>
            <a:pathLst>
              <a:path w="12192000" h="6002020">
                <a:moveTo>
                  <a:pt x="12192000" y="0"/>
                </a:moveTo>
                <a:lnTo>
                  <a:pt x="0" y="0"/>
                </a:lnTo>
                <a:lnTo>
                  <a:pt x="0" y="6001512"/>
                </a:lnTo>
                <a:lnTo>
                  <a:pt x="12192000" y="6001512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863345"/>
            <a:ext cx="11881485" cy="58794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0965" marR="4465955" indent="-88900">
              <a:lnSpc>
                <a:spcPct val="100000"/>
              </a:lnSpc>
              <a:spcBef>
                <a:spcPts val="105"/>
              </a:spcBef>
            </a:pPr>
            <a:r>
              <a:rPr sz="3200" b="1" spc="-10" dirty="0">
                <a:latin typeface="Cambria"/>
                <a:cs typeface="Cambria"/>
              </a:rPr>
              <a:t>NOTE: REFLECTIONS(COMMENTS/FEEDBACK)</a:t>
            </a:r>
            <a:endParaRPr sz="3200">
              <a:latin typeface="Cambria"/>
              <a:cs typeface="Cambria"/>
            </a:endParaRPr>
          </a:p>
          <a:p>
            <a:pPr marL="420370" indent="-407670">
              <a:lnSpc>
                <a:spcPct val="100000"/>
              </a:lnSpc>
              <a:buSzPct val="96875"/>
              <a:buAutoNum type="arabicParenR"/>
              <a:tabLst>
                <a:tab pos="420370" algn="l"/>
              </a:tabLst>
            </a:pPr>
            <a:r>
              <a:rPr sz="3200" b="1" spc="-10" dirty="0">
                <a:latin typeface="Cambria"/>
                <a:cs typeface="Cambria"/>
              </a:rPr>
              <a:t>Highlight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the</a:t>
            </a:r>
            <a:r>
              <a:rPr sz="3200" b="1" spc="-7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teacher’s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strengths</a:t>
            </a:r>
            <a:r>
              <a:rPr sz="3200" b="1" spc="-7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as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spc="-20" dirty="0">
                <a:latin typeface="Cambria"/>
                <a:cs typeface="Cambria"/>
              </a:rPr>
              <a:t>demonstrated</a:t>
            </a:r>
            <a:r>
              <a:rPr sz="3200" b="1" spc="-8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during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spc="-25" dirty="0">
                <a:latin typeface="Cambria"/>
                <a:cs typeface="Cambria"/>
              </a:rPr>
              <a:t>the</a:t>
            </a:r>
            <a:endParaRPr sz="320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z="3200" b="1" dirty="0">
                <a:latin typeface="Cambria"/>
                <a:cs typeface="Cambria"/>
              </a:rPr>
              <a:t>lesson</a:t>
            </a:r>
            <a:r>
              <a:rPr sz="3200" b="1" spc="-90" dirty="0">
                <a:latin typeface="Cambria"/>
                <a:cs typeface="Cambria"/>
              </a:rPr>
              <a:t> </a:t>
            </a:r>
            <a:r>
              <a:rPr sz="3200" b="1" spc="-10" dirty="0">
                <a:latin typeface="Cambria"/>
                <a:cs typeface="Cambria"/>
              </a:rPr>
              <a:t>presentation.</a:t>
            </a:r>
            <a:endParaRPr sz="3200">
              <a:latin typeface="Cambria"/>
              <a:cs typeface="Cambria"/>
            </a:endParaRPr>
          </a:p>
          <a:p>
            <a:pPr marL="420370" indent="-407670">
              <a:lnSpc>
                <a:spcPct val="100000"/>
              </a:lnSpc>
              <a:buSzPct val="96875"/>
              <a:buAutoNum type="arabicParenR" startAt="2"/>
              <a:tabLst>
                <a:tab pos="420370" algn="l"/>
              </a:tabLst>
            </a:pPr>
            <a:r>
              <a:rPr sz="3200" b="1" dirty="0">
                <a:latin typeface="Cambria"/>
                <a:cs typeface="Cambria"/>
              </a:rPr>
              <a:t>Highlight</a:t>
            </a:r>
            <a:r>
              <a:rPr sz="3200" b="1" spc="-5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main</a:t>
            </a:r>
            <a:r>
              <a:rPr sz="3200" b="1" spc="-5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aspects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that</a:t>
            </a:r>
            <a:r>
              <a:rPr sz="3200" b="1" spc="-5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the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teacher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needs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to</a:t>
            </a:r>
            <a:r>
              <a:rPr sz="3200" b="1" spc="-55" dirty="0">
                <a:latin typeface="Cambria"/>
                <a:cs typeface="Cambria"/>
              </a:rPr>
              <a:t> </a:t>
            </a:r>
            <a:r>
              <a:rPr sz="3200" b="1" spc="-20" dirty="0">
                <a:latin typeface="Cambria"/>
                <a:cs typeface="Cambria"/>
              </a:rPr>
              <a:t>improve</a:t>
            </a:r>
            <a:r>
              <a:rPr sz="3200" b="1" spc="-50" dirty="0">
                <a:latin typeface="Cambria"/>
                <a:cs typeface="Cambria"/>
              </a:rPr>
              <a:t> </a:t>
            </a:r>
            <a:r>
              <a:rPr sz="3200" b="1" spc="-25" dirty="0">
                <a:latin typeface="Cambria"/>
                <a:cs typeface="Cambria"/>
              </a:rPr>
              <a:t>on.</a:t>
            </a:r>
            <a:endParaRPr sz="3200">
              <a:latin typeface="Cambria"/>
              <a:cs typeface="Cambria"/>
            </a:endParaRPr>
          </a:p>
          <a:p>
            <a:pPr marL="355600" marR="403860" indent="-342900">
              <a:lnSpc>
                <a:spcPct val="100000"/>
              </a:lnSpc>
              <a:buSzPct val="96875"/>
              <a:buAutoNum type="arabicParenR" startAt="2"/>
              <a:tabLst>
                <a:tab pos="355600" algn="l"/>
                <a:tab pos="420370" algn="l"/>
              </a:tabLst>
            </a:pPr>
            <a:r>
              <a:rPr sz="3200" b="1" dirty="0">
                <a:latin typeface="Cambria"/>
                <a:cs typeface="Cambria"/>
              </a:rPr>
              <a:t>	State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notable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spc="-20" dirty="0">
                <a:latin typeface="Cambria"/>
                <a:cs typeface="Cambria"/>
              </a:rPr>
              <a:t>improvement(s)</a:t>
            </a:r>
            <a:r>
              <a:rPr sz="3200" b="1" spc="-6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made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by</a:t>
            </a:r>
            <a:r>
              <a:rPr sz="3200" b="1" spc="-8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the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spc="-35" dirty="0">
                <a:latin typeface="Cambria"/>
                <a:cs typeface="Cambria"/>
              </a:rPr>
              <a:t>teacher.</a:t>
            </a:r>
            <a:r>
              <a:rPr sz="3200" b="1" spc="-70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(</a:t>
            </a:r>
            <a:r>
              <a:rPr sz="3200" b="1" i="1" dirty="0">
                <a:latin typeface="Cambria"/>
                <a:cs typeface="Cambria"/>
              </a:rPr>
              <a:t>For</a:t>
            </a:r>
            <a:r>
              <a:rPr sz="3200" b="1" i="1" spc="-85" dirty="0">
                <a:latin typeface="Cambria"/>
                <a:cs typeface="Cambria"/>
              </a:rPr>
              <a:t> </a:t>
            </a:r>
            <a:r>
              <a:rPr sz="3200" b="1" i="1" spc="-25" dirty="0">
                <a:latin typeface="Cambria"/>
                <a:cs typeface="Cambria"/>
              </a:rPr>
              <a:t>the </a:t>
            </a:r>
            <a:r>
              <a:rPr sz="3200" b="1" i="1" dirty="0">
                <a:latin typeface="Cambria"/>
                <a:cs typeface="Cambria"/>
              </a:rPr>
              <a:t>second</a:t>
            </a:r>
            <a:r>
              <a:rPr sz="3200" b="1" i="1" spc="-45" dirty="0">
                <a:latin typeface="Cambria"/>
                <a:cs typeface="Cambria"/>
              </a:rPr>
              <a:t> </a:t>
            </a:r>
            <a:r>
              <a:rPr sz="3200" b="1" i="1" spc="-10" dirty="0">
                <a:latin typeface="Cambria"/>
                <a:cs typeface="Cambria"/>
              </a:rPr>
              <a:t>lesson</a:t>
            </a:r>
            <a:r>
              <a:rPr sz="3200" b="1" spc="-10" dirty="0">
                <a:latin typeface="Cambria"/>
                <a:cs typeface="Cambria"/>
              </a:rPr>
              <a:t>)</a:t>
            </a:r>
            <a:endParaRPr sz="3200">
              <a:latin typeface="Cambria"/>
              <a:cs typeface="Cambria"/>
            </a:endParaRPr>
          </a:p>
          <a:p>
            <a:pPr marL="355600" marR="5080" indent="-342900">
              <a:lnSpc>
                <a:spcPct val="100000"/>
              </a:lnSpc>
              <a:buSzPct val="96875"/>
              <a:buAutoNum type="arabicParenR" startAt="2"/>
              <a:tabLst>
                <a:tab pos="355600" algn="l"/>
                <a:tab pos="420370" algn="l"/>
                <a:tab pos="1141730" algn="l"/>
              </a:tabLst>
            </a:pPr>
            <a:r>
              <a:rPr sz="3200" b="1" dirty="0">
                <a:latin typeface="Cambria"/>
                <a:cs typeface="Cambria"/>
              </a:rPr>
              <a:t>	Ensure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dirty="0">
                <a:latin typeface="Cambria"/>
                <a:cs typeface="Cambria"/>
              </a:rPr>
              <a:t>atleast</a:t>
            </a:r>
            <a:r>
              <a:rPr sz="3200" b="1" spc="-65" dirty="0">
                <a:latin typeface="Cambria"/>
                <a:cs typeface="Cambria"/>
              </a:rPr>
              <a:t> </a:t>
            </a:r>
            <a:r>
              <a:rPr sz="32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one</a:t>
            </a:r>
            <a:r>
              <a:rPr sz="3200" b="1" u="sng" spc="-6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 </a:t>
            </a:r>
            <a:r>
              <a:rPr sz="32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subject</a:t>
            </a:r>
            <a:r>
              <a:rPr sz="3200" b="1" u="sng" spc="-8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 </a:t>
            </a:r>
            <a:r>
              <a:rPr sz="32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lesson</a:t>
            </a:r>
            <a:r>
              <a:rPr sz="3200" b="1" u="sng" spc="-6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 </a:t>
            </a:r>
            <a:r>
              <a:rPr sz="3200" b="1" u="sng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demonstration</a:t>
            </a:r>
            <a:r>
              <a:rPr sz="3200" b="1" u="sng" spc="-8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 </a:t>
            </a:r>
            <a:r>
              <a:rPr sz="3200" b="1" u="none" dirty="0">
                <a:latin typeface="Cambria"/>
                <a:cs typeface="Cambria"/>
              </a:rPr>
              <a:t>from</a:t>
            </a:r>
            <a:r>
              <a:rPr sz="3200" b="1" u="none" spc="-65" dirty="0">
                <a:latin typeface="Cambria"/>
                <a:cs typeface="Cambria"/>
              </a:rPr>
              <a:t> </a:t>
            </a:r>
            <a:r>
              <a:rPr sz="3200" b="1" u="none" dirty="0">
                <a:latin typeface="Cambria"/>
                <a:cs typeface="Cambria"/>
              </a:rPr>
              <a:t>each</a:t>
            </a:r>
            <a:r>
              <a:rPr sz="3200" b="1" u="none" spc="-80" dirty="0">
                <a:latin typeface="Cambria"/>
                <a:cs typeface="Cambria"/>
              </a:rPr>
              <a:t> </a:t>
            </a:r>
            <a:r>
              <a:rPr sz="3200" b="1" u="none" spc="-25" dirty="0">
                <a:latin typeface="Cambria"/>
                <a:cs typeface="Cambria"/>
              </a:rPr>
              <a:t>of the</a:t>
            </a:r>
            <a:r>
              <a:rPr sz="3200" b="1" u="none" dirty="0">
                <a:latin typeface="Cambria"/>
                <a:cs typeface="Cambria"/>
              </a:rPr>
              <a:t>	</a:t>
            </a:r>
            <a:r>
              <a:rPr sz="32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7</a:t>
            </a:r>
            <a:r>
              <a:rPr sz="3200" b="1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 </a:t>
            </a:r>
            <a:r>
              <a:rPr sz="3200" b="1" u="sng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tracks.</a:t>
            </a:r>
            <a:endParaRPr sz="3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3200">
              <a:latin typeface="Cambria"/>
              <a:cs typeface="Cambria"/>
            </a:endParaRPr>
          </a:p>
          <a:p>
            <a:pPr marL="12700" marR="710565">
              <a:lnSpc>
                <a:spcPct val="100000"/>
              </a:lnSpc>
              <a:spcBef>
                <a:spcPts val="5"/>
              </a:spcBef>
            </a:pPr>
            <a:r>
              <a:rPr sz="3200" b="1" i="1" dirty="0">
                <a:latin typeface="Cambria"/>
                <a:cs typeface="Cambria"/>
              </a:rPr>
              <a:t>This</a:t>
            </a:r>
            <a:r>
              <a:rPr sz="3200" b="1" i="1" spc="-7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will</a:t>
            </a:r>
            <a:r>
              <a:rPr sz="3200" b="1" i="1" spc="-5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be</a:t>
            </a:r>
            <a:r>
              <a:rPr sz="3200" b="1" i="1" spc="-4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guided</a:t>
            </a:r>
            <a:r>
              <a:rPr sz="3200" b="1" i="1" spc="-5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by</a:t>
            </a:r>
            <a:r>
              <a:rPr sz="3200" b="1" i="1" spc="-5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the</a:t>
            </a:r>
            <a:r>
              <a:rPr sz="3200" b="1" i="1" spc="-5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Master</a:t>
            </a:r>
            <a:r>
              <a:rPr sz="3200" b="1" i="1" spc="-4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Trainers</a:t>
            </a:r>
            <a:r>
              <a:rPr sz="3200" b="1" i="1" spc="-5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then</a:t>
            </a:r>
            <a:r>
              <a:rPr sz="3200" b="1" i="1" spc="-5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after</a:t>
            </a:r>
            <a:r>
              <a:rPr sz="3200" b="1" i="1" spc="-50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the</a:t>
            </a:r>
            <a:r>
              <a:rPr sz="3200" b="1" i="1" spc="-45" dirty="0">
                <a:latin typeface="Cambria"/>
                <a:cs typeface="Cambria"/>
              </a:rPr>
              <a:t> </a:t>
            </a:r>
            <a:r>
              <a:rPr sz="3200" b="1" i="1" spc="-20" dirty="0">
                <a:latin typeface="Cambria"/>
                <a:cs typeface="Cambria"/>
              </a:rPr>
              <a:t>ToTs </a:t>
            </a:r>
            <a:r>
              <a:rPr sz="3200" b="1" i="1" dirty="0">
                <a:latin typeface="Cambria"/>
                <a:cs typeface="Cambria"/>
              </a:rPr>
              <a:t>when</a:t>
            </a:r>
            <a:r>
              <a:rPr sz="3200" b="1" i="1" spc="-5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retooling</a:t>
            </a:r>
            <a:r>
              <a:rPr sz="3200" b="1" i="1" spc="-55" dirty="0">
                <a:latin typeface="Cambria"/>
                <a:cs typeface="Cambria"/>
              </a:rPr>
              <a:t> </a:t>
            </a:r>
            <a:r>
              <a:rPr sz="3200" b="1" i="1" dirty="0">
                <a:latin typeface="Cambria"/>
                <a:cs typeface="Cambria"/>
              </a:rPr>
              <a:t>SS</a:t>
            </a:r>
            <a:r>
              <a:rPr sz="3200" b="1" i="1" spc="-60" dirty="0">
                <a:latin typeface="Cambria"/>
                <a:cs typeface="Cambria"/>
              </a:rPr>
              <a:t> </a:t>
            </a:r>
            <a:r>
              <a:rPr sz="3200" b="1" i="1" spc="-10" dirty="0">
                <a:latin typeface="Cambria"/>
                <a:cs typeface="Cambria"/>
              </a:rPr>
              <a:t>Teachers.</a:t>
            </a:r>
            <a:endParaRPr sz="3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" y="0"/>
              <a:ext cx="5567045" cy="638994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17235" y="382524"/>
              <a:ext cx="5221477" cy="304355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82640" y="662940"/>
              <a:ext cx="3854196" cy="196138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660390" y="440690"/>
              <a:ext cx="4298950" cy="2406015"/>
            </a:xfrm>
            <a:custGeom>
              <a:avLst/>
              <a:gdLst/>
              <a:ahLst/>
              <a:cxnLst/>
              <a:rect l="l" t="t" r="r" b="b"/>
              <a:pathLst>
                <a:path w="4298950" h="2406015">
                  <a:moveTo>
                    <a:pt x="0" y="2405888"/>
                  </a:moveTo>
                  <a:lnTo>
                    <a:pt x="4298696" y="2405888"/>
                  </a:lnTo>
                  <a:lnTo>
                    <a:pt x="4298696" y="0"/>
                  </a:lnTo>
                  <a:lnTo>
                    <a:pt x="0" y="0"/>
                  </a:lnTo>
                  <a:lnTo>
                    <a:pt x="0" y="2405888"/>
                  </a:lnTo>
                  <a:close/>
                </a:path>
              </a:pathLst>
            </a:custGeom>
            <a:ln w="4445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979919" y="2795016"/>
              <a:ext cx="4867910" cy="1324610"/>
            </a:xfrm>
            <a:custGeom>
              <a:avLst/>
              <a:gdLst/>
              <a:ahLst/>
              <a:cxnLst/>
              <a:rect l="l" t="t" r="r" b="b"/>
              <a:pathLst>
                <a:path w="4867909" h="1324610">
                  <a:moveTo>
                    <a:pt x="4867656" y="0"/>
                  </a:moveTo>
                  <a:lnTo>
                    <a:pt x="0" y="0"/>
                  </a:lnTo>
                  <a:lnTo>
                    <a:pt x="0" y="1324355"/>
                  </a:lnTo>
                  <a:lnTo>
                    <a:pt x="4867656" y="1324355"/>
                  </a:lnTo>
                  <a:lnTo>
                    <a:pt x="48676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979919" y="2795016"/>
              <a:ext cx="4867910" cy="1324610"/>
            </a:xfrm>
            <a:custGeom>
              <a:avLst/>
              <a:gdLst/>
              <a:ahLst/>
              <a:cxnLst/>
              <a:rect l="l" t="t" r="r" b="b"/>
              <a:pathLst>
                <a:path w="4867909" h="1324610">
                  <a:moveTo>
                    <a:pt x="0" y="1324355"/>
                  </a:moveTo>
                  <a:lnTo>
                    <a:pt x="4867656" y="1324355"/>
                  </a:lnTo>
                  <a:lnTo>
                    <a:pt x="4867656" y="0"/>
                  </a:lnTo>
                  <a:lnTo>
                    <a:pt x="0" y="0"/>
                  </a:lnTo>
                  <a:lnTo>
                    <a:pt x="0" y="1324355"/>
                  </a:lnTo>
                  <a:close/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34377" y="2916808"/>
              <a:ext cx="391160" cy="173990"/>
            </a:xfrm>
            <a:custGeom>
              <a:avLst/>
              <a:gdLst/>
              <a:ahLst/>
              <a:cxnLst/>
              <a:rect l="l" t="t" r="r" b="b"/>
              <a:pathLst>
                <a:path w="391159" h="173989">
                  <a:moveTo>
                    <a:pt x="197103" y="40639"/>
                  </a:moveTo>
                  <a:lnTo>
                    <a:pt x="158269" y="54246"/>
                  </a:lnTo>
                  <a:lnTo>
                    <a:pt x="138477" y="88264"/>
                  </a:lnTo>
                  <a:lnTo>
                    <a:pt x="136669" y="106679"/>
                  </a:lnTo>
                  <a:lnTo>
                    <a:pt x="136754" y="108457"/>
                  </a:lnTo>
                  <a:lnTo>
                    <a:pt x="153034" y="155066"/>
                  </a:lnTo>
                  <a:lnTo>
                    <a:pt x="196850" y="173862"/>
                  </a:lnTo>
                  <a:lnTo>
                    <a:pt x="210082" y="172694"/>
                  </a:lnTo>
                  <a:lnTo>
                    <a:pt x="210256" y="172694"/>
                  </a:lnTo>
                  <a:lnTo>
                    <a:pt x="222124" y="169179"/>
                  </a:lnTo>
                  <a:lnTo>
                    <a:pt x="233050" y="163147"/>
                  </a:lnTo>
                  <a:lnTo>
                    <a:pt x="242316" y="154812"/>
                  </a:lnTo>
                  <a:lnTo>
                    <a:pt x="249561" y="145033"/>
                  </a:lnTo>
                  <a:lnTo>
                    <a:pt x="191897" y="145033"/>
                  </a:lnTo>
                  <a:lnTo>
                    <a:pt x="187451" y="142239"/>
                  </a:lnTo>
                  <a:lnTo>
                    <a:pt x="180010" y="108457"/>
                  </a:lnTo>
                  <a:lnTo>
                    <a:pt x="179958" y="106679"/>
                  </a:lnTo>
                  <a:lnTo>
                    <a:pt x="180155" y="99440"/>
                  </a:lnTo>
                  <a:lnTo>
                    <a:pt x="180246" y="96081"/>
                  </a:lnTo>
                  <a:lnTo>
                    <a:pt x="180980" y="88868"/>
                  </a:lnTo>
                  <a:lnTo>
                    <a:pt x="181041" y="88264"/>
                  </a:lnTo>
                  <a:lnTo>
                    <a:pt x="181117" y="87518"/>
                  </a:lnTo>
                  <a:lnTo>
                    <a:pt x="182488" y="81406"/>
                  </a:lnTo>
                  <a:lnTo>
                    <a:pt x="182584" y="80980"/>
                  </a:lnTo>
                  <a:lnTo>
                    <a:pt x="184657" y="76453"/>
                  </a:lnTo>
                  <a:lnTo>
                    <a:pt x="187623" y="71881"/>
                  </a:lnTo>
                  <a:lnTo>
                    <a:pt x="187472" y="71881"/>
                  </a:lnTo>
                  <a:lnTo>
                    <a:pt x="192150" y="69341"/>
                  </a:lnTo>
                  <a:lnTo>
                    <a:pt x="249636" y="69341"/>
                  </a:lnTo>
                  <a:lnTo>
                    <a:pt x="242950" y="59816"/>
                  </a:lnTo>
                  <a:lnTo>
                    <a:pt x="233876" y="51409"/>
                  </a:lnTo>
                  <a:lnTo>
                    <a:pt x="223218" y="45418"/>
                  </a:lnTo>
                  <a:lnTo>
                    <a:pt x="210964" y="41832"/>
                  </a:lnTo>
                  <a:lnTo>
                    <a:pt x="197103" y="40639"/>
                  </a:lnTo>
                  <a:close/>
                </a:path>
                <a:path w="391159" h="173989">
                  <a:moveTo>
                    <a:pt x="49275" y="0"/>
                  </a:moveTo>
                  <a:lnTo>
                    <a:pt x="0" y="0"/>
                  </a:lnTo>
                  <a:lnTo>
                    <a:pt x="52324" y="99440"/>
                  </a:lnTo>
                  <a:lnTo>
                    <a:pt x="52324" y="171195"/>
                  </a:lnTo>
                  <a:lnTo>
                    <a:pt x="96393" y="171195"/>
                  </a:lnTo>
                  <a:lnTo>
                    <a:pt x="96393" y="99440"/>
                  </a:lnTo>
                  <a:lnTo>
                    <a:pt x="97241" y="97698"/>
                  </a:lnTo>
                  <a:lnTo>
                    <a:pt x="115549" y="62864"/>
                  </a:lnTo>
                  <a:lnTo>
                    <a:pt x="79501" y="62864"/>
                  </a:lnTo>
                  <a:lnTo>
                    <a:pt x="49275" y="0"/>
                  </a:lnTo>
                  <a:close/>
                </a:path>
                <a:path w="391159" h="173989">
                  <a:moveTo>
                    <a:pt x="249636" y="69341"/>
                  </a:moveTo>
                  <a:lnTo>
                    <a:pt x="203962" y="69341"/>
                  </a:lnTo>
                  <a:lnTo>
                    <a:pt x="208406" y="71881"/>
                  </a:lnTo>
                  <a:lnTo>
                    <a:pt x="211454" y="77088"/>
                  </a:lnTo>
                  <a:lnTo>
                    <a:pt x="213455" y="81990"/>
                  </a:lnTo>
                  <a:lnTo>
                    <a:pt x="214758" y="88264"/>
                  </a:lnTo>
                  <a:lnTo>
                    <a:pt x="214883" y="88868"/>
                  </a:lnTo>
                  <a:lnTo>
                    <a:pt x="215584" y="96081"/>
                  </a:lnTo>
                  <a:lnTo>
                    <a:pt x="215699" y="97270"/>
                  </a:lnTo>
                  <a:lnTo>
                    <a:pt x="215787" y="99440"/>
                  </a:lnTo>
                  <a:lnTo>
                    <a:pt x="215979" y="106679"/>
                  </a:lnTo>
                  <a:lnTo>
                    <a:pt x="216026" y="108457"/>
                  </a:lnTo>
                  <a:lnTo>
                    <a:pt x="215763" y="116540"/>
                  </a:lnTo>
                  <a:lnTo>
                    <a:pt x="203200" y="145033"/>
                  </a:lnTo>
                  <a:lnTo>
                    <a:pt x="249561" y="145033"/>
                  </a:lnTo>
                  <a:lnTo>
                    <a:pt x="249797" y="144716"/>
                  </a:lnTo>
                  <a:lnTo>
                    <a:pt x="255036" y="133635"/>
                  </a:lnTo>
                  <a:lnTo>
                    <a:pt x="255111" y="133476"/>
                  </a:lnTo>
                  <a:lnTo>
                    <a:pt x="258282" y="121094"/>
                  </a:lnTo>
                  <a:lnTo>
                    <a:pt x="259264" y="108457"/>
                  </a:lnTo>
                  <a:lnTo>
                    <a:pt x="259267" y="106679"/>
                  </a:lnTo>
                  <a:lnTo>
                    <a:pt x="258310" y="93928"/>
                  </a:lnTo>
                  <a:lnTo>
                    <a:pt x="255238" y="81406"/>
                  </a:lnTo>
                  <a:lnTo>
                    <a:pt x="250118" y="70028"/>
                  </a:lnTo>
                  <a:lnTo>
                    <a:pt x="249636" y="69341"/>
                  </a:lnTo>
                  <a:close/>
                </a:path>
                <a:path w="391159" h="173989">
                  <a:moveTo>
                    <a:pt x="148590" y="0"/>
                  </a:moveTo>
                  <a:lnTo>
                    <a:pt x="109600" y="0"/>
                  </a:lnTo>
                  <a:lnTo>
                    <a:pt x="79501" y="62864"/>
                  </a:lnTo>
                  <a:lnTo>
                    <a:pt x="115549" y="62864"/>
                  </a:lnTo>
                  <a:lnTo>
                    <a:pt x="148590" y="0"/>
                  </a:lnTo>
                  <a:close/>
                </a:path>
                <a:path w="391159" h="173989">
                  <a:moveTo>
                    <a:pt x="321055" y="43306"/>
                  </a:moveTo>
                  <a:lnTo>
                    <a:pt x="280797" y="43306"/>
                  </a:lnTo>
                  <a:lnTo>
                    <a:pt x="280882" y="129412"/>
                  </a:lnTo>
                  <a:lnTo>
                    <a:pt x="280951" y="132079"/>
                  </a:lnTo>
                  <a:lnTo>
                    <a:pt x="281021" y="134492"/>
                  </a:lnTo>
                  <a:lnTo>
                    <a:pt x="281437" y="139191"/>
                  </a:lnTo>
                  <a:lnTo>
                    <a:pt x="281539" y="140335"/>
                  </a:lnTo>
                  <a:lnTo>
                    <a:pt x="308737" y="173862"/>
                  </a:lnTo>
                  <a:lnTo>
                    <a:pt x="318516" y="173862"/>
                  </a:lnTo>
                  <a:lnTo>
                    <a:pt x="331348" y="172388"/>
                  </a:lnTo>
                  <a:lnTo>
                    <a:pt x="341264" y="167973"/>
                  </a:lnTo>
                  <a:lnTo>
                    <a:pt x="348251" y="160629"/>
                  </a:lnTo>
                  <a:lnTo>
                    <a:pt x="352298" y="150367"/>
                  </a:lnTo>
                  <a:lnTo>
                    <a:pt x="390905" y="150367"/>
                  </a:lnTo>
                  <a:lnTo>
                    <a:pt x="390905" y="140335"/>
                  </a:lnTo>
                  <a:lnTo>
                    <a:pt x="324739" y="140335"/>
                  </a:lnTo>
                  <a:lnTo>
                    <a:pt x="321055" y="135636"/>
                  </a:lnTo>
                  <a:lnTo>
                    <a:pt x="321055" y="43306"/>
                  </a:lnTo>
                  <a:close/>
                </a:path>
                <a:path w="391159" h="173989">
                  <a:moveTo>
                    <a:pt x="390905" y="150367"/>
                  </a:moveTo>
                  <a:lnTo>
                    <a:pt x="352298" y="150367"/>
                  </a:lnTo>
                  <a:lnTo>
                    <a:pt x="352298" y="171195"/>
                  </a:lnTo>
                  <a:lnTo>
                    <a:pt x="390905" y="171195"/>
                  </a:lnTo>
                  <a:lnTo>
                    <a:pt x="390905" y="150367"/>
                  </a:lnTo>
                  <a:close/>
                </a:path>
                <a:path w="391159" h="173989">
                  <a:moveTo>
                    <a:pt x="390905" y="43306"/>
                  </a:moveTo>
                  <a:lnTo>
                    <a:pt x="349630" y="43306"/>
                  </a:lnTo>
                  <a:lnTo>
                    <a:pt x="349630" y="121919"/>
                  </a:lnTo>
                  <a:lnTo>
                    <a:pt x="349189" y="126111"/>
                  </a:lnTo>
                  <a:lnTo>
                    <a:pt x="336169" y="140335"/>
                  </a:lnTo>
                  <a:lnTo>
                    <a:pt x="390905" y="140335"/>
                  </a:lnTo>
                  <a:lnTo>
                    <a:pt x="390905" y="4330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31329" y="2913760"/>
              <a:ext cx="397001" cy="17995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903209" y="2957448"/>
              <a:ext cx="445134" cy="173990"/>
            </a:xfrm>
            <a:custGeom>
              <a:avLst/>
              <a:gdLst/>
              <a:ahLst/>
              <a:cxnLst/>
              <a:rect l="l" t="t" r="r" b="b"/>
              <a:pathLst>
                <a:path w="445134" h="173989">
                  <a:moveTo>
                    <a:pt x="319082" y="28701"/>
                  </a:moveTo>
                  <a:lnTo>
                    <a:pt x="273939" y="28701"/>
                  </a:lnTo>
                  <a:lnTo>
                    <a:pt x="279146" y="33909"/>
                  </a:lnTo>
                  <a:lnTo>
                    <a:pt x="279146" y="48895"/>
                  </a:lnTo>
                  <a:lnTo>
                    <a:pt x="238783" y="54556"/>
                  </a:lnTo>
                  <a:lnTo>
                    <a:pt x="205105" y="80263"/>
                  </a:lnTo>
                  <a:lnTo>
                    <a:pt x="202946" y="96138"/>
                  </a:lnTo>
                  <a:lnTo>
                    <a:pt x="203575" y="103250"/>
                  </a:lnTo>
                  <a:lnTo>
                    <a:pt x="235251" y="132601"/>
                  </a:lnTo>
                  <a:lnTo>
                    <a:pt x="243967" y="133223"/>
                  </a:lnTo>
                  <a:lnTo>
                    <a:pt x="252095" y="133223"/>
                  </a:lnTo>
                  <a:lnTo>
                    <a:pt x="259461" y="131699"/>
                  </a:lnTo>
                  <a:lnTo>
                    <a:pt x="272415" y="125602"/>
                  </a:lnTo>
                  <a:lnTo>
                    <a:pt x="277368" y="119887"/>
                  </a:lnTo>
                  <a:lnTo>
                    <a:pt x="280670" y="111505"/>
                  </a:lnTo>
                  <a:lnTo>
                    <a:pt x="320541" y="111505"/>
                  </a:lnTo>
                  <a:lnTo>
                    <a:pt x="320430" y="105663"/>
                  </a:lnTo>
                  <a:lnTo>
                    <a:pt x="254889" y="105663"/>
                  </a:lnTo>
                  <a:lnTo>
                    <a:pt x="251714" y="104393"/>
                  </a:lnTo>
                  <a:lnTo>
                    <a:pt x="249555" y="101726"/>
                  </a:lnTo>
                  <a:lnTo>
                    <a:pt x="247396" y="99187"/>
                  </a:lnTo>
                  <a:lnTo>
                    <a:pt x="246298" y="96138"/>
                  </a:lnTo>
                  <a:lnTo>
                    <a:pt x="279146" y="71627"/>
                  </a:lnTo>
                  <a:lnTo>
                    <a:pt x="320421" y="71627"/>
                  </a:lnTo>
                  <a:lnTo>
                    <a:pt x="320421" y="38226"/>
                  </a:lnTo>
                  <a:lnTo>
                    <a:pt x="319659" y="30479"/>
                  </a:lnTo>
                  <a:lnTo>
                    <a:pt x="319082" y="28701"/>
                  </a:lnTo>
                  <a:close/>
                </a:path>
                <a:path w="445134" h="173989">
                  <a:moveTo>
                    <a:pt x="320541" y="111505"/>
                  </a:moveTo>
                  <a:lnTo>
                    <a:pt x="280670" y="111505"/>
                  </a:lnTo>
                  <a:lnTo>
                    <a:pt x="280670" y="117983"/>
                  </a:lnTo>
                  <a:lnTo>
                    <a:pt x="281432" y="124333"/>
                  </a:lnTo>
                  <a:lnTo>
                    <a:pt x="282956" y="130555"/>
                  </a:lnTo>
                  <a:lnTo>
                    <a:pt x="322707" y="130555"/>
                  </a:lnTo>
                  <a:lnTo>
                    <a:pt x="321747" y="125602"/>
                  </a:lnTo>
                  <a:lnTo>
                    <a:pt x="321706" y="125390"/>
                  </a:lnTo>
                  <a:lnTo>
                    <a:pt x="321047" y="119887"/>
                  </a:lnTo>
                  <a:lnTo>
                    <a:pt x="320992" y="119427"/>
                  </a:lnTo>
                  <a:lnTo>
                    <a:pt x="320563" y="112678"/>
                  </a:lnTo>
                  <a:lnTo>
                    <a:pt x="320541" y="111505"/>
                  </a:lnTo>
                  <a:close/>
                </a:path>
                <a:path w="445134" h="173989">
                  <a:moveTo>
                    <a:pt x="320421" y="71627"/>
                  </a:moveTo>
                  <a:lnTo>
                    <a:pt x="279146" y="71627"/>
                  </a:lnTo>
                  <a:lnTo>
                    <a:pt x="279059" y="87884"/>
                  </a:lnTo>
                  <a:lnTo>
                    <a:pt x="277114" y="93599"/>
                  </a:lnTo>
                  <a:lnTo>
                    <a:pt x="273304" y="98425"/>
                  </a:lnTo>
                  <a:lnTo>
                    <a:pt x="269367" y="103250"/>
                  </a:lnTo>
                  <a:lnTo>
                    <a:pt x="264668" y="105663"/>
                  </a:lnTo>
                  <a:lnTo>
                    <a:pt x="320430" y="105663"/>
                  </a:lnTo>
                  <a:lnTo>
                    <a:pt x="320421" y="71627"/>
                  </a:lnTo>
                  <a:close/>
                </a:path>
                <a:path w="445134" h="173989">
                  <a:moveTo>
                    <a:pt x="274828" y="0"/>
                  </a:moveTo>
                  <a:lnTo>
                    <a:pt x="266319" y="0"/>
                  </a:lnTo>
                  <a:lnTo>
                    <a:pt x="255817" y="573"/>
                  </a:lnTo>
                  <a:lnTo>
                    <a:pt x="219575" y="14819"/>
                  </a:lnTo>
                  <a:lnTo>
                    <a:pt x="206501" y="43179"/>
                  </a:lnTo>
                  <a:lnTo>
                    <a:pt x="244856" y="46609"/>
                  </a:lnTo>
                  <a:lnTo>
                    <a:pt x="246830" y="38774"/>
                  </a:lnTo>
                  <a:lnTo>
                    <a:pt x="250650" y="33178"/>
                  </a:lnTo>
                  <a:lnTo>
                    <a:pt x="256303" y="29821"/>
                  </a:lnTo>
                  <a:lnTo>
                    <a:pt x="263779" y="28701"/>
                  </a:lnTo>
                  <a:lnTo>
                    <a:pt x="319082" y="28701"/>
                  </a:lnTo>
                  <a:lnTo>
                    <a:pt x="318135" y="25780"/>
                  </a:lnTo>
                  <a:lnTo>
                    <a:pt x="298674" y="5197"/>
                  </a:lnTo>
                  <a:lnTo>
                    <a:pt x="298896" y="5197"/>
                  </a:lnTo>
                  <a:lnTo>
                    <a:pt x="282956" y="1015"/>
                  </a:lnTo>
                  <a:lnTo>
                    <a:pt x="274828" y="0"/>
                  </a:lnTo>
                  <a:close/>
                </a:path>
                <a:path w="445134" h="173989">
                  <a:moveTo>
                    <a:pt x="335661" y="139191"/>
                  </a:moveTo>
                  <a:lnTo>
                    <a:pt x="335661" y="171830"/>
                  </a:lnTo>
                  <a:lnTo>
                    <a:pt x="343535" y="172974"/>
                  </a:lnTo>
                  <a:lnTo>
                    <a:pt x="350139" y="173609"/>
                  </a:lnTo>
                  <a:lnTo>
                    <a:pt x="355600" y="173609"/>
                  </a:lnTo>
                  <a:lnTo>
                    <a:pt x="391668" y="159130"/>
                  </a:lnTo>
                  <a:lnTo>
                    <a:pt x="400136" y="140970"/>
                  </a:lnTo>
                  <a:lnTo>
                    <a:pt x="350520" y="140970"/>
                  </a:lnTo>
                  <a:lnTo>
                    <a:pt x="343789" y="140335"/>
                  </a:lnTo>
                  <a:lnTo>
                    <a:pt x="335661" y="139191"/>
                  </a:lnTo>
                  <a:close/>
                </a:path>
                <a:path w="445134" h="173989">
                  <a:moveTo>
                    <a:pt x="371348" y="2666"/>
                  </a:moveTo>
                  <a:lnTo>
                    <a:pt x="328549" y="2666"/>
                  </a:lnTo>
                  <a:lnTo>
                    <a:pt x="373380" y="128270"/>
                  </a:lnTo>
                  <a:lnTo>
                    <a:pt x="372237" y="132206"/>
                  </a:lnTo>
                  <a:lnTo>
                    <a:pt x="370713" y="135254"/>
                  </a:lnTo>
                  <a:lnTo>
                    <a:pt x="366649" y="139826"/>
                  </a:lnTo>
                  <a:lnTo>
                    <a:pt x="362331" y="140970"/>
                  </a:lnTo>
                  <a:lnTo>
                    <a:pt x="400136" y="140970"/>
                  </a:lnTo>
                  <a:lnTo>
                    <a:pt x="403004" y="133211"/>
                  </a:lnTo>
                  <a:lnTo>
                    <a:pt x="406146" y="123951"/>
                  </a:lnTo>
                  <a:lnTo>
                    <a:pt x="421518" y="75818"/>
                  </a:lnTo>
                  <a:lnTo>
                    <a:pt x="393065" y="75818"/>
                  </a:lnTo>
                  <a:lnTo>
                    <a:pt x="371348" y="2666"/>
                  </a:lnTo>
                  <a:close/>
                </a:path>
                <a:path w="445134" h="173989">
                  <a:moveTo>
                    <a:pt x="444881" y="2666"/>
                  </a:moveTo>
                  <a:lnTo>
                    <a:pt x="414147" y="2666"/>
                  </a:lnTo>
                  <a:lnTo>
                    <a:pt x="393065" y="75818"/>
                  </a:lnTo>
                  <a:lnTo>
                    <a:pt x="421518" y="75818"/>
                  </a:lnTo>
                  <a:lnTo>
                    <a:pt x="444881" y="2666"/>
                  </a:lnTo>
                  <a:close/>
                </a:path>
                <a:path w="445134" h="173989">
                  <a:moveTo>
                    <a:pt x="39243" y="2666"/>
                  </a:moveTo>
                  <a:lnTo>
                    <a:pt x="0" y="2666"/>
                  </a:lnTo>
                  <a:lnTo>
                    <a:pt x="0" y="130555"/>
                  </a:lnTo>
                  <a:lnTo>
                    <a:pt x="40259" y="130555"/>
                  </a:lnTo>
                  <a:lnTo>
                    <a:pt x="40259" y="49149"/>
                  </a:lnTo>
                  <a:lnTo>
                    <a:pt x="41656" y="42163"/>
                  </a:lnTo>
                  <a:lnTo>
                    <a:pt x="44115" y="38844"/>
                  </a:lnTo>
                  <a:lnTo>
                    <a:pt x="46863" y="35433"/>
                  </a:lnTo>
                  <a:lnTo>
                    <a:pt x="50926" y="33654"/>
                  </a:lnTo>
                  <a:lnTo>
                    <a:pt x="180206" y="33654"/>
                  </a:lnTo>
                  <a:lnTo>
                    <a:pt x="179943" y="30972"/>
                  </a:lnTo>
                  <a:lnTo>
                    <a:pt x="178671" y="24505"/>
                  </a:lnTo>
                  <a:lnTo>
                    <a:pt x="177571" y="21336"/>
                  </a:lnTo>
                  <a:lnTo>
                    <a:pt x="39243" y="21336"/>
                  </a:lnTo>
                  <a:lnTo>
                    <a:pt x="39243" y="2666"/>
                  </a:lnTo>
                  <a:close/>
                </a:path>
                <a:path w="445134" h="173989">
                  <a:moveTo>
                    <a:pt x="123444" y="33654"/>
                  </a:moveTo>
                  <a:lnTo>
                    <a:pt x="59563" y="33654"/>
                  </a:lnTo>
                  <a:lnTo>
                    <a:pt x="62230" y="34416"/>
                  </a:lnTo>
                  <a:lnTo>
                    <a:pt x="64262" y="35940"/>
                  </a:lnTo>
                  <a:lnTo>
                    <a:pt x="69596" y="130555"/>
                  </a:lnTo>
                  <a:lnTo>
                    <a:pt x="110998" y="130555"/>
                  </a:lnTo>
                  <a:lnTo>
                    <a:pt x="110998" y="47371"/>
                  </a:lnTo>
                  <a:lnTo>
                    <a:pt x="112775" y="39750"/>
                  </a:lnTo>
                  <a:lnTo>
                    <a:pt x="119888" y="34925"/>
                  </a:lnTo>
                  <a:lnTo>
                    <a:pt x="123444" y="33654"/>
                  </a:lnTo>
                  <a:close/>
                </a:path>
                <a:path w="445134" h="173989">
                  <a:moveTo>
                    <a:pt x="180206" y="33654"/>
                  </a:moveTo>
                  <a:lnTo>
                    <a:pt x="130429" y="33654"/>
                  </a:lnTo>
                  <a:lnTo>
                    <a:pt x="133223" y="34416"/>
                  </a:lnTo>
                  <a:lnTo>
                    <a:pt x="137160" y="37591"/>
                  </a:lnTo>
                  <a:lnTo>
                    <a:pt x="138160" y="39370"/>
                  </a:lnTo>
                  <a:lnTo>
                    <a:pt x="138328" y="39750"/>
                  </a:lnTo>
                  <a:lnTo>
                    <a:pt x="139319" y="44576"/>
                  </a:lnTo>
                  <a:lnTo>
                    <a:pt x="139437" y="47371"/>
                  </a:lnTo>
                  <a:lnTo>
                    <a:pt x="139470" y="48133"/>
                  </a:lnTo>
                  <a:lnTo>
                    <a:pt x="139573" y="130555"/>
                  </a:lnTo>
                  <a:lnTo>
                    <a:pt x="180975" y="130555"/>
                  </a:lnTo>
                  <a:lnTo>
                    <a:pt x="180875" y="44576"/>
                  </a:lnTo>
                  <a:lnTo>
                    <a:pt x="180807" y="42163"/>
                  </a:lnTo>
                  <a:lnTo>
                    <a:pt x="180715" y="38844"/>
                  </a:lnTo>
                  <a:lnTo>
                    <a:pt x="180430" y="35940"/>
                  </a:lnTo>
                  <a:lnTo>
                    <a:pt x="180330" y="34925"/>
                  </a:lnTo>
                  <a:lnTo>
                    <a:pt x="180206" y="33654"/>
                  </a:lnTo>
                  <a:close/>
                </a:path>
                <a:path w="445134" h="173989">
                  <a:moveTo>
                    <a:pt x="71247" y="0"/>
                  </a:moveTo>
                  <a:lnTo>
                    <a:pt x="58888" y="1333"/>
                  </a:lnTo>
                  <a:lnTo>
                    <a:pt x="49434" y="5334"/>
                  </a:lnTo>
                  <a:lnTo>
                    <a:pt x="42886" y="12001"/>
                  </a:lnTo>
                  <a:lnTo>
                    <a:pt x="39243" y="21336"/>
                  </a:lnTo>
                  <a:lnTo>
                    <a:pt x="105410" y="21336"/>
                  </a:lnTo>
                  <a:lnTo>
                    <a:pt x="99929" y="12001"/>
                  </a:lnTo>
                  <a:lnTo>
                    <a:pt x="92424" y="5334"/>
                  </a:lnTo>
                  <a:lnTo>
                    <a:pt x="82871" y="1333"/>
                  </a:lnTo>
                  <a:lnTo>
                    <a:pt x="71247" y="0"/>
                  </a:lnTo>
                  <a:close/>
                </a:path>
                <a:path w="445134" h="173989">
                  <a:moveTo>
                    <a:pt x="149606" y="0"/>
                  </a:moveTo>
                  <a:lnTo>
                    <a:pt x="141097" y="0"/>
                  </a:lnTo>
                  <a:lnTo>
                    <a:pt x="128716" y="1333"/>
                  </a:lnTo>
                  <a:lnTo>
                    <a:pt x="118633" y="5334"/>
                  </a:lnTo>
                  <a:lnTo>
                    <a:pt x="110861" y="12001"/>
                  </a:lnTo>
                  <a:lnTo>
                    <a:pt x="105410" y="21336"/>
                  </a:lnTo>
                  <a:lnTo>
                    <a:pt x="177571" y="21336"/>
                  </a:lnTo>
                  <a:lnTo>
                    <a:pt x="14960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00161" y="2954401"/>
              <a:ext cx="450977" cy="17970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508238" y="2913760"/>
              <a:ext cx="655066" cy="17995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9316339" y="2913379"/>
              <a:ext cx="519430" cy="177800"/>
            </a:xfrm>
            <a:custGeom>
              <a:avLst/>
              <a:gdLst/>
              <a:ahLst/>
              <a:cxnLst/>
              <a:rect l="l" t="t" r="r" b="b"/>
              <a:pathLst>
                <a:path w="519429" h="177800">
                  <a:moveTo>
                    <a:pt x="298703" y="44069"/>
                  </a:moveTo>
                  <a:lnTo>
                    <a:pt x="253872" y="62865"/>
                  </a:lnTo>
                  <a:lnTo>
                    <a:pt x="237549" y="97583"/>
                  </a:lnTo>
                  <a:lnTo>
                    <a:pt x="236474" y="112014"/>
                  </a:lnTo>
                  <a:lnTo>
                    <a:pt x="237001" y="121921"/>
                  </a:lnTo>
                  <a:lnTo>
                    <a:pt x="238398" y="129921"/>
                  </a:lnTo>
                  <a:lnTo>
                    <a:pt x="238509" y="130556"/>
                  </a:lnTo>
                  <a:lnTo>
                    <a:pt x="238601" y="131079"/>
                  </a:lnTo>
                  <a:lnTo>
                    <a:pt x="260754" y="165284"/>
                  </a:lnTo>
                  <a:lnTo>
                    <a:pt x="299719" y="177292"/>
                  </a:lnTo>
                  <a:lnTo>
                    <a:pt x="319887" y="174337"/>
                  </a:lnTo>
                  <a:lnTo>
                    <a:pt x="336375" y="165465"/>
                  </a:lnTo>
                  <a:lnTo>
                    <a:pt x="349172" y="150663"/>
                  </a:lnTo>
                  <a:lnTo>
                    <a:pt x="350972" y="146558"/>
                  </a:lnTo>
                  <a:lnTo>
                    <a:pt x="295147" y="146558"/>
                  </a:lnTo>
                  <a:lnTo>
                    <a:pt x="290194" y="144653"/>
                  </a:lnTo>
                  <a:lnTo>
                    <a:pt x="286003" y="140589"/>
                  </a:lnTo>
                  <a:lnTo>
                    <a:pt x="281812" y="136652"/>
                  </a:lnTo>
                  <a:lnTo>
                    <a:pt x="279780" y="130556"/>
                  </a:lnTo>
                  <a:lnTo>
                    <a:pt x="279780" y="119125"/>
                  </a:lnTo>
                  <a:lnTo>
                    <a:pt x="359021" y="119125"/>
                  </a:lnTo>
                  <a:lnTo>
                    <a:pt x="357929" y="100582"/>
                  </a:lnTo>
                  <a:lnTo>
                    <a:pt x="356387" y="93218"/>
                  </a:lnTo>
                  <a:lnTo>
                    <a:pt x="279780" y="93218"/>
                  </a:lnTo>
                  <a:lnTo>
                    <a:pt x="281791" y="84756"/>
                  </a:lnTo>
                  <a:lnTo>
                    <a:pt x="281902" y="84290"/>
                  </a:lnTo>
                  <a:lnTo>
                    <a:pt x="285988" y="77898"/>
                  </a:lnTo>
                  <a:lnTo>
                    <a:pt x="292050" y="74054"/>
                  </a:lnTo>
                  <a:lnTo>
                    <a:pt x="300100" y="72771"/>
                  </a:lnTo>
                  <a:lnTo>
                    <a:pt x="349493" y="72771"/>
                  </a:lnTo>
                  <a:lnTo>
                    <a:pt x="349063" y="71764"/>
                  </a:lnTo>
                  <a:lnTo>
                    <a:pt x="341249" y="61595"/>
                  </a:lnTo>
                  <a:lnTo>
                    <a:pt x="331940" y="53927"/>
                  </a:lnTo>
                  <a:lnTo>
                    <a:pt x="321738" y="48450"/>
                  </a:lnTo>
                  <a:lnTo>
                    <a:pt x="310903" y="45237"/>
                  </a:lnTo>
                  <a:lnTo>
                    <a:pt x="311457" y="45237"/>
                  </a:lnTo>
                  <a:lnTo>
                    <a:pt x="298703" y="44069"/>
                  </a:lnTo>
                  <a:close/>
                </a:path>
                <a:path w="519429" h="177800">
                  <a:moveTo>
                    <a:pt x="320675" y="127254"/>
                  </a:moveTo>
                  <a:lnTo>
                    <a:pt x="318025" y="135681"/>
                  </a:lnTo>
                  <a:lnTo>
                    <a:pt x="313864" y="141716"/>
                  </a:lnTo>
                  <a:lnTo>
                    <a:pt x="308155" y="145345"/>
                  </a:lnTo>
                  <a:lnTo>
                    <a:pt x="300862" y="146558"/>
                  </a:lnTo>
                  <a:lnTo>
                    <a:pt x="350972" y="146558"/>
                  </a:lnTo>
                  <a:lnTo>
                    <a:pt x="358266" y="129921"/>
                  </a:lnTo>
                  <a:lnTo>
                    <a:pt x="320675" y="127254"/>
                  </a:lnTo>
                  <a:close/>
                </a:path>
                <a:path w="519429" h="177800">
                  <a:moveTo>
                    <a:pt x="359021" y="119125"/>
                  </a:moveTo>
                  <a:lnTo>
                    <a:pt x="279780" y="119125"/>
                  </a:lnTo>
                  <a:lnTo>
                    <a:pt x="279780" y="119253"/>
                  </a:lnTo>
                  <a:lnTo>
                    <a:pt x="359028" y="119253"/>
                  </a:lnTo>
                  <a:lnTo>
                    <a:pt x="359021" y="119125"/>
                  </a:lnTo>
                  <a:close/>
                </a:path>
                <a:path w="519429" h="177800">
                  <a:moveTo>
                    <a:pt x="349493" y="72771"/>
                  </a:moveTo>
                  <a:lnTo>
                    <a:pt x="300100" y="72771"/>
                  </a:lnTo>
                  <a:lnTo>
                    <a:pt x="307530" y="74054"/>
                  </a:lnTo>
                  <a:lnTo>
                    <a:pt x="313054" y="77898"/>
                  </a:lnTo>
                  <a:lnTo>
                    <a:pt x="316674" y="84290"/>
                  </a:lnTo>
                  <a:lnTo>
                    <a:pt x="318388" y="93218"/>
                  </a:lnTo>
                  <a:lnTo>
                    <a:pt x="356387" y="93218"/>
                  </a:lnTo>
                  <a:lnTo>
                    <a:pt x="354615" y="84756"/>
                  </a:lnTo>
                  <a:lnTo>
                    <a:pt x="349595" y="73009"/>
                  </a:lnTo>
                  <a:lnTo>
                    <a:pt x="349493" y="72771"/>
                  </a:lnTo>
                  <a:close/>
                </a:path>
                <a:path w="519429" h="177800">
                  <a:moveTo>
                    <a:pt x="422020" y="46736"/>
                  </a:moveTo>
                  <a:lnTo>
                    <a:pt x="380618" y="46736"/>
                  </a:lnTo>
                  <a:lnTo>
                    <a:pt x="380618" y="174625"/>
                  </a:lnTo>
                  <a:lnTo>
                    <a:pt x="422020" y="174625"/>
                  </a:lnTo>
                  <a:lnTo>
                    <a:pt x="422020" y="46736"/>
                  </a:lnTo>
                  <a:close/>
                </a:path>
                <a:path w="519429" h="177800">
                  <a:moveTo>
                    <a:pt x="486028" y="46736"/>
                  </a:moveTo>
                  <a:lnTo>
                    <a:pt x="447675" y="46736"/>
                  </a:lnTo>
                  <a:lnTo>
                    <a:pt x="447675" y="174625"/>
                  </a:lnTo>
                  <a:lnTo>
                    <a:pt x="487933" y="174625"/>
                  </a:lnTo>
                  <a:lnTo>
                    <a:pt x="487933" y="112395"/>
                  </a:lnTo>
                  <a:lnTo>
                    <a:pt x="489203" y="104775"/>
                  </a:lnTo>
                  <a:lnTo>
                    <a:pt x="494029" y="93853"/>
                  </a:lnTo>
                  <a:lnTo>
                    <a:pt x="497077" y="90170"/>
                  </a:lnTo>
                  <a:lnTo>
                    <a:pt x="500760" y="88137"/>
                  </a:lnTo>
                  <a:lnTo>
                    <a:pt x="504316" y="86106"/>
                  </a:lnTo>
                  <a:lnTo>
                    <a:pt x="510539" y="85090"/>
                  </a:lnTo>
                  <a:lnTo>
                    <a:pt x="519175" y="85090"/>
                  </a:lnTo>
                  <a:lnTo>
                    <a:pt x="519175" y="69469"/>
                  </a:lnTo>
                  <a:lnTo>
                    <a:pt x="486028" y="69469"/>
                  </a:lnTo>
                  <a:lnTo>
                    <a:pt x="486028" y="46736"/>
                  </a:lnTo>
                  <a:close/>
                </a:path>
                <a:path w="519429" h="177800">
                  <a:moveTo>
                    <a:pt x="511682" y="43942"/>
                  </a:moveTo>
                  <a:lnTo>
                    <a:pt x="510031" y="43942"/>
                  </a:lnTo>
                  <a:lnTo>
                    <a:pt x="500745" y="45537"/>
                  </a:lnTo>
                  <a:lnTo>
                    <a:pt x="493649" y="50323"/>
                  </a:lnTo>
                  <a:lnTo>
                    <a:pt x="488743" y="58300"/>
                  </a:lnTo>
                  <a:lnTo>
                    <a:pt x="486028" y="69469"/>
                  </a:lnTo>
                  <a:lnTo>
                    <a:pt x="519175" y="69469"/>
                  </a:lnTo>
                  <a:lnTo>
                    <a:pt x="519175" y="44577"/>
                  </a:lnTo>
                  <a:lnTo>
                    <a:pt x="511682" y="43942"/>
                  </a:lnTo>
                  <a:close/>
                </a:path>
                <a:path w="519429" h="177800">
                  <a:moveTo>
                    <a:pt x="60832" y="79883"/>
                  </a:moveTo>
                  <a:lnTo>
                    <a:pt x="19557" y="79883"/>
                  </a:lnTo>
                  <a:lnTo>
                    <a:pt x="19593" y="135382"/>
                  </a:lnTo>
                  <a:lnTo>
                    <a:pt x="35694" y="172114"/>
                  </a:lnTo>
                  <a:lnTo>
                    <a:pt x="63626" y="177419"/>
                  </a:lnTo>
                  <a:lnTo>
                    <a:pt x="68008" y="177228"/>
                  </a:lnTo>
                  <a:lnTo>
                    <a:pt x="73723" y="176657"/>
                  </a:lnTo>
                  <a:lnTo>
                    <a:pt x="80772" y="175704"/>
                  </a:lnTo>
                  <a:lnTo>
                    <a:pt x="89153" y="174371"/>
                  </a:lnTo>
                  <a:lnTo>
                    <a:pt x="89153" y="143383"/>
                  </a:lnTo>
                  <a:lnTo>
                    <a:pt x="68452" y="143383"/>
                  </a:lnTo>
                  <a:lnTo>
                    <a:pt x="64515" y="142494"/>
                  </a:lnTo>
                  <a:lnTo>
                    <a:pt x="63118" y="140843"/>
                  </a:lnTo>
                  <a:lnTo>
                    <a:pt x="61594" y="139192"/>
                  </a:lnTo>
                  <a:lnTo>
                    <a:pt x="60832" y="135382"/>
                  </a:lnTo>
                  <a:lnTo>
                    <a:pt x="60832" y="79883"/>
                  </a:lnTo>
                  <a:close/>
                </a:path>
                <a:path w="519429" h="177800">
                  <a:moveTo>
                    <a:pt x="89153" y="142875"/>
                  </a:moveTo>
                  <a:lnTo>
                    <a:pt x="81195" y="143383"/>
                  </a:lnTo>
                  <a:lnTo>
                    <a:pt x="89153" y="143383"/>
                  </a:lnTo>
                  <a:lnTo>
                    <a:pt x="89153" y="142875"/>
                  </a:lnTo>
                  <a:close/>
                </a:path>
                <a:path w="519429" h="177800">
                  <a:moveTo>
                    <a:pt x="87375" y="46736"/>
                  </a:moveTo>
                  <a:lnTo>
                    <a:pt x="0" y="46736"/>
                  </a:lnTo>
                  <a:lnTo>
                    <a:pt x="0" y="79883"/>
                  </a:lnTo>
                  <a:lnTo>
                    <a:pt x="87375" y="79883"/>
                  </a:lnTo>
                  <a:lnTo>
                    <a:pt x="87375" y="46736"/>
                  </a:lnTo>
                  <a:close/>
                </a:path>
                <a:path w="519429" h="177800">
                  <a:moveTo>
                    <a:pt x="60832" y="7874"/>
                  </a:moveTo>
                  <a:lnTo>
                    <a:pt x="24764" y="10541"/>
                  </a:lnTo>
                  <a:lnTo>
                    <a:pt x="21843" y="46736"/>
                  </a:lnTo>
                  <a:lnTo>
                    <a:pt x="60832" y="46736"/>
                  </a:lnTo>
                  <a:lnTo>
                    <a:pt x="60832" y="7874"/>
                  </a:lnTo>
                  <a:close/>
                </a:path>
                <a:path w="519429" h="177800">
                  <a:moveTo>
                    <a:pt x="145033" y="3429"/>
                  </a:moveTo>
                  <a:lnTo>
                    <a:pt x="104775" y="3429"/>
                  </a:lnTo>
                  <a:lnTo>
                    <a:pt x="104775" y="174625"/>
                  </a:lnTo>
                  <a:lnTo>
                    <a:pt x="145033" y="174625"/>
                  </a:lnTo>
                  <a:lnTo>
                    <a:pt x="145033" y="91948"/>
                  </a:lnTo>
                  <a:lnTo>
                    <a:pt x="147065" y="84962"/>
                  </a:lnTo>
                  <a:lnTo>
                    <a:pt x="154812" y="78740"/>
                  </a:lnTo>
                  <a:lnTo>
                    <a:pt x="158750" y="77216"/>
                  </a:lnTo>
                  <a:lnTo>
                    <a:pt x="214689" y="77216"/>
                  </a:lnTo>
                  <a:lnTo>
                    <a:pt x="214566" y="76009"/>
                  </a:lnTo>
                  <a:lnTo>
                    <a:pt x="213375" y="69965"/>
                  </a:lnTo>
                  <a:lnTo>
                    <a:pt x="211708" y="64897"/>
                  </a:lnTo>
                  <a:lnTo>
                    <a:pt x="211074" y="63373"/>
                  </a:lnTo>
                  <a:lnTo>
                    <a:pt x="145033" y="63373"/>
                  </a:lnTo>
                  <a:lnTo>
                    <a:pt x="145033" y="3429"/>
                  </a:lnTo>
                  <a:close/>
                </a:path>
                <a:path w="519429" h="177800">
                  <a:moveTo>
                    <a:pt x="214689" y="77216"/>
                  </a:moveTo>
                  <a:lnTo>
                    <a:pt x="165353" y="77216"/>
                  </a:lnTo>
                  <a:lnTo>
                    <a:pt x="167766" y="78105"/>
                  </a:lnTo>
                  <a:lnTo>
                    <a:pt x="169671" y="79756"/>
                  </a:lnTo>
                  <a:lnTo>
                    <a:pt x="174116" y="174625"/>
                  </a:lnTo>
                  <a:lnTo>
                    <a:pt x="215518" y="174625"/>
                  </a:lnTo>
                  <a:lnTo>
                    <a:pt x="215469" y="89281"/>
                  </a:lnTo>
                  <a:lnTo>
                    <a:pt x="215385" y="86487"/>
                  </a:lnTo>
                  <a:lnTo>
                    <a:pt x="215280" y="83006"/>
                  </a:lnTo>
                  <a:lnTo>
                    <a:pt x="214949" y="79756"/>
                  </a:lnTo>
                  <a:lnTo>
                    <a:pt x="214845" y="78740"/>
                  </a:lnTo>
                  <a:lnTo>
                    <a:pt x="214780" y="78105"/>
                  </a:lnTo>
                  <a:lnTo>
                    <a:pt x="214689" y="77216"/>
                  </a:lnTo>
                  <a:close/>
                </a:path>
                <a:path w="519429" h="177800">
                  <a:moveTo>
                    <a:pt x="184403" y="44069"/>
                  </a:moveTo>
                  <a:lnTo>
                    <a:pt x="175640" y="44069"/>
                  </a:lnTo>
                  <a:lnTo>
                    <a:pt x="164500" y="45281"/>
                  </a:lnTo>
                  <a:lnTo>
                    <a:pt x="155670" y="48910"/>
                  </a:lnTo>
                  <a:lnTo>
                    <a:pt x="149173" y="54945"/>
                  </a:lnTo>
                  <a:lnTo>
                    <a:pt x="145033" y="63373"/>
                  </a:lnTo>
                  <a:lnTo>
                    <a:pt x="211074" y="63373"/>
                  </a:lnTo>
                  <a:lnTo>
                    <a:pt x="184403" y="44069"/>
                  </a:lnTo>
                  <a:close/>
                </a:path>
                <a:path w="519429" h="177800">
                  <a:moveTo>
                    <a:pt x="422020" y="0"/>
                  </a:moveTo>
                  <a:lnTo>
                    <a:pt x="380618" y="0"/>
                  </a:lnTo>
                  <a:lnTo>
                    <a:pt x="380618" y="41148"/>
                  </a:lnTo>
                  <a:lnTo>
                    <a:pt x="422020" y="41148"/>
                  </a:lnTo>
                  <a:lnTo>
                    <a:pt x="4220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552813" y="2957448"/>
              <a:ext cx="186055" cy="133350"/>
            </a:xfrm>
            <a:custGeom>
              <a:avLst/>
              <a:gdLst/>
              <a:ahLst/>
              <a:cxnLst/>
              <a:rect l="l" t="t" r="r" b="b"/>
              <a:pathLst>
                <a:path w="186054" h="133350">
                  <a:moveTo>
                    <a:pt x="63626" y="28701"/>
                  </a:moveTo>
                  <a:lnTo>
                    <a:pt x="55576" y="29985"/>
                  </a:lnTo>
                  <a:lnTo>
                    <a:pt x="49514" y="33829"/>
                  </a:lnTo>
                  <a:lnTo>
                    <a:pt x="45428" y="40221"/>
                  </a:lnTo>
                  <a:lnTo>
                    <a:pt x="43306" y="49149"/>
                  </a:lnTo>
                  <a:lnTo>
                    <a:pt x="81914" y="49149"/>
                  </a:lnTo>
                  <a:lnTo>
                    <a:pt x="80200" y="40221"/>
                  </a:lnTo>
                  <a:lnTo>
                    <a:pt x="76580" y="33829"/>
                  </a:lnTo>
                  <a:lnTo>
                    <a:pt x="71056" y="29985"/>
                  </a:lnTo>
                  <a:lnTo>
                    <a:pt x="63626" y="28701"/>
                  </a:lnTo>
                  <a:close/>
                </a:path>
                <a:path w="186054" h="133350">
                  <a:moveTo>
                    <a:pt x="144144" y="2666"/>
                  </a:moveTo>
                  <a:lnTo>
                    <a:pt x="185546" y="2666"/>
                  </a:lnTo>
                  <a:lnTo>
                    <a:pt x="185546" y="130555"/>
                  </a:lnTo>
                  <a:lnTo>
                    <a:pt x="144144" y="130555"/>
                  </a:lnTo>
                  <a:lnTo>
                    <a:pt x="144144" y="2666"/>
                  </a:lnTo>
                  <a:close/>
                </a:path>
                <a:path w="186054" h="133350">
                  <a:moveTo>
                    <a:pt x="62229" y="0"/>
                  </a:moveTo>
                  <a:lnTo>
                    <a:pt x="104775" y="17525"/>
                  </a:lnTo>
                  <a:lnTo>
                    <a:pt x="121455" y="56513"/>
                  </a:lnTo>
                  <a:lnTo>
                    <a:pt x="122554" y="75184"/>
                  </a:lnTo>
                  <a:lnTo>
                    <a:pt x="43306" y="75184"/>
                  </a:lnTo>
                  <a:lnTo>
                    <a:pt x="43306" y="75056"/>
                  </a:lnTo>
                  <a:lnTo>
                    <a:pt x="43306" y="76200"/>
                  </a:lnTo>
                  <a:lnTo>
                    <a:pt x="43306" y="78486"/>
                  </a:lnTo>
                  <a:lnTo>
                    <a:pt x="43306" y="86487"/>
                  </a:lnTo>
                  <a:lnTo>
                    <a:pt x="45338" y="92583"/>
                  </a:lnTo>
                  <a:lnTo>
                    <a:pt x="49529" y="96520"/>
                  </a:lnTo>
                  <a:lnTo>
                    <a:pt x="53720" y="100584"/>
                  </a:lnTo>
                  <a:lnTo>
                    <a:pt x="58673" y="102488"/>
                  </a:lnTo>
                  <a:lnTo>
                    <a:pt x="64388" y="102488"/>
                  </a:lnTo>
                  <a:lnTo>
                    <a:pt x="71681" y="101276"/>
                  </a:lnTo>
                  <a:lnTo>
                    <a:pt x="77390" y="97647"/>
                  </a:lnTo>
                  <a:lnTo>
                    <a:pt x="81551" y="91612"/>
                  </a:lnTo>
                  <a:lnTo>
                    <a:pt x="84200" y="83185"/>
                  </a:lnTo>
                  <a:lnTo>
                    <a:pt x="121792" y="85851"/>
                  </a:lnTo>
                  <a:lnTo>
                    <a:pt x="112698" y="106594"/>
                  </a:lnTo>
                  <a:lnTo>
                    <a:pt x="99901" y="121396"/>
                  </a:lnTo>
                  <a:lnTo>
                    <a:pt x="83413" y="130268"/>
                  </a:lnTo>
                  <a:lnTo>
                    <a:pt x="63245" y="133223"/>
                  </a:lnTo>
                  <a:lnTo>
                    <a:pt x="54058" y="132744"/>
                  </a:lnTo>
                  <a:lnTo>
                    <a:pt x="18446" y="116062"/>
                  </a:lnTo>
                  <a:lnTo>
                    <a:pt x="527" y="77852"/>
                  </a:lnTo>
                  <a:lnTo>
                    <a:pt x="0" y="67945"/>
                  </a:lnTo>
                  <a:lnTo>
                    <a:pt x="1075" y="53514"/>
                  </a:lnTo>
                  <a:lnTo>
                    <a:pt x="17398" y="18796"/>
                  </a:lnTo>
                  <a:lnTo>
                    <a:pt x="49152" y="1168"/>
                  </a:lnTo>
                  <a:lnTo>
                    <a:pt x="62229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760966" y="2954273"/>
              <a:ext cx="77597" cy="13677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9316339" y="2913379"/>
              <a:ext cx="422275" cy="177800"/>
            </a:xfrm>
            <a:custGeom>
              <a:avLst/>
              <a:gdLst/>
              <a:ahLst/>
              <a:cxnLst/>
              <a:rect l="l" t="t" r="r" b="b"/>
              <a:pathLst>
                <a:path w="422275" h="177800">
                  <a:moveTo>
                    <a:pt x="60832" y="7874"/>
                  </a:moveTo>
                  <a:lnTo>
                    <a:pt x="60832" y="46736"/>
                  </a:lnTo>
                  <a:lnTo>
                    <a:pt x="87375" y="46736"/>
                  </a:lnTo>
                  <a:lnTo>
                    <a:pt x="87375" y="79883"/>
                  </a:lnTo>
                  <a:lnTo>
                    <a:pt x="60832" y="79883"/>
                  </a:lnTo>
                  <a:lnTo>
                    <a:pt x="60832" y="129540"/>
                  </a:lnTo>
                  <a:lnTo>
                    <a:pt x="60832" y="135382"/>
                  </a:lnTo>
                  <a:lnTo>
                    <a:pt x="61594" y="139192"/>
                  </a:lnTo>
                  <a:lnTo>
                    <a:pt x="63118" y="140843"/>
                  </a:lnTo>
                  <a:lnTo>
                    <a:pt x="64515" y="142494"/>
                  </a:lnTo>
                  <a:lnTo>
                    <a:pt x="68452" y="143383"/>
                  </a:lnTo>
                  <a:lnTo>
                    <a:pt x="74929" y="143383"/>
                  </a:lnTo>
                  <a:lnTo>
                    <a:pt x="78485" y="143383"/>
                  </a:lnTo>
                  <a:lnTo>
                    <a:pt x="83184" y="143256"/>
                  </a:lnTo>
                  <a:lnTo>
                    <a:pt x="89153" y="142875"/>
                  </a:lnTo>
                  <a:lnTo>
                    <a:pt x="89153" y="174371"/>
                  </a:lnTo>
                  <a:lnTo>
                    <a:pt x="80772" y="175704"/>
                  </a:lnTo>
                  <a:lnTo>
                    <a:pt x="73723" y="176657"/>
                  </a:lnTo>
                  <a:lnTo>
                    <a:pt x="68008" y="177228"/>
                  </a:lnTo>
                  <a:lnTo>
                    <a:pt x="63626" y="177419"/>
                  </a:lnTo>
                  <a:lnTo>
                    <a:pt x="52649" y="176825"/>
                  </a:lnTo>
                  <a:lnTo>
                    <a:pt x="20181" y="145768"/>
                  </a:lnTo>
                  <a:lnTo>
                    <a:pt x="19557" y="134747"/>
                  </a:lnTo>
                  <a:lnTo>
                    <a:pt x="19557" y="79883"/>
                  </a:lnTo>
                  <a:lnTo>
                    <a:pt x="0" y="79883"/>
                  </a:lnTo>
                  <a:lnTo>
                    <a:pt x="0" y="46736"/>
                  </a:lnTo>
                  <a:lnTo>
                    <a:pt x="21843" y="46736"/>
                  </a:lnTo>
                  <a:lnTo>
                    <a:pt x="24764" y="10541"/>
                  </a:lnTo>
                  <a:lnTo>
                    <a:pt x="60832" y="7874"/>
                  </a:lnTo>
                  <a:close/>
                </a:path>
                <a:path w="422275" h="177800">
                  <a:moveTo>
                    <a:pt x="104775" y="3429"/>
                  </a:moveTo>
                  <a:lnTo>
                    <a:pt x="145033" y="3429"/>
                  </a:lnTo>
                  <a:lnTo>
                    <a:pt x="145033" y="63373"/>
                  </a:lnTo>
                  <a:lnTo>
                    <a:pt x="149173" y="54945"/>
                  </a:lnTo>
                  <a:lnTo>
                    <a:pt x="155670" y="48910"/>
                  </a:lnTo>
                  <a:lnTo>
                    <a:pt x="164500" y="45281"/>
                  </a:lnTo>
                  <a:lnTo>
                    <a:pt x="175640" y="44069"/>
                  </a:lnTo>
                  <a:lnTo>
                    <a:pt x="184403" y="44069"/>
                  </a:lnTo>
                  <a:lnTo>
                    <a:pt x="213375" y="69965"/>
                  </a:lnTo>
                  <a:lnTo>
                    <a:pt x="215518" y="90932"/>
                  </a:lnTo>
                  <a:lnTo>
                    <a:pt x="215518" y="174625"/>
                  </a:lnTo>
                  <a:lnTo>
                    <a:pt x="174116" y="174625"/>
                  </a:lnTo>
                  <a:lnTo>
                    <a:pt x="174116" y="102743"/>
                  </a:lnTo>
                  <a:lnTo>
                    <a:pt x="174116" y="94615"/>
                  </a:lnTo>
                  <a:lnTo>
                    <a:pt x="165353" y="77216"/>
                  </a:lnTo>
                  <a:lnTo>
                    <a:pt x="162559" y="77216"/>
                  </a:lnTo>
                  <a:lnTo>
                    <a:pt x="158750" y="77216"/>
                  </a:lnTo>
                  <a:lnTo>
                    <a:pt x="154812" y="78740"/>
                  </a:lnTo>
                  <a:lnTo>
                    <a:pt x="150875" y="81915"/>
                  </a:lnTo>
                  <a:lnTo>
                    <a:pt x="147065" y="84962"/>
                  </a:lnTo>
                  <a:lnTo>
                    <a:pt x="145033" y="91948"/>
                  </a:lnTo>
                  <a:lnTo>
                    <a:pt x="145033" y="102743"/>
                  </a:lnTo>
                  <a:lnTo>
                    <a:pt x="145033" y="174625"/>
                  </a:lnTo>
                  <a:lnTo>
                    <a:pt x="104775" y="174625"/>
                  </a:lnTo>
                  <a:lnTo>
                    <a:pt x="104775" y="3429"/>
                  </a:lnTo>
                  <a:close/>
                </a:path>
                <a:path w="422275" h="177800">
                  <a:moveTo>
                    <a:pt x="380618" y="0"/>
                  </a:moveTo>
                  <a:lnTo>
                    <a:pt x="422020" y="0"/>
                  </a:lnTo>
                  <a:lnTo>
                    <a:pt x="422020" y="41148"/>
                  </a:lnTo>
                  <a:lnTo>
                    <a:pt x="380618" y="41148"/>
                  </a:lnTo>
                  <a:lnTo>
                    <a:pt x="380618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00233" y="2910332"/>
              <a:ext cx="722757" cy="183388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888726" y="2916808"/>
              <a:ext cx="350520" cy="173990"/>
            </a:xfrm>
            <a:custGeom>
              <a:avLst/>
              <a:gdLst/>
              <a:ahLst/>
              <a:cxnLst/>
              <a:rect l="l" t="t" r="r" b="b"/>
              <a:pathLst>
                <a:path w="350520" h="173989">
                  <a:moveTo>
                    <a:pt x="106088" y="152400"/>
                  </a:moveTo>
                  <a:lnTo>
                    <a:pt x="29464" y="152400"/>
                  </a:lnTo>
                  <a:lnTo>
                    <a:pt x="33908" y="160654"/>
                  </a:lnTo>
                  <a:lnTo>
                    <a:pt x="38862" y="166242"/>
                  </a:lnTo>
                  <a:lnTo>
                    <a:pt x="44450" y="169290"/>
                  </a:lnTo>
                  <a:lnTo>
                    <a:pt x="49910" y="172338"/>
                  </a:lnTo>
                  <a:lnTo>
                    <a:pt x="57150" y="173862"/>
                  </a:lnTo>
                  <a:lnTo>
                    <a:pt x="65785" y="173862"/>
                  </a:lnTo>
                  <a:lnTo>
                    <a:pt x="104394" y="155320"/>
                  </a:lnTo>
                  <a:lnTo>
                    <a:pt x="106088" y="152400"/>
                  </a:lnTo>
                  <a:close/>
                </a:path>
                <a:path w="350520" h="173989">
                  <a:moveTo>
                    <a:pt x="41401" y="0"/>
                  </a:moveTo>
                  <a:lnTo>
                    <a:pt x="0" y="0"/>
                  </a:lnTo>
                  <a:lnTo>
                    <a:pt x="0" y="171195"/>
                  </a:lnTo>
                  <a:lnTo>
                    <a:pt x="23875" y="171195"/>
                  </a:lnTo>
                  <a:lnTo>
                    <a:pt x="29082" y="153924"/>
                  </a:lnTo>
                  <a:lnTo>
                    <a:pt x="29464" y="152400"/>
                  </a:lnTo>
                  <a:lnTo>
                    <a:pt x="106088" y="152400"/>
                  </a:lnTo>
                  <a:lnTo>
                    <a:pt x="110154" y="145389"/>
                  </a:lnTo>
                  <a:lnTo>
                    <a:pt x="110793" y="143637"/>
                  </a:lnTo>
                  <a:lnTo>
                    <a:pt x="52958" y="143637"/>
                  </a:lnTo>
                  <a:lnTo>
                    <a:pt x="49275" y="141731"/>
                  </a:lnTo>
                  <a:lnTo>
                    <a:pt x="46100" y="137921"/>
                  </a:lnTo>
                  <a:lnTo>
                    <a:pt x="43052" y="134112"/>
                  </a:lnTo>
                  <a:lnTo>
                    <a:pt x="41401" y="128142"/>
                  </a:lnTo>
                  <a:lnTo>
                    <a:pt x="41401" y="87756"/>
                  </a:lnTo>
                  <a:lnTo>
                    <a:pt x="42925" y="81152"/>
                  </a:lnTo>
                  <a:lnTo>
                    <a:pt x="46100" y="76707"/>
                  </a:lnTo>
                  <a:lnTo>
                    <a:pt x="49149" y="72136"/>
                  </a:lnTo>
                  <a:lnTo>
                    <a:pt x="53213" y="69976"/>
                  </a:lnTo>
                  <a:lnTo>
                    <a:pt x="110846" y="69976"/>
                  </a:lnTo>
                  <a:lnTo>
                    <a:pt x="110315" y="68486"/>
                  </a:lnTo>
                  <a:lnTo>
                    <a:pt x="104648" y="58674"/>
                  </a:lnTo>
                  <a:lnTo>
                    <a:pt x="41401" y="58674"/>
                  </a:lnTo>
                  <a:lnTo>
                    <a:pt x="41401" y="0"/>
                  </a:lnTo>
                  <a:close/>
                </a:path>
                <a:path w="350520" h="173989">
                  <a:moveTo>
                    <a:pt x="110846" y="69976"/>
                  </a:moveTo>
                  <a:lnTo>
                    <a:pt x="62483" y="69976"/>
                  </a:lnTo>
                  <a:lnTo>
                    <a:pt x="66421" y="72008"/>
                  </a:lnTo>
                  <a:lnTo>
                    <a:pt x="69976" y="75945"/>
                  </a:lnTo>
                  <a:lnTo>
                    <a:pt x="72310" y="80111"/>
                  </a:lnTo>
                  <a:lnTo>
                    <a:pt x="73977" y="86693"/>
                  </a:lnTo>
                  <a:lnTo>
                    <a:pt x="74977" y="95680"/>
                  </a:lnTo>
                  <a:lnTo>
                    <a:pt x="75307" y="107187"/>
                  </a:lnTo>
                  <a:lnTo>
                    <a:pt x="74997" y="117254"/>
                  </a:lnTo>
                  <a:lnTo>
                    <a:pt x="62356" y="143637"/>
                  </a:lnTo>
                  <a:lnTo>
                    <a:pt x="110793" y="143637"/>
                  </a:lnTo>
                  <a:lnTo>
                    <a:pt x="114266" y="134112"/>
                  </a:lnTo>
                  <a:lnTo>
                    <a:pt x="116770" y="121334"/>
                  </a:lnTo>
                  <a:lnTo>
                    <a:pt x="117601" y="107187"/>
                  </a:lnTo>
                  <a:lnTo>
                    <a:pt x="116792" y="92731"/>
                  </a:lnTo>
                  <a:lnTo>
                    <a:pt x="114415" y="80111"/>
                  </a:lnTo>
                  <a:lnTo>
                    <a:pt x="114363" y="79835"/>
                  </a:lnTo>
                  <a:lnTo>
                    <a:pt x="110846" y="69976"/>
                  </a:lnTo>
                  <a:close/>
                </a:path>
                <a:path w="350520" h="173989">
                  <a:moveTo>
                    <a:pt x="69215" y="40639"/>
                  </a:moveTo>
                  <a:lnTo>
                    <a:pt x="59189" y="41761"/>
                  </a:lnTo>
                  <a:lnTo>
                    <a:pt x="51212" y="45132"/>
                  </a:lnTo>
                  <a:lnTo>
                    <a:pt x="45283" y="50766"/>
                  </a:lnTo>
                  <a:lnTo>
                    <a:pt x="41401" y="58674"/>
                  </a:lnTo>
                  <a:lnTo>
                    <a:pt x="104648" y="58674"/>
                  </a:lnTo>
                  <a:lnTo>
                    <a:pt x="97575" y="50766"/>
                  </a:lnTo>
                  <a:lnTo>
                    <a:pt x="89312" y="45132"/>
                  </a:lnTo>
                  <a:lnTo>
                    <a:pt x="79859" y="41761"/>
                  </a:lnTo>
                  <a:lnTo>
                    <a:pt x="69215" y="40639"/>
                  </a:lnTo>
                  <a:close/>
                </a:path>
                <a:path w="350520" h="173989">
                  <a:moveTo>
                    <a:pt x="178943" y="43306"/>
                  </a:moveTo>
                  <a:lnTo>
                    <a:pt x="138683" y="43306"/>
                  </a:lnTo>
                  <a:lnTo>
                    <a:pt x="138769" y="129412"/>
                  </a:lnTo>
                  <a:lnTo>
                    <a:pt x="138838" y="132079"/>
                  </a:lnTo>
                  <a:lnTo>
                    <a:pt x="138908" y="134492"/>
                  </a:lnTo>
                  <a:lnTo>
                    <a:pt x="139324" y="139191"/>
                  </a:lnTo>
                  <a:lnTo>
                    <a:pt x="139426" y="140335"/>
                  </a:lnTo>
                  <a:lnTo>
                    <a:pt x="166624" y="173862"/>
                  </a:lnTo>
                  <a:lnTo>
                    <a:pt x="176402" y="173862"/>
                  </a:lnTo>
                  <a:lnTo>
                    <a:pt x="189235" y="172388"/>
                  </a:lnTo>
                  <a:lnTo>
                    <a:pt x="199151" y="167973"/>
                  </a:lnTo>
                  <a:lnTo>
                    <a:pt x="206138" y="160629"/>
                  </a:lnTo>
                  <a:lnTo>
                    <a:pt x="210184" y="150367"/>
                  </a:lnTo>
                  <a:lnTo>
                    <a:pt x="248793" y="150367"/>
                  </a:lnTo>
                  <a:lnTo>
                    <a:pt x="248793" y="140335"/>
                  </a:lnTo>
                  <a:lnTo>
                    <a:pt x="182625" y="140335"/>
                  </a:lnTo>
                  <a:lnTo>
                    <a:pt x="178943" y="135636"/>
                  </a:lnTo>
                  <a:lnTo>
                    <a:pt x="178943" y="43306"/>
                  </a:lnTo>
                  <a:close/>
                </a:path>
                <a:path w="350520" h="173989">
                  <a:moveTo>
                    <a:pt x="248793" y="150367"/>
                  </a:moveTo>
                  <a:lnTo>
                    <a:pt x="210184" y="150367"/>
                  </a:lnTo>
                  <a:lnTo>
                    <a:pt x="210184" y="171195"/>
                  </a:lnTo>
                  <a:lnTo>
                    <a:pt x="248793" y="171195"/>
                  </a:lnTo>
                  <a:lnTo>
                    <a:pt x="248793" y="150367"/>
                  </a:lnTo>
                  <a:close/>
                </a:path>
                <a:path w="350520" h="173989">
                  <a:moveTo>
                    <a:pt x="248793" y="43306"/>
                  </a:moveTo>
                  <a:lnTo>
                    <a:pt x="207518" y="43306"/>
                  </a:lnTo>
                  <a:lnTo>
                    <a:pt x="207518" y="121919"/>
                  </a:lnTo>
                  <a:lnTo>
                    <a:pt x="207076" y="126111"/>
                  </a:lnTo>
                  <a:lnTo>
                    <a:pt x="194055" y="140335"/>
                  </a:lnTo>
                  <a:lnTo>
                    <a:pt x="248793" y="140335"/>
                  </a:lnTo>
                  <a:lnTo>
                    <a:pt x="248793" y="43306"/>
                  </a:lnTo>
                  <a:close/>
                </a:path>
                <a:path w="350520" h="173989">
                  <a:moveTo>
                    <a:pt x="321818" y="76453"/>
                  </a:moveTo>
                  <a:lnTo>
                    <a:pt x="280543" y="76453"/>
                  </a:lnTo>
                  <a:lnTo>
                    <a:pt x="280578" y="131952"/>
                  </a:lnTo>
                  <a:lnTo>
                    <a:pt x="296681" y="168685"/>
                  </a:lnTo>
                  <a:lnTo>
                    <a:pt x="324739" y="173989"/>
                  </a:lnTo>
                  <a:lnTo>
                    <a:pt x="329047" y="173799"/>
                  </a:lnTo>
                  <a:lnTo>
                    <a:pt x="334724" y="173227"/>
                  </a:lnTo>
                  <a:lnTo>
                    <a:pt x="341758" y="172275"/>
                  </a:lnTo>
                  <a:lnTo>
                    <a:pt x="350139" y="170941"/>
                  </a:lnTo>
                  <a:lnTo>
                    <a:pt x="350139" y="139953"/>
                  </a:lnTo>
                  <a:lnTo>
                    <a:pt x="329438" y="139953"/>
                  </a:lnTo>
                  <a:lnTo>
                    <a:pt x="325500" y="139064"/>
                  </a:lnTo>
                  <a:lnTo>
                    <a:pt x="324103" y="137413"/>
                  </a:lnTo>
                  <a:lnTo>
                    <a:pt x="322579" y="135762"/>
                  </a:lnTo>
                  <a:lnTo>
                    <a:pt x="321818" y="131952"/>
                  </a:lnTo>
                  <a:lnTo>
                    <a:pt x="321818" y="76453"/>
                  </a:lnTo>
                  <a:close/>
                </a:path>
                <a:path w="350520" h="173989">
                  <a:moveTo>
                    <a:pt x="350139" y="139445"/>
                  </a:moveTo>
                  <a:lnTo>
                    <a:pt x="342180" y="139953"/>
                  </a:lnTo>
                  <a:lnTo>
                    <a:pt x="350139" y="139953"/>
                  </a:lnTo>
                  <a:lnTo>
                    <a:pt x="350139" y="139445"/>
                  </a:lnTo>
                  <a:close/>
                </a:path>
                <a:path w="350520" h="173989">
                  <a:moveTo>
                    <a:pt x="348360" y="43306"/>
                  </a:moveTo>
                  <a:lnTo>
                    <a:pt x="260984" y="43306"/>
                  </a:lnTo>
                  <a:lnTo>
                    <a:pt x="260984" y="76453"/>
                  </a:lnTo>
                  <a:lnTo>
                    <a:pt x="348360" y="76453"/>
                  </a:lnTo>
                  <a:lnTo>
                    <a:pt x="348360" y="43306"/>
                  </a:lnTo>
                  <a:close/>
                </a:path>
                <a:path w="350520" h="173989">
                  <a:moveTo>
                    <a:pt x="321818" y="4444"/>
                  </a:moveTo>
                  <a:lnTo>
                    <a:pt x="285750" y="7112"/>
                  </a:lnTo>
                  <a:lnTo>
                    <a:pt x="282828" y="43306"/>
                  </a:lnTo>
                  <a:lnTo>
                    <a:pt x="321818" y="43306"/>
                  </a:lnTo>
                  <a:lnTo>
                    <a:pt x="321818" y="44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885678" y="2913760"/>
              <a:ext cx="356235" cy="18008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1405361" y="2921254"/>
              <a:ext cx="350520" cy="169545"/>
            </a:xfrm>
            <a:custGeom>
              <a:avLst/>
              <a:gdLst/>
              <a:ahLst/>
              <a:cxnLst/>
              <a:rect l="l" t="t" r="r" b="b"/>
              <a:pathLst>
                <a:path w="350520" h="169544">
                  <a:moveTo>
                    <a:pt x="193675" y="36195"/>
                  </a:moveTo>
                  <a:lnTo>
                    <a:pt x="154840" y="49801"/>
                  </a:lnTo>
                  <a:lnTo>
                    <a:pt x="135048" y="83820"/>
                  </a:lnTo>
                  <a:lnTo>
                    <a:pt x="133240" y="102235"/>
                  </a:lnTo>
                  <a:lnTo>
                    <a:pt x="133325" y="104012"/>
                  </a:lnTo>
                  <a:lnTo>
                    <a:pt x="149606" y="150622"/>
                  </a:lnTo>
                  <a:lnTo>
                    <a:pt x="193421" y="169418"/>
                  </a:lnTo>
                  <a:lnTo>
                    <a:pt x="206653" y="168249"/>
                  </a:lnTo>
                  <a:lnTo>
                    <a:pt x="206827" y="168249"/>
                  </a:lnTo>
                  <a:lnTo>
                    <a:pt x="218695" y="164734"/>
                  </a:lnTo>
                  <a:lnTo>
                    <a:pt x="229621" y="158702"/>
                  </a:lnTo>
                  <a:lnTo>
                    <a:pt x="238887" y="150368"/>
                  </a:lnTo>
                  <a:lnTo>
                    <a:pt x="246132" y="140588"/>
                  </a:lnTo>
                  <a:lnTo>
                    <a:pt x="188468" y="140588"/>
                  </a:lnTo>
                  <a:lnTo>
                    <a:pt x="184023" y="137795"/>
                  </a:lnTo>
                  <a:lnTo>
                    <a:pt x="176581" y="104012"/>
                  </a:lnTo>
                  <a:lnTo>
                    <a:pt x="176530" y="102235"/>
                  </a:lnTo>
                  <a:lnTo>
                    <a:pt x="176773" y="93253"/>
                  </a:lnTo>
                  <a:lnTo>
                    <a:pt x="176817" y="91636"/>
                  </a:lnTo>
                  <a:lnTo>
                    <a:pt x="177551" y="84423"/>
                  </a:lnTo>
                  <a:lnTo>
                    <a:pt x="177612" y="83820"/>
                  </a:lnTo>
                  <a:lnTo>
                    <a:pt x="177688" y="83073"/>
                  </a:lnTo>
                  <a:lnTo>
                    <a:pt x="179059" y="76962"/>
                  </a:lnTo>
                  <a:lnTo>
                    <a:pt x="179155" y="76535"/>
                  </a:lnTo>
                  <a:lnTo>
                    <a:pt x="181229" y="72009"/>
                  </a:lnTo>
                  <a:lnTo>
                    <a:pt x="184194" y="67437"/>
                  </a:lnTo>
                  <a:lnTo>
                    <a:pt x="184043" y="67437"/>
                  </a:lnTo>
                  <a:lnTo>
                    <a:pt x="188722" y="64897"/>
                  </a:lnTo>
                  <a:lnTo>
                    <a:pt x="246207" y="64897"/>
                  </a:lnTo>
                  <a:lnTo>
                    <a:pt x="239522" y="55372"/>
                  </a:lnTo>
                  <a:lnTo>
                    <a:pt x="230447" y="46964"/>
                  </a:lnTo>
                  <a:lnTo>
                    <a:pt x="219789" y="40973"/>
                  </a:lnTo>
                  <a:lnTo>
                    <a:pt x="207535" y="37387"/>
                  </a:lnTo>
                  <a:lnTo>
                    <a:pt x="193675" y="36195"/>
                  </a:lnTo>
                  <a:close/>
                </a:path>
                <a:path w="350520" h="169544">
                  <a:moveTo>
                    <a:pt x="246207" y="64897"/>
                  </a:moveTo>
                  <a:lnTo>
                    <a:pt x="200533" y="64897"/>
                  </a:lnTo>
                  <a:lnTo>
                    <a:pt x="204978" y="67437"/>
                  </a:lnTo>
                  <a:lnTo>
                    <a:pt x="208026" y="72644"/>
                  </a:lnTo>
                  <a:lnTo>
                    <a:pt x="210026" y="77545"/>
                  </a:lnTo>
                  <a:lnTo>
                    <a:pt x="211329" y="83820"/>
                  </a:lnTo>
                  <a:lnTo>
                    <a:pt x="211454" y="84423"/>
                  </a:lnTo>
                  <a:lnTo>
                    <a:pt x="212155" y="91636"/>
                  </a:lnTo>
                  <a:lnTo>
                    <a:pt x="212270" y="92825"/>
                  </a:lnTo>
                  <a:lnTo>
                    <a:pt x="212312" y="93253"/>
                  </a:lnTo>
                  <a:lnTo>
                    <a:pt x="212550" y="102235"/>
                  </a:lnTo>
                  <a:lnTo>
                    <a:pt x="212598" y="104012"/>
                  </a:lnTo>
                  <a:lnTo>
                    <a:pt x="212334" y="112095"/>
                  </a:lnTo>
                  <a:lnTo>
                    <a:pt x="199771" y="140588"/>
                  </a:lnTo>
                  <a:lnTo>
                    <a:pt x="246132" y="140588"/>
                  </a:lnTo>
                  <a:lnTo>
                    <a:pt x="246368" y="140271"/>
                  </a:lnTo>
                  <a:lnTo>
                    <a:pt x="251607" y="129190"/>
                  </a:lnTo>
                  <a:lnTo>
                    <a:pt x="251682" y="129032"/>
                  </a:lnTo>
                  <a:lnTo>
                    <a:pt x="254853" y="116649"/>
                  </a:lnTo>
                  <a:lnTo>
                    <a:pt x="255835" y="104012"/>
                  </a:lnTo>
                  <a:lnTo>
                    <a:pt x="255838" y="102235"/>
                  </a:lnTo>
                  <a:lnTo>
                    <a:pt x="254881" y="89483"/>
                  </a:lnTo>
                  <a:lnTo>
                    <a:pt x="251809" y="76962"/>
                  </a:lnTo>
                  <a:lnTo>
                    <a:pt x="246689" y="65583"/>
                  </a:lnTo>
                  <a:lnTo>
                    <a:pt x="246207" y="64897"/>
                  </a:lnTo>
                  <a:close/>
                </a:path>
                <a:path w="350520" h="169544">
                  <a:moveTo>
                    <a:pt x="38862" y="38862"/>
                  </a:moveTo>
                  <a:lnTo>
                    <a:pt x="0" y="38862"/>
                  </a:lnTo>
                  <a:lnTo>
                    <a:pt x="0" y="166750"/>
                  </a:lnTo>
                  <a:lnTo>
                    <a:pt x="41402" y="166750"/>
                  </a:lnTo>
                  <a:lnTo>
                    <a:pt x="41402" y="95123"/>
                  </a:lnTo>
                  <a:lnTo>
                    <a:pt x="42320" y="85217"/>
                  </a:lnTo>
                  <a:lnTo>
                    <a:pt x="42445" y="83861"/>
                  </a:lnTo>
                  <a:lnTo>
                    <a:pt x="45456" y="76073"/>
                  </a:lnTo>
                  <a:lnTo>
                    <a:pt x="45561" y="75803"/>
                  </a:lnTo>
                  <a:lnTo>
                    <a:pt x="50724" y="70959"/>
                  </a:lnTo>
                  <a:lnTo>
                    <a:pt x="57912" y="69342"/>
                  </a:lnTo>
                  <a:lnTo>
                    <a:pt x="110770" y="69342"/>
                  </a:lnTo>
                  <a:lnTo>
                    <a:pt x="109140" y="61118"/>
                  </a:lnTo>
                  <a:lnTo>
                    <a:pt x="108483" y="59562"/>
                  </a:lnTo>
                  <a:lnTo>
                    <a:pt x="38862" y="59562"/>
                  </a:lnTo>
                  <a:lnTo>
                    <a:pt x="38862" y="38862"/>
                  </a:lnTo>
                  <a:close/>
                </a:path>
                <a:path w="350520" h="169544">
                  <a:moveTo>
                    <a:pt x="110770" y="69342"/>
                  </a:moveTo>
                  <a:lnTo>
                    <a:pt x="61087" y="69342"/>
                  </a:lnTo>
                  <a:lnTo>
                    <a:pt x="63754" y="70231"/>
                  </a:lnTo>
                  <a:lnTo>
                    <a:pt x="67818" y="73787"/>
                  </a:lnTo>
                  <a:lnTo>
                    <a:pt x="69215" y="76073"/>
                  </a:lnTo>
                  <a:lnTo>
                    <a:pt x="69723" y="78867"/>
                  </a:lnTo>
                  <a:lnTo>
                    <a:pt x="70358" y="81661"/>
                  </a:lnTo>
                  <a:lnTo>
                    <a:pt x="70462" y="83861"/>
                  </a:lnTo>
                  <a:lnTo>
                    <a:pt x="70527" y="85217"/>
                  </a:lnTo>
                  <a:lnTo>
                    <a:pt x="70612" y="166750"/>
                  </a:lnTo>
                  <a:lnTo>
                    <a:pt x="112014" y="166750"/>
                  </a:lnTo>
                  <a:lnTo>
                    <a:pt x="111940" y="83861"/>
                  </a:lnTo>
                  <a:lnTo>
                    <a:pt x="111518" y="76073"/>
                  </a:lnTo>
                  <a:lnTo>
                    <a:pt x="111394" y="73787"/>
                  </a:lnTo>
                  <a:lnTo>
                    <a:pt x="111297" y="72001"/>
                  </a:lnTo>
                  <a:lnTo>
                    <a:pt x="110770" y="69342"/>
                  </a:lnTo>
                  <a:close/>
                </a:path>
                <a:path w="350520" h="169544">
                  <a:moveTo>
                    <a:pt x="70485" y="36195"/>
                  </a:moveTo>
                  <a:lnTo>
                    <a:pt x="63754" y="36195"/>
                  </a:lnTo>
                  <a:lnTo>
                    <a:pt x="57404" y="37719"/>
                  </a:lnTo>
                  <a:lnTo>
                    <a:pt x="45720" y="43815"/>
                  </a:lnTo>
                  <a:lnTo>
                    <a:pt x="41529" y="50037"/>
                  </a:lnTo>
                  <a:lnTo>
                    <a:pt x="38862" y="59562"/>
                  </a:lnTo>
                  <a:lnTo>
                    <a:pt x="108483" y="59562"/>
                  </a:lnTo>
                  <a:lnTo>
                    <a:pt x="105531" y="52570"/>
                  </a:lnTo>
                  <a:lnTo>
                    <a:pt x="100457" y="46355"/>
                  </a:lnTo>
                  <a:lnTo>
                    <a:pt x="94291" y="41927"/>
                  </a:lnTo>
                  <a:lnTo>
                    <a:pt x="87480" y="38862"/>
                  </a:lnTo>
                  <a:lnTo>
                    <a:pt x="87693" y="38862"/>
                  </a:lnTo>
                  <a:lnTo>
                    <a:pt x="79293" y="36835"/>
                  </a:lnTo>
                  <a:lnTo>
                    <a:pt x="70485" y="36195"/>
                  </a:lnTo>
                  <a:close/>
                </a:path>
                <a:path w="350520" h="169544">
                  <a:moveTo>
                    <a:pt x="321818" y="72009"/>
                  </a:moveTo>
                  <a:lnTo>
                    <a:pt x="280543" y="72009"/>
                  </a:lnTo>
                  <a:lnTo>
                    <a:pt x="280578" y="127508"/>
                  </a:lnTo>
                  <a:lnTo>
                    <a:pt x="296681" y="164240"/>
                  </a:lnTo>
                  <a:lnTo>
                    <a:pt x="324739" y="169545"/>
                  </a:lnTo>
                  <a:lnTo>
                    <a:pt x="329047" y="169354"/>
                  </a:lnTo>
                  <a:lnTo>
                    <a:pt x="334724" y="168783"/>
                  </a:lnTo>
                  <a:lnTo>
                    <a:pt x="341758" y="167830"/>
                  </a:lnTo>
                  <a:lnTo>
                    <a:pt x="350139" y="166497"/>
                  </a:lnTo>
                  <a:lnTo>
                    <a:pt x="350139" y="135509"/>
                  </a:lnTo>
                  <a:lnTo>
                    <a:pt x="329438" y="135509"/>
                  </a:lnTo>
                  <a:lnTo>
                    <a:pt x="325501" y="134620"/>
                  </a:lnTo>
                  <a:lnTo>
                    <a:pt x="324104" y="132969"/>
                  </a:lnTo>
                  <a:lnTo>
                    <a:pt x="322580" y="131318"/>
                  </a:lnTo>
                  <a:lnTo>
                    <a:pt x="321818" y="127508"/>
                  </a:lnTo>
                  <a:lnTo>
                    <a:pt x="321818" y="72009"/>
                  </a:lnTo>
                  <a:close/>
                </a:path>
                <a:path w="350520" h="169544">
                  <a:moveTo>
                    <a:pt x="350139" y="135000"/>
                  </a:moveTo>
                  <a:lnTo>
                    <a:pt x="342180" y="135509"/>
                  </a:lnTo>
                  <a:lnTo>
                    <a:pt x="350139" y="135509"/>
                  </a:lnTo>
                  <a:lnTo>
                    <a:pt x="350139" y="135000"/>
                  </a:lnTo>
                  <a:close/>
                </a:path>
                <a:path w="350520" h="169544">
                  <a:moveTo>
                    <a:pt x="348361" y="38862"/>
                  </a:moveTo>
                  <a:lnTo>
                    <a:pt x="260985" y="38862"/>
                  </a:lnTo>
                  <a:lnTo>
                    <a:pt x="260985" y="72009"/>
                  </a:lnTo>
                  <a:lnTo>
                    <a:pt x="348361" y="72009"/>
                  </a:lnTo>
                  <a:lnTo>
                    <a:pt x="348361" y="38862"/>
                  </a:lnTo>
                  <a:close/>
                </a:path>
                <a:path w="350520" h="169544">
                  <a:moveTo>
                    <a:pt x="321818" y="0"/>
                  </a:moveTo>
                  <a:lnTo>
                    <a:pt x="285750" y="2667"/>
                  </a:lnTo>
                  <a:lnTo>
                    <a:pt x="282829" y="38862"/>
                  </a:lnTo>
                  <a:lnTo>
                    <a:pt x="321818" y="38862"/>
                  </a:lnTo>
                  <a:lnTo>
                    <a:pt x="3218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02314" y="2918205"/>
              <a:ext cx="356235" cy="175641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7341234" y="3218179"/>
              <a:ext cx="519430" cy="177800"/>
            </a:xfrm>
            <a:custGeom>
              <a:avLst/>
              <a:gdLst/>
              <a:ahLst/>
              <a:cxnLst/>
              <a:rect l="l" t="t" r="r" b="b"/>
              <a:pathLst>
                <a:path w="519429" h="177800">
                  <a:moveTo>
                    <a:pt x="298704" y="44069"/>
                  </a:moveTo>
                  <a:lnTo>
                    <a:pt x="253873" y="62865"/>
                  </a:lnTo>
                  <a:lnTo>
                    <a:pt x="237549" y="97583"/>
                  </a:lnTo>
                  <a:lnTo>
                    <a:pt x="236474" y="112014"/>
                  </a:lnTo>
                  <a:lnTo>
                    <a:pt x="237001" y="121921"/>
                  </a:lnTo>
                  <a:lnTo>
                    <a:pt x="238398" y="129921"/>
                  </a:lnTo>
                  <a:lnTo>
                    <a:pt x="238509" y="130556"/>
                  </a:lnTo>
                  <a:lnTo>
                    <a:pt x="238601" y="131079"/>
                  </a:lnTo>
                  <a:lnTo>
                    <a:pt x="260754" y="165284"/>
                  </a:lnTo>
                  <a:lnTo>
                    <a:pt x="299720" y="177292"/>
                  </a:lnTo>
                  <a:lnTo>
                    <a:pt x="319887" y="174337"/>
                  </a:lnTo>
                  <a:lnTo>
                    <a:pt x="336375" y="165465"/>
                  </a:lnTo>
                  <a:lnTo>
                    <a:pt x="349172" y="150663"/>
                  </a:lnTo>
                  <a:lnTo>
                    <a:pt x="350972" y="146558"/>
                  </a:lnTo>
                  <a:lnTo>
                    <a:pt x="295148" y="146558"/>
                  </a:lnTo>
                  <a:lnTo>
                    <a:pt x="290195" y="144653"/>
                  </a:lnTo>
                  <a:lnTo>
                    <a:pt x="286004" y="140589"/>
                  </a:lnTo>
                  <a:lnTo>
                    <a:pt x="281813" y="136652"/>
                  </a:lnTo>
                  <a:lnTo>
                    <a:pt x="279781" y="130556"/>
                  </a:lnTo>
                  <a:lnTo>
                    <a:pt x="279781" y="119125"/>
                  </a:lnTo>
                  <a:lnTo>
                    <a:pt x="359021" y="119125"/>
                  </a:lnTo>
                  <a:lnTo>
                    <a:pt x="357929" y="100582"/>
                  </a:lnTo>
                  <a:lnTo>
                    <a:pt x="356387" y="93218"/>
                  </a:lnTo>
                  <a:lnTo>
                    <a:pt x="279781" y="93218"/>
                  </a:lnTo>
                  <a:lnTo>
                    <a:pt x="281791" y="84756"/>
                  </a:lnTo>
                  <a:lnTo>
                    <a:pt x="281902" y="84290"/>
                  </a:lnTo>
                  <a:lnTo>
                    <a:pt x="285988" y="77898"/>
                  </a:lnTo>
                  <a:lnTo>
                    <a:pt x="292050" y="74054"/>
                  </a:lnTo>
                  <a:lnTo>
                    <a:pt x="300100" y="72771"/>
                  </a:lnTo>
                  <a:lnTo>
                    <a:pt x="349493" y="72771"/>
                  </a:lnTo>
                  <a:lnTo>
                    <a:pt x="349063" y="71764"/>
                  </a:lnTo>
                  <a:lnTo>
                    <a:pt x="341249" y="61595"/>
                  </a:lnTo>
                  <a:lnTo>
                    <a:pt x="331940" y="53927"/>
                  </a:lnTo>
                  <a:lnTo>
                    <a:pt x="321738" y="48450"/>
                  </a:lnTo>
                  <a:lnTo>
                    <a:pt x="310903" y="45237"/>
                  </a:lnTo>
                  <a:lnTo>
                    <a:pt x="311457" y="45237"/>
                  </a:lnTo>
                  <a:lnTo>
                    <a:pt x="298704" y="44069"/>
                  </a:lnTo>
                  <a:close/>
                </a:path>
                <a:path w="519429" h="177800">
                  <a:moveTo>
                    <a:pt x="320675" y="127254"/>
                  </a:moveTo>
                  <a:lnTo>
                    <a:pt x="318025" y="135681"/>
                  </a:lnTo>
                  <a:lnTo>
                    <a:pt x="313864" y="141716"/>
                  </a:lnTo>
                  <a:lnTo>
                    <a:pt x="308155" y="145345"/>
                  </a:lnTo>
                  <a:lnTo>
                    <a:pt x="300863" y="146558"/>
                  </a:lnTo>
                  <a:lnTo>
                    <a:pt x="350972" y="146558"/>
                  </a:lnTo>
                  <a:lnTo>
                    <a:pt x="358267" y="129921"/>
                  </a:lnTo>
                  <a:lnTo>
                    <a:pt x="320675" y="127254"/>
                  </a:lnTo>
                  <a:close/>
                </a:path>
                <a:path w="519429" h="177800">
                  <a:moveTo>
                    <a:pt x="359021" y="119125"/>
                  </a:moveTo>
                  <a:lnTo>
                    <a:pt x="279781" y="119125"/>
                  </a:lnTo>
                  <a:lnTo>
                    <a:pt x="279781" y="119253"/>
                  </a:lnTo>
                  <a:lnTo>
                    <a:pt x="359029" y="119253"/>
                  </a:lnTo>
                  <a:lnTo>
                    <a:pt x="359021" y="119125"/>
                  </a:lnTo>
                  <a:close/>
                </a:path>
                <a:path w="519429" h="177800">
                  <a:moveTo>
                    <a:pt x="349493" y="72771"/>
                  </a:moveTo>
                  <a:lnTo>
                    <a:pt x="300100" y="72771"/>
                  </a:lnTo>
                  <a:lnTo>
                    <a:pt x="307530" y="74054"/>
                  </a:lnTo>
                  <a:lnTo>
                    <a:pt x="313055" y="77898"/>
                  </a:lnTo>
                  <a:lnTo>
                    <a:pt x="316674" y="84290"/>
                  </a:lnTo>
                  <a:lnTo>
                    <a:pt x="318389" y="93218"/>
                  </a:lnTo>
                  <a:lnTo>
                    <a:pt x="356387" y="93218"/>
                  </a:lnTo>
                  <a:lnTo>
                    <a:pt x="354615" y="84756"/>
                  </a:lnTo>
                  <a:lnTo>
                    <a:pt x="349595" y="73009"/>
                  </a:lnTo>
                  <a:lnTo>
                    <a:pt x="349493" y="72771"/>
                  </a:lnTo>
                  <a:close/>
                </a:path>
                <a:path w="519429" h="177800">
                  <a:moveTo>
                    <a:pt x="420497" y="46736"/>
                  </a:moveTo>
                  <a:lnTo>
                    <a:pt x="379095" y="46736"/>
                  </a:lnTo>
                  <a:lnTo>
                    <a:pt x="379095" y="174625"/>
                  </a:lnTo>
                  <a:lnTo>
                    <a:pt x="420497" y="174625"/>
                  </a:lnTo>
                  <a:lnTo>
                    <a:pt x="420497" y="46736"/>
                  </a:lnTo>
                  <a:close/>
                </a:path>
                <a:path w="519429" h="177800">
                  <a:moveTo>
                    <a:pt x="486029" y="46736"/>
                  </a:moveTo>
                  <a:lnTo>
                    <a:pt x="447675" y="46736"/>
                  </a:lnTo>
                  <a:lnTo>
                    <a:pt x="447675" y="174625"/>
                  </a:lnTo>
                  <a:lnTo>
                    <a:pt x="487934" y="174625"/>
                  </a:lnTo>
                  <a:lnTo>
                    <a:pt x="487934" y="112395"/>
                  </a:lnTo>
                  <a:lnTo>
                    <a:pt x="489204" y="104775"/>
                  </a:lnTo>
                  <a:lnTo>
                    <a:pt x="494030" y="93853"/>
                  </a:lnTo>
                  <a:lnTo>
                    <a:pt x="497078" y="90170"/>
                  </a:lnTo>
                  <a:lnTo>
                    <a:pt x="500761" y="88137"/>
                  </a:lnTo>
                  <a:lnTo>
                    <a:pt x="504317" y="86106"/>
                  </a:lnTo>
                  <a:lnTo>
                    <a:pt x="510540" y="85090"/>
                  </a:lnTo>
                  <a:lnTo>
                    <a:pt x="519175" y="85090"/>
                  </a:lnTo>
                  <a:lnTo>
                    <a:pt x="519175" y="69469"/>
                  </a:lnTo>
                  <a:lnTo>
                    <a:pt x="486029" y="69469"/>
                  </a:lnTo>
                  <a:lnTo>
                    <a:pt x="486029" y="46736"/>
                  </a:lnTo>
                  <a:close/>
                </a:path>
                <a:path w="519429" h="177800">
                  <a:moveTo>
                    <a:pt x="511683" y="43942"/>
                  </a:moveTo>
                  <a:lnTo>
                    <a:pt x="510032" y="43942"/>
                  </a:lnTo>
                  <a:lnTo>
                    <a:pt x="500745" y="45537"/>
                  </a:lnTo>
                  <a:lnTo>
                    <a:pt x="493649" y="50323"/>
                  </a:lnTo>
                  <a:lnTo>
                    <a:pt x="488743" y="58300"/>
                  </a:lnTo>
                  <a:lnTo>
                    <a:pt x="486029" y="69469"/>
                  </a:lnTo>
                  <a:lnTo>
                    <a:pt x="519175" y="69469"/>
                  </a:lnTo>
                  <a:lnTo>
                    <a:pt x="519175" y="44577"/>
                  </a:lnTo>
                  <a:lnTo>
                    <a:pt x="511683" y="43942"/>
                  </a:lnTo>
                  <a:close/>
                </a:path>
                <a:path w="519429" h="177800">
                  <a:moveTo>
                    <a:pt x="60833" y="79883"/>
                  </a:moveTo>
                  <a:lnTo>
                    <a:pt x="19558" y="79883"/>
                  </a:lnTo>
                  <a:lnTo>
                    <a:pt x="19593" y="135382"/>
                  </a:lnTo>
                  <a:lnTo>
                    <a:pt x="35696" y="172114"/>
                  </a:lnTo>
                  <a:lnTo>
                    <a:pt x="63754" y="177419"/>
                  </a:lnTo>
                  <a:lnTo>
                    <a:pt x="68062" y="177228"/>
                  </a:lnTo>
                  <a:lnTo>
                    <a:pt x="73739" y="176657"/>
                  </a:lnTo>
                  <a:lnTo>
                    <a:pt x="80773" y="175704"/>
                  </a:lnTo>
                  <a:lnTo>
                    <a:pt x="89154" y="174371"/>
                  </a:lnTo>
                  <a:lnTo>
                    <a:pt x="89154" y="143383"/>
                  </a:lnTo>
                  <a:lnTo>
                    <a:pt x="68453" y="143383"/>
                  </a:lnTo>
                  <a:lnTo>
                    <a:pt x="64516" y="142494"/>
                  </a:lnTo>
                  <a:lnTo>
                    <a:pt x="63119" y="140843"/>
                  </a:lnTo>
                  <a:lnTo>
                    <a:pt x="61595" y="139192"/>
                  </a:lnTo>
                  <a:lnTo>
                    <a:pt x="60833" y="135382"/>
                  </a:lnTo>
                  <a:lnTo>
                    <a:pt x="60833" y="79883"/>
                  </a:lnTo>
                  <a:close/>
                </a:path>
                <a:path w="519429" h="177800">
                  <a:moveTo>
                    <a:pt x="89154" y="142875"/>
                  </a:moveTo>
                  <a:lnTo>
                    <a:pt x="81195" y="143383"/>
                  </a:lnTo>
                  <a:lnTo>
                    <a:pt x="89154" y="143383"/>
                  </a:lnTo>
                  <a:lnTo>
                    <a:pt x="89154" y="142875"/>
                  </a:lnTo>
                  <a:close/>
                </a:path>
                <a:path w="519429" h="177800">
                  <a:moveTo>
                    <a:pt x="87375" y="46736"/>
                  </a:moveTo>
                  <a:lnTo>
                    <a:pt x="0" y="46736"/>
                  </a:lnTo>
                  <a:lnTo>
                    <a:pt x="0" y="79883"/>
                  </a:lnTo>
                  <a:lnTo>
                    <a:pt x="87375" y="79883"/>
                  </a:lnTo>
                  <a:lnTo>
                    <a:pt x="87375" y="46736"/>
                  </a:lnTo>
                  <a:close/>
                </a:path>
                <a:path w="519429" h="177800">
                  <a:moveTo>
                    <a:pt x="60833" y="7874"/>
                  </a:moveTo>
                  <a:lnTo>
                    <a:pt x="24765" y="10541"/>
                  </a:lnTo>
                  <a:lnTo>
                    <a:pt x="21844" y="46736"/>
                  </a:lnTo>
                  <a:lnTo>
                    <a:pt x="60833" y="46736"/>
                  </a:lnTo>
                  <a:lnTo>
                    <a:pt x="60833" y="7874"/>
                  </a:lnTo>
                  <a:close/>
                </a:path>
                <a:path w="519429" h="177800">
                  <a:moveTo>
                    <a:pt x="145034" y="3429"/>
                  </a:moveTo>
                  <a:lnTo>
                    <a:pt x="104775" y="3429"/>
                  </a:lnTo>
                  <a:lnTo>
                    <a:pt x="104775" y="174625"/>
                  </a:lnTo>
                  <a:lnTo>
                    <a:pt x="145034" y="174625"/>
                  </a:lnTo>
                  <a:lnTo>
                    <a:pt x="145034" y="91948"/>
                  </a:lnTo>
                  <a:lnTo>
                    <a:pt x="147066" y="84962"/>
                  </a:lnTo>
                  <a:lnTo>
                    <a:pt x="154813" y="78740"/>
                  </a:lnTo>
                  <a:lnTo>
                    <a:pt x="158750" y="77216"/>
                  </a:lnTo>
                  <a:lnTo>
                    <a:pt x="214689" y="77216"/>
                  </a:lnTo>
                  <a:lnTo>
                    <a:pt x="214566" y="76009"/>
                  </a:lnTo>
                  <a:lnTo>
                    <a:pt x="213375" y="69965"/>
                  </a:lnTo>
                  <a:lnTo>
                    <a:pt x="211709" y="64897"/>
                  </a:lnTo>
                  <a:lnTo>
                    <a:pt x="211074" y="63373"/>
                  </a:lnTo>
                  <a:lnTo>
                    <a:pt x="145034" y="63373"/>
                  </a:lnTo>
                  <a:lnTo>
                    <a:pt x="145034" y="3429"/>
                  </a:lnTo>
                  <a:close/>
                </a:path>
                <a:path w="519429" h="177800">
                  <a:moveTo>
                    <a:pt x="214689" y="77216"/>
                  </a:moveTo>
                  <a:lnTo>
                    <a:pt x="165481" y="77216"/>
                  </a:lnTo>
                  <a:lnTo>
                    <a:pt x="167767" y="78105"/>
                  </a:lnTo>
                  <a:lnTo>
                    <a:pt x="169672" y="79756"/>
                  </a:lnTo>
                  <a:lnTo>
                    <a:pt x="174117" y="174625"/>
                  </a:lnTo>
                  <a:lnTo>
                    <a:pt x="215519" y="174625"/>
                  </a:lnTo>
                  <a:lnTo>
                    <a:pt x="215469" y="89281"/>
                  </a:lnTo>
                  <a:lnTo>
                    <a:pt x="214780" y="78105"/>
                  </a:lnTo>
                  <a:lnTo>
                    <a:pt x="214689" y="77216"/>
                  </a:lnTo>
                  <a:close/>
                </a:path>
                <a:path w="519429" h="177800">
                  <a:moveTo>
                    <a:pt x="184404" y="44069"/>
                  </a:moveTo>
                  <a:lnTo>
                    <a:pt x="175641" y="44069"/>
                  </a:lnTo>
                  <a:lnTo>
                    <a:pt x="164500" y="45281"/>
                  </a:lnTo>
                  <a:lnTo>
                    <a:pt x="155670" y="48910"/>
                  </a:lnTo>
                  <a:lnTo>
                    <a:pt x="149173" y="54945"/>
                  </a:lnTo>
                  <a:lnTo>
                    <a:pt x="145034" y="63373"/>
                  </a:lnTo>
                  <a:lnTo>
                    <a:pt x="211074" y="63373"/>
                  </a:lnTo>
                  <a:lnTo>
                    <a:pt x="184404" y="44069"/>
                  </a:lnTo>
                  <a:close/>
                </a:path>
                <a:path w="519429" h="177800">
                  <a:moveTo>
                    <a:pt x="420497" y="0"/>
                  </a:moveTo>
                  <a:lnTo>
                    <a:pt x="379095" y="0"/>
                  </a:lnTo>
                  <a:lnTo>
                    <a:pt x="379095" y="41148"/>
                  </a:lnTo>
                  <a:lnTo>
                    <a:pt x="420497" y="41148"/>
                  </a:lnTo>
                  <a:lnTo>
                    <a:pt x="42049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577708" y="3262248"/>
              <a:ext cx="184150" cy="133350"/>
            </a:xfrm>
            <a:custGeom>
              <a:avLst/>
              <a:gdLst/>
              <a:ahLst/>
              <a:cxnLst/>
              <a:rect l="l" t="t" r="r" b="b"/>
              <a:pathLst>
                <a:path w="184150" h="133350">
                  <a:moveTo>
                    <a:pt x="63626" y="28701"/>
                  </a:moveTo>
                  <a:lnTo>
                    <a:pt x="55576" y="29985"/>
                  </a:lnTo>
                  <a:lnTo>
                    <a:pt x="49514" y="33829"/>
                  </a:lnTo>
                  <a:lnTo>
                    <a:pt x="45428" y="40221"/>
                  </a:lnTo>
                  <a:lnTo>
                    <a:pt x="43307" y="49149"/>
                  </a:lnTo>
                  <a:lnTo>
                    <a:pt x="81915" y="49149"/>
                  </a:lnTo>
                  <a:lnTo>
                    <a:pt x="80200" y="40221"/>
                  </a:lnTo>
                  <a:lnTo>
                    <a:pt x="76581" y="33829"/>
                  </a:lnTo>
                  <a:lnTo>
                    <a:pt x="71056" y="29985"/>
                  </a:lnTo>
                  <a:lnTo>
                    <a:pt x="63626" y="28701"/>
                  </a:lnTo>
                  <a:close/>
                </a:path>
                <a:path w="184150" h="133350">
                  <a:moveTo>
                    <a:pt x="142621" y="2666"/>
                  </a:moveTo>
                  <a:lnTo>
                    <a:pt x="184023" y="2666"/>
                  </a:lnTo>
                  <a:lnTo>
                    <a:pt x="184023" y="130555"/>
                  </a:lnTo>
                  <a:lnTo>
                    <a:pt x="142621" y="130555"/>
                  </a:lnTo>
                  <a:lnTo>
                    <a:pt x="142621" y="2666"/>
                  </a:lnTo>
                  <a:close/>
                </a:path>
                <a:path w="184150" h="133350">
                  <a:moveTo>
                    <a:pt x="62230" y="0"/>
                  </a:moveTo>
                  <a:lnTo>
                    <a:pt x="104775" y="17525"/>
                  </a:lnTo>
                  <a:lnTo>
                    <a:pt x="121455" y="56513"/>
                  </a:lnTo>
                  <a:lnTo>
                    <a:pt x="122555" y="75184"/>
                  </a:lnTo>
                  <a:lnTo>
                    <a:pt x="43307" y="75184"/>
                  </a:lnTo>
                  <a:lnTo>
                    <a:pt x="43307" y="75056"/>
                  </a:lnTo>
                  <a:lnTo>
                    <a:pt x="43307" y="76200"/>
                  </a:lnTo>
                  <a:lnTo>
                    <a:pt x="43307" y="78486"/>
                  </a:lnTo>
                  <a:lnTo>
                    <a:pt x="43307" y="86487"/>
                  </a:lnTo>
                  <a:lnTo>
                    <a:pt x="45339" y="92583"/>
                  </a:lnTo>
                  <a:lnTo>
                    <a:pt x="49530" y="96520"/>
                  </a:lnTo>
                  <a:lnTo>
                    <a:pt x="53721" y="100584"/>
                  </a:lnTo>
                  <a:lnTo>
                    <a:pt x="58674" y="102488"/>
                  </a:lnTo>
                  <a:lnTo>
                    <a:pt x="64389" y="102488"/>
                  </a:lnTo>
                  <a:lnTo>
                    <a:pt x="71681" y="101276"/>
                  </a:lnTo>
                  <a:lnTo>
                    <a:pt x="77390" y="97647"/>
                  </a:lnTo>
                  <a:lnTo>
                    <a:pt x="81551" y="91612"/>
                  </a:lnTo>
                  <a:lnTo>
                    <a:pt x="84200" y="83185"/>
                  </a:lnTo>
                  <a:lnTo>
                    <a:pt x="121793" y="85851"/>
                  </a:lnTo>
                  <a:lnTo>
                    <a:pt x="112698" y="106594"/>
                  </a:lnTo>
                  <a:lnTo>
                    <a:pt x="99901" y="121396"/>
                  </a:lnTo>
                  <a:lnTo>
                    <a:pt x="83413" y="130268"/>
                  </a:lnTo>
                  <a:lnTo>
                    <a:pt x="63246" y="133223"/>
                  </a:lnTo>
                  <a:lnTo>
                    <a:pt x="54058" y="132744"/>
                  </a:lnTo>
                  <a:lnTo>
                    <a:pt x="18446" y="116062"/>
                  </a:lnTo>
                  <a:lnTo>
                    <a:pt x="527" y="77852"/>
                  </a:lnTo>
                  <a:lnTo>
                    <a:pt x="0" y="67945"/>
                  </a:lnTo>
                  <a:lnTo>
                    <a:pt x="1075" y="53514"/>
                  </a:lnTo>
                  <a:lnTo>
                    <a:pt x="17399" y="18796"/>
                  </a:lnTo>
                  <a:lnTo>
                    <a:pt x="49152" y="1168"/>
                  </a:lnTo>
                  <a:lnTo>
                    <a:pt x="62230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85861" y="3259073"/>
              <a:ext cx="77597" cy="136778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7341234" y="3218179"/>
              <a:ext cx="421005" cy="177800"/>
            </a:xfrm>
            <a:custGeom>
              <a:avLst/>
              <a:gdLst/>
              <a:ahLst/>
              <a:cxnLst/>
              <a:rect l="l" t="t" r="r" b="b"/>
              <a:pathLst>
                <a:path w="421004" h="177800">
                  <a:moveTo>
                    <a:pt x="60833" y="7874"/>
                  </a:moveTo>
                  <a:lnTo>
                    <a:pt x="60833" y="46736"/>
                  </a:lnTo>
                  <a:lnTo>
                    <a:pt x="87375" y="46736"/>
                  </a:lnTo>
                  <a:lnTo>
                    <a:pt x="87375" y="79883"/>
                  </a:lnTo>
                  <a:lnTo>
                    <a:pt x="60833" y="79883"/>
                  </a:lnTo>
                  <a:lnTo>
                    <a:pt x="60833" y="129540"/>
                  </a:lnTo>
                  <a:lnTo>
                    <a:pt x="60833" y="135382"/>
                  </a:lnTo>
                  <a:lnTo>
                    <a:pt x="61595" y="139192"/>
                  </a:lnTo>
                  <a:lnTo>
                    <a:pt x="63119" y="140843"/>
                  </a:lnTo>
                  <a:lnTo>
                    <a:pt x="64516" y="142494"/>
                  </a:lnTo>
                  <a:lnTo>
                    <a:pt x="68453" y="143383"/>
                  </a:lnTo>
                  <a:lnTo>
                    <a:pt x="74930" y="143383"/>
                  </a:lnTo>
                  <a:lnTo>
                    <a:pt x="78486" y="143383"/>
                  </a:lnTo>
                  <a:lnTo>
                    <a:pt x="83185" y="143256"/>
                  </a:lnTo>
                  <a:lnTo>
                    <a:pt x="89154" y="142875"/>
                  </a:lnTo>
                  <a:lnTo>
                    <a:pt x="89154" y="174371"/>
                  </a:lnTo>
                  <a:lnTo>
                    <a:pt x="80773" y="175704"/>
                  </a:lnTo>
                  <a:lnTo>
                    <a:pt x="73739" y="176657"/>
                  </a:lnTo>
                  <a:lnTo>
                    <a:pt x="68062" y="177228"/>
                  </a:lnTo>
                  <a:lnTo>
                    <a:pt x="63754" y="177419"/>
                  </a:lnTo>
                  <a:lnTo>
                    <a:pt x="52703" y="176825"/>
                  </a:lnTo>
                  <a:lnTo>
                    <a:pt x="20181" y="145768"/>
                  </a:lnTo>
                  <a:lnTo>
                    <a:pt x="19558" y="134747"/>
                  </a:lnTo>
                  <a:lnTo>
                    <a:pt x="19558" y="79883"/>
                  </a:lnTo>
                  <a:lnTo>
                    <a:pt x="0" y="79883"/>
                  </a:lnTo>
                  <a:lnTo>
                    <a:pt x="0" y="46736"/>
                  </a:lnTo>
                  <a:lnTo>
                    <a:pt x="21844" y="46736"/>
                  </a:lnTo>
                  <a:lnTo>
                    <a:pt x="24765" y="10541"/>
                  </a:lnTo>
                  <a:lnTo>
                    <a:pt x="60833" y="7874"/>
                  </a:lnTo>
                  <a:close/>
                </a:path>
                <a:path w="421004" h="177800">
                  <a:moveTo>
                    <a:pt x="104775" y="3429"/>
                  </a:moveTo>
                  <a:lnTo>
                    <a:pt x="145034" y="3429"/>
                  </a:lnTo>
                  <a:lnTo>
                    <a:pt x="145034" y="63373"/>
                  </a:lnTo>
                  <a:lnTo>
                    <a:pt x="149173" y="54945"/>
                  </a:lnTo>
                  <a:lnTo>
                    <a:pt x="155670" y="48910"/>
                  </a:lnTo>
                  <a:lnTo>
                    <a:pt x="164500" y="45281"/>
                  </a:lnTo>
                  <a:lnTo>
                    <a:pt x="175641" y="44069"/>
                  </a:lnTo>
                  <a:lnTo>
                    <a:pt x="184404" y="44069"/>
                  </a:lnTo>
                  <a:lnTo>
                    <a:pt x="213375" y="69965"/>
                  </a:lnTo>
                  <a:lnTo>
                    <a:pt x="215519" y="90932"/>
                  </a:lnTo>
                  <a:lnTo>
                    <a:pt x="215519" y="174625"/>
                  </a:lnTo>
                  <a:lnTo>
                    <a:pt x="174117" y="174625"/>
                  </a:lnTo>
                  <a:lnTo>
                    <a:pt x="174117" y="102743"/>
                  </a:lnTo>
                  <a:lnTo>
                    <a:pt x="174117" y="94615"/>
                  </a:lnTo>
                  <a:lnTo>
                    <a:pt x="165481" y="77216"/>
                  </a:lnTo>
                  <a:lnTo>
                    <a:pt x="162560" y="77216"/>
                  </a:lnTo>
                  <a:lnTo>
                    <a:pt x="158750" y="77216"/>
                  </a:lnTo>
                  <a:lnTo>
                    <a:pt x="154813" y="78740"/>
                  </a:lnTo>
                  <a:lnTo>
                    <a:pt x="150875" y="81915"/>
                  </a:lnTo>
                  <a:lnTo>
                    <a:pt x="147066" y="84962"/>
                  </a:lnTo>
                  <a:lnTo>
                    <a:pt x="145034" y="91948"/>
                  </a:lnTo>
                  <a:lnTo>
                    <a:pt x="145034" y="102743"/>
                  </a:lnTo>
                  <a:lnTo>
                    <a:pt x="145034" y="174625"/>
                  </a:lnTo>
                  <a:lnTo>
                    <a:pt x="104775" y="174625"/>
                  </a:lnTo>
                  <a:lnTo>
                    <a:pt x="104775" y="3429"/>
                  </a:lnTo>
                  <a:close/>
                </a:path>
                <a:path w="421004" h="177800">
                  <a:moveTo>
                    <a:pt x="379095" y="0"/>
                  </a:moveTo>
                  <a:lnTo>
                    <a:pt x="420497" y="0"/>
                  </a:lnTo>
                  <a:lnTo>
                    <a:pt x="420497" y="41148"/>
                  </a:lnTo>
                  <a:lnTo>
                    <a:pt x="379095" y="41148"/>
                  </a:lnTo>
                  <a:lnTo>
                    <a:pt x="379095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787640" y="3057194"/>
              <a:ext cx="917270" cy="565226"/>
            </a:xfrm>
            <a:prstGeom prst="rect">
              <a:avLst/>
            </a:prstGeom>
          </p:spPr>
        </p:pic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xfrm>
            <a:off x="7940420" y="3126486"/>
            <a:ext cx="6070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25" dirty="0">
                <a:latin typeface="Arial"/>
                <a:cs typeface="Arial"/>
              </a:rPr>
              <a:t>souls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337170" y="3215132"/>
            <a:ext cx="4423410" cy="833755"/>
            <a:chOff x="7337170" y="3215132"/>
            <a:chExt cx="4423410" cy="833755"/>
          </a:xfrm>
        </p:grpSpPr>
        <p:sp>
          <p:nvSpPr>
            <p:cNvPr id="31" name="object 31"/>
            <p:cNvSpPr/>
            <p:nvPr/>
          </p:nvSpPr>
          <p:spPr>
            <a:xfrm>
              <a:off x="8546083" y="3350260"/>
              <a:ext cx="43180" cy="81915"/>
            </a:xfrm>
            <a:custGeom>
              <a:avLst/>
              <a:gdLst/>
              <a:ahLst/>
              <a:cxnLst/>
              <a:rect l="l" t="t" r="r" b="b"/>
              <a:pathLst>
                <a:path w="43179" h="81914">
                  <a:moveTo>
                    <a:pt x="42672" y="0"/>
                  </a:moveTo>
                  <a:lnTo>
                    <a:pt x="0" y="0"/>
                  </a:lnTo>
                  <a:lnTo>
                    <a:pt x="0" y="42544"/>
                  </a:lnTo>
                  <a:lnTo>
                    <a:pt x="18796" y="42544"/>
                  </a:lnTo>
                  <a:lnTo>
                    <a:pt x="0" y="81534"/>
                  </a:lnTo>
                  <a:lnTo>
                    <a:pt x="17399" y="81534"/>
                  </a:lnTo>
                  <a:lnTo>
                    <a:pt x="42672" y="37084"/>
                  </a:lnTo>
                  <a:lnTo>
                    <a:pt x="426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546083" y="3350260"/>
              <a:ext cx="43180" cy="81915"/>
            </a:xfrm>
            <a:custGeom>
              <a:avLst/>
              <a:gdLst/>
              <a:ahLst/>
              <a:cxnLst/>
              <a:rect l="l" t="t" r="r" b="b"/>
              <a:pathLst>
                <a:path w="43179" h="81914">
                  <a:moveTo>
                    <a:pt x="0" y="0"/>
                  </a:moveTo>
                  <a:lnTo>
                    <a:pt x="42672" y="0"/>
                  </a:lnTo>
                  <a:lnTo>
                    <a:pt x="42672" y="37084"/>
                  </a:lnTo>
                  <a:lnTo>
                    <a:pt x="17399" y="81534"/>
                  </a:lnTo>
                  <a:lnTo>
                    <a:pt x="0" y="81534"/>
                  </a:lnTo>
                  <a:lnTo>
                    <a:pt x="18796" y="42544"/>
                  </a:lnTo>
                  <a:lnTo>
                    <a:pt x="0" y="42544"/>
                  </a:lnTo>
                  <a:lnTo>
                    <a:pt x="0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703436" y="3221609"/>
              <a:ext cx="342900" cy="173990"/>
            </a:xfrm>
            <a:custGeom>
              <a:avLst/>
              <a:gdLst/>
              <a:ahLst/>
              <a:cxnLst/>
              <a:rect l="l" t="t" r="r" b="b"/>
              <a:pathLst>
                <a:path w="342900" h="173989">
                  <a:moveTo>
                    <a:pt x="187452" y="40639"/>
                  </a:moveTo>
                  <a:lnTo>
                    <a:pt x="148617" y="54246"/>
                  </a:lnTo>
                  <a:lnTo>
                    <a:pt x="128825" y="88264"/>
                  </a:lnTo>
                  <a:lnTo>
                    <a:pt x="127017" y="106679"/>
                  </a:lnTo>
                  <a:lnTo>
                    <a:pt x="127102" y="108457"/>
                  </a:lnTo>
                  <a:lnTo>
                    <a:pt x="143383" y="155066"/>
                  </a:lnTo>
                  <a:lnTo>
                    <a:pt x="187198" y="173862"/>
                  </a:lnTo>
                  <a:lnTo>
                    <a:pt x="200430" y="172694"/>
                  </a:lnTo>
                  <a:lnTo>
                    <a:pt x="200604" y="172694"/>
                  </a:lnTo>
                  <a:lnTo>
                    <a:pt x="212472" y="169179"/>
                  </a:lnTo>
                  <a:lnTo>
                    <a:pt x="223398" y="163147"/>
                  </a:lnTo>
                  <a:lnTo>
                    <a:pt x="232664" y="154812"/>
                  </a:lnTo>
                  <a:lnTo>
                    <a:pt x="239909" y="145033"/>
                  </a:lnTo>
                  <a:lnTo>
                    <a:pt x="182245" y="145033"/>
                  </a:lnTo>
                  <a:lnTo>
                    <a:pt x="177800" y="142239"/>
                  </a:lnTo>
                  <a:lnTo>
                    <a:pt x="170358" y="108457"/>
                  </a:lnTo>
                  <a:lnTo>
                    <a:pt x="170307" y="106679"/>
                  </a:lnTo>
                  <a:lnTo>
                    <a:pt x="170550" y="97698"/>
                  </a:lnTo>
                  <a:lnTo>
                    <a:pt x="170594" y="96081"/>
                  </a:lnTo>
                  <a:lnTo>
                    <a:pt x="171328" y="88868"/>
                  </a:lnTo>
                  <a:lnTo>
                    <a:pt x="171389" y="88264"/>
                  </a:lnTo>
                  <a:lnTo>
                    <a:pt x="171465" y="87518"/>
                  </a:lnTo>
                  <a:lnTo>
                    <a:pt x="172836" y="81406"/>
                  </a:lnTo>
                  <a:lnTo>
                    <a:pt x="172932" y="80980"/>
                  </a:lnTo>
                  <a:lnTo>
                    <a:pt x="175006" y="76453"/>
                  </a:lnTo>
                  <a:lnTo>
                    <a:pt x="177971" y="71881"/>
                  </a:lnTo>
                  <a:lnTo>
                    <a:pt x="177820" y="71881"/>
                  </a:lnTo>
                  <a:lnTo>
                    <a:pt x="182499" y="69341"/>
                  </a:lnTo>
                  <a:lnTo>
                    <a:pt x="239984" y="69341"/>
                  </a:lnTo>
                  <a:lnTo>
                    <a:pt x="233299" y="59816"/>
                  </a:lnTo>
                  <a:lnTo>
                    <a:pt x="224224" y="51409"/>
                  </a:lnTo>
                  <a:lnTo>
                    <a:pt x="213566" y="45418"/>
                  </a:lnTo>
                  <a:lnTo>
                    <a:pt x="201312" y="41832"/>
                  </a:lnTo>
                  <a:lnTo>
                    <a:pt x="187452" y="40639"/>
                  </a:lnTo>
                  <a:close/>
                </a:path>
                <a:path w="342900" h="173989">
                  <a:moveTo>
                    <a:pt x="239984" y="69341"/>
                  </a:moveTo>
                  <a:lnTo>
                    <a:pt x="194310" y="69341"/>
                  </a:lnTo>
                  <a:lnTo>
                    <a:pt x="198755" y="71881"/>
                  </a:lnTo>
                  <a:lnTo>
                    <a:pt x="201803" y="77088"/>
                  </a:lnTo>
                  <a:lnTo>
                    <a:pt x="203803" y="81990"/>
                  </a:lnTo>
                  <a:lnTo>
                    <a:pt x="205106" y="88264"/>
                  </a:lnTo>
                  <a:lnTo>
                    <a:pt x="205231" y="88868"/>
                  </a:lnTo>
                  <a:lnTo>
                    <a:pt x="205932" y="96081"/>
                  </a:lnTo>
                  <a:lnTo>
                    <a:pt x="206047" y="97270"/>
                  </a:lnTo>
                  <a:lnTo>
                    <a:pt x="206089" y="97698"/>
                  </a:lnTo>
                  <a:lnTo>
                    <a:pt x="206327" y="106679"/>
                  </a:lnTo>
                  <a:lnTo>
                    <a:pt x="206375" y="108457"/>
                  </a:lnTo>
                  <a:lnTo>
                    <a:pt x="206111" y="116540"/>
                  </a:lnTo>
                  <a:lnTo>
                    <a:pt x="193548" y="145033"/>
                  </a:lnTo>
                  <a:lnTo>
                    <a:pt x="239909" y="145033"/>
                  </a:lnTo>
                  <a:lnTo>
                    <a:pt x="240145" y="144716"/>
                  </a:lnTo>
                  <a:lnTo>
                    <a:pt x="245384" y="133635"/>
                  </a:lnTo>
                  <a:lnTo>
                    <a:pt x="245459" y="133476"/>
                  </a:lnTo>
                  <a:lnTo>
                    <a:pt x="248630" y="121094"/>
                  </a:lnTo>
                  <a:lnTo>
                    <a:pt x="249612" y="108457"/>
                  </a:lnTo>
                  <a:lnTo>
                    <a:pt x="249615" y="106679"/>
                  </a:lnTo>
                  <a:lnTo>
                    <a:pt x="248658" y="93928"/>
                  </a:lnTo>
                  <a:lnTo>
                    <a:pt x="245586" y="81406"/>
                  </a:lnTo>
                  <a:lnTo>
                    <a:pt x="240466" y="70028"/>
                  </a:lnTo>
                  <a:lnTo>
                    <a:pt x="239984" y="69341"/>
                  </a:lnTo>
                  <a:close/>
                </a:path>
                <a:path w="342900" h="173989">
                  <a:moveTo>
                    <a:pt x="309499" y="43306"/>
                  </a:moveTo>
                  <a:lnTo>
                    <a:pt x="271145" y="43306"/>
                  </a:lnTo>
                  <a:lnTo>
                    <a:pt x="271145" y="171195"/>
                  </a:lnTo>
                  <a:lnTo>
                    <a:pt x="311404" y="171195"/>
                  </a:lnTo>
                  <a:lnTo>
                    <a:pt x="311404" y="108965"/>
                  </a:lnTo>
                  <a:lnTo>
                    <a:pt x="312674" y="101345"/>
                  </a:lnTo>
                  <a:lnTo>
                    <a:pt x="317500" y="90424"/>
                  </a:lnTo>
                  <a:lnTo>
                    <a:pt x="320548" y="86740"/>
                  </a:lnTo>
                  <a:lnTo>
                    <a:pt x="324231" y="84708"/>
                  </a:lnTo>
                  <a:lnTo>
                    <a:pt x="327787" y="82676"/>
                  </a:lnTo>
                  <a:lnTo>
                    <a:pt x="334010" y="81661"/>
                  </a:lnTo>
                  <a:lnTo>
                    <a:pt x="342646" y="81661"/>
                  </a:lnTo>
                  <a:lnTo>
                    <a:pt x="342646" y="66039"/>
                  </a:lnTo>
                  <a:lnTo>
                    <a:pt x="309499" y="66039"/>
                  </a:lnTo>
                  <a:lnTo>
                    <a:pt x="309499" y="43306"/>
                  </a:lnTo>
                  <a:close/>
                </a:path>
                <a:path w="342900" h="173989">
                  <a:moveTo>
                    <a:pt x="335153" y="40512"/>
                  </a:moveTo>
                  <a:lnTo>
                    <a:pt x="333502" y="40512"/>
                  </a:lnTo>
                  <a:lnTo>
                    <a:pt x="324215" y="42108"/>
                  </a:lnTo>
                  <a:lnTo>
                    <a:pt x="317119" y="46894"/>
                  </a:lnTo>
                  <a:lnTo>
                    <a:pt x="312213" y="54871"/>
                  </a:lnTo>
                  <a:lnTo>
                    <a:pt x="309499" y="66039"/>
                  </a:lnTo>
                  <a:lnTo>
                    <a:pt x="342646" y="66039"/>
                  </a:lnTo>
                  <a:lnTo>
                    <a:pt x="342646" y="41148"/>
                  </a:lnTo>
                  <a:lnTo>
                    <a:pt x="335153" y="40512"/>
                  </a:lnTo>
                  <a:close/>
                </a:path>
                <a:path w="342900" h="173989">
                  <a:moveTo>
                    <a:pt x="123571" y="0"/>
                  </a:moveTo>
                  <a:lnTo>
                    <a:pt x="0" y="0"/>
                  </a:lnTo>
                  <a:lnTo>
                    <a:pt x="0" y="171195"/>
                  </a:lnTo>
                  <a:lnTo>
                    <a:pt x="45593" y="171195"/>
                  </a:lnTo>
                  <a:lnTo>
                    <a:pt x="45593" y="106299"/>
                  </a:lnTo>
                  <a:lnTo>
                    <a:pt x="107188" y="106299"/>
                  </a:lnTo>
                  <a:lnTo>
                    <a:pt x="107188" y="70230"/>
                  </a:lnTo>
                  <a:lnTo>
                    <a:pt x="45593" y="70230"/>
                  </a:lnTo>
                  <a:lnTo>
                    <a:pt x="45593" y="37845"/>
                  </a:lnTo>
                  <a:lnTo>
                    <a:pt x="123571" y="37845"/>
                  </a:lnTo>
                  <a:lnTo>
                    <a:pt x="12357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700388" y="3218561"/>
              <a:ext cx="348742" cy="179959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9136506" y="3218180"/>
              <a:ext cx="519430" cy="177800"/>
            </a:xfrm>
            <a:custGeom>
              <a:avLst/>
              <a:gdLst/>
              <a:ahLst/>
              <a:cxnLst/>
              <a:rect l="l" t="t" r="r" b="b"/>
              <a:pathLst>
                <a:path w="519429" h="177800">
                  <a:moveTo>
                    <a:pt x="298703" y="44069"/>
                  </a:moveTo>
                  <a:lnTo>
                    <a:pt x="253873" y="62865"/>
                  </a:lnTo>
                  <a:lnTo>
                    <a:pt x="237549" y="97583"/>
                  </a:lnTo>
                  <a:lnTo>
                    <a:pt x="236474" y="112014"/>
                  </a:lnTo>
                  <a:lnTo>
                    <a:pt x="237001" y="121921"/>
                  </a:lnTo>
                  <a:lnTo>
                    <a:pt x="238398" y="129921"/>
                  </a:lnTo>
                  <a:lnTo>
                    <a:pt x="238509" y="130556"/>
                  </a:lnTo>
                  <a:lnTo>
                    <a:pt x="238601" y="131079"/>
                  </a:lnTo>
                  <a:lnTo>
                    <a:pt x="260754" y="165284"/>
                  </a:lnTo>
                  <a:lnTo>
                    <a:pt x="299720" y="177292"/>
                  </a:lnTo>
                  <a:lnTo>
                    <a:pt x="319887" y="174337"/>
                  </a:lnTo>
                  <a:lnTo>
                    <a:pt x="336375" y="165465"/>
                  </a:lnTo>
                  <a:lnTo>
                    <a:pt x="349172" y="150663"/>
                  </a:lnTo>
                  <a:lnTo>
                    <a:pt x="350972" y="146558"/>
                  </a:lnTo>
                  <a:lnTo>
                    <a:pt x="295148" y="146558"/>
                  </a:lnTo>
                  <a:lnTo>
                    <a:pt x="290195" y="144653"/>
                  </a:lnTo>
                  <a:lnTo>
                    <a:pt x="286003" y="140589"/>
                  </a:lnTo>
                  <a:lnTo>
                    <a:pt x="281813" y="136652"/>
                  </a:lnTo>
                  <a:lnTo>
                    <a:pt x="279781" y="130556"/>
                  </a:lnTo>
                  <a:lnTo>
                    <a:pt x="279781" y="119125"/>
                  </a:lnTo>
                  <a:lnTo>
                    <a:pt x="359021" y="119125"/>
                  </a:lnTo>
                  <a:lnTo>
                    <a:pt x="357929" y="100582"/>
                  </a:lnTo>
                  <a:lnTo>
                    <a:pt x="356387" y="93218"/>
                  </a:lnTo>
                  <a:lnTo>
                    <a:pt x="279781" y="93218"/>
                  </a:lnTo>
                  <a:lnTo>
                    <a:pt x="281791" y="84756"/>
                  </a:lnTo>
                  <a:lnTo>
                    <a:pt x="281902" y="84290"/>
                  </a:lnTo>
                  <a:lnTo>
                    <a:pt x="285988" y="77898"/>
                  </a:lnTo>
                  <a:lnTo>
                    <a:pt x="292050" y="74054"/>
                  </a:lnTo>
                  <a:lnTo>
                    <a:pt x="300100" y="72771"/>
                  </a:lnTo>
                  <a:lnTo>
                    <a:pt x="349493" y="72771"/>
                  </a:lnTo>
                  <a:lnTo>
                    <a:pt x="349063" y="71764"/>
                  </a:lnTo>
                  <a:lnTo>
                    <a:pt x="341249" y="61595"/>
                  </a:lnTo>
                  <a:lnTo>
                    <a:pt x="331940" y="53927"/>
                  </a:lnTo>
                  <a:lnTo>
                    <a:pt x="321738" y="48450"/>
                  </a:lnTo>
                  <a:lnTo>
                    <a:pt x="310903" y="45237"/>
                  </a:lnTo>
                  <a:lnTo>
                    <a:pt x="311457" y="45237"/>
                  </a:lnTo>
                  <a:lnTo>
                    <a:pt x="298703" y="44069"/>
                  </a:lnTo>
                  <a:close/>
                </a:path>
                <a:path w="519429" h="177800">
                  <a:moveTo>
                    <a:pt x="320675" y="127254"/>
                  </a:moveTo>
                  <a:lnTo>
                    <a:pt x="318025" y="135681"/>
                  </a:lnTo>
                  <a:lnTo>
                    <a:pt x="313864" y="141716"/>
                  </a:lnTo>
                  <a:lnTo>
                    <a:pt x="308155" y="145345"/>
                  </a:lnTo>
                  <a:lnTo>
                    <a:pt x="300863" y="146558"/>
                  </a:lnTo>
                  <a:lnTo>
                    <a:pt x="350972" y="146558"/>
                  </a:lnTo>
                  <a:lnTo>
                    <a:pt x="358267" y="129921"/>
                  </a:lnTo>
                  <a:lnTo>
                    <a:pt x="320675" y="127254"/>
                  </a:lnTo>
                  <a:close/>
                </a:path>
                <a:path w="519429" h="177800">
                  <a:moveTo>
                    <a:pt x="359021" y="119125"/>
                  </a:moveTo>
                  <a:lnTo>
                    <a:pt x="279781" y="119125"/>
                  </a:lnTo>
                  <a:lnTo>
                    <a:pt x="279781" y="119253"/>
                  </a:lnTo>
                  <a:lnTo>
                    <a:pt x="359028" y="119253"/>
                  </a:lnTo>
                  <a:lnTo>
                    <a:pt x="359021" y="119125"/>
                  </a:lnTo>
                  <a:close/>
                </a:path>
                <a:path w="519429" h="177800">
                  <a:moveTo>
                    <a:pt x="349493" y="72771"/>
                  </a:moveTo>
                  <a:lnTo>
                    <a:pt x="300100" y="72771"/>
                  </a:lnTo>
                  <a:lnTo>
                    <a:pt x="307530" y="74054"/>
                  </a:lnTo>
                  <a:lnTo>
                    <a:pt x="313055" y="77898"/>
                  </a:lnTo>
                  <a:lnTo>
                    <a:pt x="316674" y="84290"/>
                  </a:lnTo>
                  <a:lnTo>
                    <a:pt x="318389" y="93218"/>
                  </a:lnTo>
                  <a:lnTo>
                    <a:pt x="356387" y="93218"/>
                  </a:lnTo>
                  <a:lnTo>
                    <a:pt x="354615" y="84756"/>
                  </a:lnTo>
                  <a:lnTo>
                    <a:pt x="349595" y="73009"/>
                  </a:lnTo>
                  <a:lnTo>
                    <a:pt x="349493" y="72771"/>
                  </a:lnTo>
                  <a:close/>
                </a:path>
                <a:path w="519429" h="177800">
                  <a:moveTo>
                    <a:pt x="420497" y="46736"/>
                  </a:moveTo>
                  <a:lnTo>
                    <a:pt x="379095" y="46736"/>
                  </a:lnTo>
                  <a:lnTo>
                    <a:pt x="379095" y="174625"/>
                  </a:lnTo>
                  <a:lnTo>
                    <a:pt x="420497" y="174625"/>
                  </a:lnTo>
                  <a:lnTo>
                    <a:pt x="420497" y="46736"/>
                  </a:lnTo>
                  <a:close/>
                </a:path>
                <a:path w="519429" h="177800">
                  <a:moveTo>
                    <a:pt x="486028" y="46736"/>
                  </a:moveTo>
                  <a:lnTo>
                    <a:pt x="447675" y="46736"/>
                  </a:lnTo>
                  <a:lnTo>
                    <a:pt x="447675" y="174625"/>
                  </a:lnTo>
                  <a:lnTo>
                    <a:pt x="487934" y="174625"/>
                  </a:lnTo>
                  <a:lnTo>
                    <a:pt x="487934" y="112395"/>
                  </a:lnTo>
                  <a:lnTo>
                    <a:pt x="489203" y="104775"/>
                  </a:lnTo>
                  <a:lnTo>
                    <a:pt x="494029" y="93853"/>
                  </a:lnTo>
                  <a:lnTo>
                    <a:pt x="497077" y="90170"/>
                  </a:lnTo>
                  <a:lnTo>
                    <a:pt x="500761" y="88137"/>
                  </a:lnTo>
                  <a:lnTo>
                    <a:pt x="504317" y="86106"/>
                  </a:lnTo>
                  <a:lnTo>
                    <a:pt x="510540" y="85090"/>
                  </a:lnTo>
                  <a:lnTo>
                    <a:pt x="519175" y="85090"/>
                  </a:lnTo>
                  <a:lnTo>
                    <a:pt x="519175" y="69469"/>
                  </a:lnTo>
                  <a:lnTo>
                    <a:pt x="486028" y="69469"/>
                  </a:lnTo>
                  <a:lnTo>
                    <a:pt x="486028" y="46736"/>
                  </a:lnTo>
                  <a:close/>
                </a:path>
                <a:path w="519429" h="177800">
                  <a:moveTo>
                    <a:pt x="511683" y="43942"/>
                  </a:moveTo>
                  <a:lnTo>
                    <a:pt x="510032" y="43942"/>
                  </a:lnTo>
                  <a:lnTo>
                    <a:pt x="500745" y="45537"/>
                  </a:lnTo>
                  <a:lnTo>
                    <a:pt x="493649" y="50323"/>
                  </a:lnTo>
                  <a:lnTo>
                    <a:pt x="488743" y="58300"/>
                  </a:lnTo>
                  <a:lnTo>
                    <a:pt x="486028" y="69469"/>
                  </a:lnTo>
                  <a:lnTo>
                    <a:pt x="519175" y="69469"/>
                  </a:lnTo>
                  <a:lnTo>
                    <a:pt x="519175" y="44577"/>
                  </a:lnTo>
                  <a:lnTo>
                    <a:pt x="511683" y="43942"/>
                  </a:lnTo>
                  <a:close/>
                </a:path>
                <a:path w="519429" h="177800">
                  <a:moveTo>
                    <a:pt x="60833" y="79883"/>
                  </a:moveTo>
                  <a:lnTo>
                    <a:pt x="19558" y="79883"/>
                  </a:lnTo>
                  <a:lnTo>
                    <a:pt x="19593" y="135382"/>
                  </a:lnTo>
                  <a:lnTo>
                    <a:pt x="35694" y="172114"/>
                  </a:lnTo>
                  <a:lnTo>
                    <a:pt x="63626" y="177419"/>
                  </a:lnTo>
                  <a:lnTo>
                    <a:pt x="68008" y="177228"/>
                  </a:lnTo>
                  <a:lnTo>
                    <a:pt x="73723" y="176657"/>
                  </a:lnTo>
                  <a:lnTo>
                    <a:pt x="80772" y="175704"/>
                  </a:lnTo>
                  <a:lnTo>
                    <a:pt x="89153" y="174371"/>
                  </a:lnTo>
                  <a:lnTo>
                    <a:pt x="89153" y="143383"/>
                  </a:lnTo>
                  <a:lnTo>
                    <a:pt x="68452" y="143383"/>
                  </a:lnTo>
                  <a:lnTo>
                    <a:pt x="64516" y="142494"/>
                  </a:lnTo>
                  <a:lnTo>
                    <a:pt x="63119" y="140843"/>
                  </a:lnTo>
                  <a:lnTo>
                    <a:pt x="61595" y="139192"/>
                  </a:lnTo>
                  <a:lnTo>
                    <a:pt x="60833" y="135382"/>
                  </a:lnTo>
                  <a:lnTo>
                    <a:pt x="60833" y="79883"/>
                  </a:lnTo>
                  <a:close/>
                </a:path>
                <a:path w="519429" h="177800">
                  <a:moveTo>
                    <a:pt x="89153" y="142875"/>
                  </a:moveTo>
                  <a:lnTo>
                    <a:pt x="81195" y="143383"/>
                  </a:lnTo>
                  <a:lnTo>
                    <a:pt x="89153" y="143383"/>
                  </a:lnTo>
                  <a:lnTo>
                    <a:pt x="89153" y="142875"/>
                  </a:lnTo>
                  <a:close/>
                </a:path>
                <a:path w="519429" h="177800">
                  <a:moveTo>
                    <a:pt x="87375" y="46736"/>
                  </a:moveTo>
                  <a:lnTo>
                    <a:pt x="0" y="46736"/>
                  </a:lnTo>
                  <a:lnTo>
                    <a:pt x="0" y="79883"/>
                  </a:lnTo>
                  <a:lnTo>
                    <a:pt x="87375" y="79883"/>
                  </a:lnTo>
                  <a:lnTo>
                    <a:pt x="87375" y="46736"/>
                  </a:lnTo>
                  <a:close/>
                </a:path>
                <a:path w="519429" h="177800">
                  <a:moveTo>
                    <a:pt x="60833" y="7874"/>
                  </a:moveTo>
                  <a:lnTo>
                    <a:pt x="24765" y="10541"/>
                  </a:lnTo>
                  <a:lnTo>
                    <a:pt x="21844" y="46736"/>
                  </a:lnTo>
                  <a:lnTo>
                    <a:pt x="60833" y="46736"/>
                  </a:lnTo>
                  <a:lnTo>
                    <a:pt x="60833" y="7874"/>
                  </a:lnTo>
                  <a:close/>
                </a:path>
                <a:path w="519429" h="177800">
                  <a:moveTo>
                    <a:pt x="145034" y="3429"/>
                  </a:moveTo>
                  <a:lnTo>
                    <a:pt x="104775" y="3429"/>
                  </a:lnTo>
                  <a:lnTo>
                    <a:pt x="104775" y="174625"/>
                  </a:lnTo>
                  <a:lnTo>
                    <a:pt x="145034" y="174625"/>
                  </a:lnTo>
                  <a:lnTo>
                    <a:pt x="145034" y="91948"/>
                  </a:lnTo>
                  <a:lnTo>
                    <a:pt x="147066" y="84962"/>
                  </a:lnTo>
                  <a:lnTo>
                    <a:pt x="154813" y="78740"/>
                  </a:lnTo>
                  <a:lnTo>
                    <a:pt x="158750" y="77216"/>
                  </a:lnTo>
                  <a:lnTo>
                    <a:pt x="214689" y="77216"/>
                  </a:lnTo>
                  <a:lnTo>
                    <a:pt x="214566" y="76009"/>
                  </a:lnTo>
                  <a:lnTo>
                    <a:pt x="213375" y="69965"/>
                  </a:lnTo>
                  <a:lnTo>
                    <a:pt x="211709" y="64897"/>
                  </a:lnTo>
                  <a:lnTo>
                    <a:pt x="211074" y="63373"/>
                  </a:lnTo>
                  <a:lnTo>
                    <a:pt x="145034" y="63373"/>
                  </a:lnTo>
                  <a:lnTo>
                    <a:pt x="145034" y="3429"/>
                  </a:lnTo>
                  <a:close/>
                </a:path>
                <a:path w="519429" h="177800">
                  <a:moveTo>
                    <a:pt x="214689" y="77216"/>
                  </a:moveTo>
                  <a:lnTo>
                    <a:pt x="165481" y="77216"/>
                  </a:lnTo>
                  <a:lnTo>
                    <a:pt x="167767" y="78105"/>
                  </a:lnTo>
                  <a:lnTo>
                    <a:pt x="169672" y="79756"/>
                  </a:lnTo>
                  <a:lnTo>
                    <a:pt x="174117" y="174625"/>
                  </a:lnTo>
                  <a:lnTo>
                    <a:pt x="215519" y="174625"/>
                  </a:lnTo>
                  <a:lnTo>
                    <a:pt x="215469" y="89281"/>
                  </a:lnTo>
                  <a:lnTo>
                    <a:pt x="214780" y="78105"/>
                  </a:lnTo>
                  <a:lnTo>
                    <a:pt x="214689" y="77216"/>
                  </a:lnTo>
                  <a:close/>
                </a:path>
                <a:path w="519429" h="177800">
                  <a:moveTo>
                    <a:pt x="184403" y="44069"/>
                  </a:moveTo>
                  <a:lnTo>
                    <a:pt x="175641" y="44069"/>
                  </a:lnTo>
                  <a:lnTo>
                    <a:pt x="164500" y="45281"/>
                  </a:lnTo>
                  <a:lnTo>
                    <a:pt x="155670" y="48910"/>
                  </a:lnTo>
                  <a:lnTo>
                    <a:pt x="149173" y="54945"/>
                  </a:lnTo>
                  <a:lnTo>
                    <a:pt x="145034" y="63373"/>
                  </a:lnTo>
                  <a:lnTo>
                    <a:pt x="211074" y="63373"/>
                  </a:lnTo>
                  <a:lnTo>
                    <a:pt x="184403" y="44069"/>
                  </a:lnTo>
                  <a:close/>
                </a:path>
                <a:path w="519429" h="177800">
                  <a:moveTo>
                    <a:pt x="420497" y="0"/>
                  </a:moveTo>
                  <a:lnTo>
                    <a:pt x="379095" y="0"/>
                  </a:lnTo>
                  <a:lnTo>
                    <a:pt x="379095" y="41148"/>
                  </a:lnTo>
                  <a:lnTo>
                    <a:pt x="420497" y="41148"/>
                  </a:lnTo>
                  <a:lnTo>
                    <a:pt x="42049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9372980" y="3262249"/>
              <a:ext cx="184150" cy="133350"/>
            </a:xfrm>
            <a:custGeom>
              <a:avLst/>
              <a:gdLst/>
              <a:ahLst/>
              <a:cxnLst/>
              <a:rect l="l" t="t" r="r" b="b"/>
              <a:pathLst>
                <a:path w="184150" h="133350">
                  <a:moveTo>
                    <a:pt x="63626" y="28701"/>
                  </a:moveTo>
                  <a:lnTo>
                    <a:pt x="55576" y="29985"/>
                  </a:lnTo>
                  <a:lnTo>
                    <a:pt x="49514" y="33829"/>
                  </a:lnTo>
                  <a:lnTo>
                    <a:pt x="45428" y="40221"/>
                  </a:lnTo>
                  <a:lnTo>
                    <a:pt x="43307" y="49149"/>
                  </a:lnTo>
                  <a:lnTo>
                    <a:pt x="81915" y="49149"/>
                  </a:lnTo>
                  <a:lnTo>
                    <a:pt x="80200" y="40221"/>
                  </a:lnTo>
                  <a:lnTo>
                    <a:pt x="76581" y="33829"/>
                  </a:lnTo>
                  <a:lnTo>
                    <a:pt x="71056" y="29985"/>
                  </a:lnTo>
                  <a:lnTo>
                    <a:pt x="63626" y="28701"/>
                  </a:lnTo>
                  <a:close/>
                </a:path>
                <a:path w="184150" h="133350">
                  <a:moveTo>
                    <a:pt x="142621" y="2666"/>
                  </a:moveTo>
                  <a:lnTo>
                    <a:pt x="184023" y="2666"/>
                  </a:lnTo>
                  <a:lnTo>
                    <a:pt x="184023" y="130555"/>
                  </a:lnTo>
                  <a:lnTo>
                    <a:pt x="142621" y="130555"/>
                  </a:lnTo>
                  <a:lnTo>
                    <a:pt x="142621" y="2666"/>
                  </a:lnTo>
                  <a:close/>
                </a:path>
                <a:path w="184150" h="133350">
                  <a:moveTo>
                    <a:pt x="62229" y="0"/>
                  </a:moveTo>
                  <a:lnTo>
                    <a:pt x="104775" y="17525"/>
                  </a:lnTo>
                  <a:lnTo>
                    <a:pt x="121455" y="56513"/>
                  </a:lnTo>
                  <a:lnTo>
                    <a:pt x="122554" y="75184"/>
                  </a:lnTo>
                  <a:lnTo>
                    <a:pt x="43307" y="75184"/>
                  </a:lnTo>
                  <a:lnTo>
                    <a:pt x="43307" y="75056"/>
                  </a:lnTo>
                  <a:lnTo>
                    <a:pt x="43307" y="76200"/>
                  </a:lnTo>
                  <a:lnTo>
                    <a:pt x="43307" y="78486"/>
                  </a:lnTo>
                  <a:lnTo>
                    <a:pt x="43307" y="86487"/>
                  </a:lnTo>
                  <a:lnTo>
                    <a:pt x="45339" y="92583"/>
                  </a:lnTo>
                  <a:lnTo>
                    <a:pt x="49529" y="96520"/>
                  </a:lnTo>
                  <a:lnTo>
                    <a:pt x="53721" y="100584"/>
                  </a:lnTo>
                  <a:lnTo>
                    <a:pt x="58674" y="102488"/>
                  </a:lnTo>
                  <a:lnTo>
                    <a:pt x="64389" y="102488"/>
                  </a:lnTo>
                  <a:lnTo>
                    <a:pt x="71681" y="101276"/>
                  </a:lnTo>
                  <a:lnTo>
                    <a:pt x="77390" y="97647"/>
                  </a:lnTo>
                  <a:lnTo>
                    <a:pt x="81551" y="91612"/>
                  </a:lnTo>
                  <a:lnTo>
                    <a:pt x="84200" y="83185"/>
                  </a:lnTo>
                  <a:lnTo>
                    <a:pt x="121793" y="85851"/>
                  </a:lnTo>
                  <a:lnTo>
                    <a:pt x="112698" y="106594"/>
                  </a:lnTo>
                  <a:lnTo>
                    <a:pt x="99901" y="121396"/>
                  </a:lnTo>
                  <a:lnTo>
                    <a:pt x="83413" y="130268"/>
                  </a:lnTo>
                  <a:lnTo>
                    <a:pt x="63246" y="133223"/>
                  </a:lnTo>
                  <a:lnTo>
                    <a:pt x="54058" y="132744"/>
                  </a:lnTo>
                  <a:lnTo>
                    <a:pt x="18446" y="116062"/>
                  </a:lnTo>
                  <a:lnTo>
                    <a:pt x="527" y="77852"/>
                  </a:lnTo>
                  <a:lnTo>
                    <a:pt x="0" y="67945"/>
                  </a:lnTo>
                  <a:lnTo>
                    <a:pt x="1075" y="53514"/>
                  </a:lnTo>
                  <a:lnTo>
                    <a:pt x="17399" y="18796"/>
                  </a:lnTo>
                  <a:lnTo>
                    <a:pt x="49152" y="1168"/>
                  </a:lnTo>
                  <a:lnTo>
                    <a:pt x="62229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581133" y="3259074"/>
              <a:ext cx="77597" cy="136778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9136506" y="3218180"/>
              <a:ext cx="421005" cy="177800"/>
            </a:xfrm>
            <a:custGeom>
              <a:avLst/>
              <a:gdLst/>
              <a:ahLst/>
              <a:cxnLst/>
              <a:rect l="l" t="t" r="r" b="b"/>
              <a:pathLst>
                <a:path w="421004" h="177800">
                  <a:moveTo>
                    <a:pt x="60833" y="7874"/>
                  </a:moveTo>
                  <a:lnTo>
                    <a:pt x="60833" y="46736"/>
                  </a:lnTo>
                  <a:lnTo>
                    <a:pt x="87375" y="46736"/>
                  </a:lnTo>
                  <a:lnTo>
                    <a:pt x="87375" y="79883"/>
                  </a:lnTo>
                  <a:lnTo>
                    <a:pt x="60833" y="79883"/>
                  </a:lnTo>
                  <a:lnTo>
                    <a:pt x="60833" y="129540"/>
                  </a:lnTo>
                  <a:lnTo>
                    <a:pt x="60833" y="135382"/>
                  </a:lnTo>
                  <a:lnTo>
                    <a:pt x="61595" y="139192"/>
                  </a:lnTo>
                  <a:lnTo>
                    <a:pt x="63119" y="140843"/>
                  </a:lnTo>
                  <a:lnTo>
                    <a:pt x="64516" y="142494"/>
                  </a:lnTo>
                  <a:lnTo>
                    <a:pt x="68452" y="143383"/>
                  </a:lnTo>
                  <a:lnTo>
                    <a:pt x="74929" y="143383"/>
                  </a:lnTo>
                  <a:lnTo>
                    <a:pt x="78486" y="143383"/>
                  </a:lnTo>
                  <a:lnTo>
                    <a:pt x="83185" y="143256"/>
                  </a:lnTo>
                  <a:lnTo>
                    <a:pt x="89153" y="142875"/>
                  </a:lnTo>
                  <a:lnTo>
                    <a:pt x="89153" y="174371"/>
                  </a:lnTo>
                  <a:lnTo>
                    <a:pt x="80772" y="175704"/>
                  </a:lnTo>
                  <a:lnTo>
                    <a:pt x="73723" y="176657"/>
                  </a:lnTo>
                  <a:lnTo>
                    <a:pt x="68008" y="177228"/>
                  </a:lnTo>
                  <a:lnTo>
                    <a:pt x="63626" y="177419"/>
                  </a:lnTo>
                  <a:lnTo>
                    <a:pt x="52649" y="176825"/>
                  </a:lnTo>
                  <a:lnTo>
                    <a:pt x="20181" y="145768"/>
                  </a:lnTo>
                  <a:lnTo>
                    <a:pt x="19558" y="134747"/>
                  </a:lnTo>
                  <a:lnTo>
                    <a:pt x="19558" y="79883"/>
                  </a:lnTo>
                  <a:lnTo>
                    <a:pt x="0" y="79883"/>
                  </a:lnTo>
                  <a:lnTo>
                    <a:pt x="0" y="46736"/>
                  </a:lnTo>
                  <a:lnTo>
                    <a:pt x="21844" y="46736"/>
                  </a:lnTo>
                  <a:lnTo>
                    <a:pt x="24765" y="10541"/>
                  </a:lnTo>
                  <a:lnTo>
                    <a:pt x="60833" y="7874"/>
                  </a:lnTo>
                  <a:close/>
                </a:path>
                <a:path w="421004" h="177800">
                  <a:moveTo>
                    <a:pt x="104775" y="3429"/>
                  </a:moveTo>
                  <a:lnTo>
                    <a:pt x="145034" y="3429"/>
                  </a:lnTo>
                  <a:lnTo>
                    <a:pt x="145034" y="63373"/>
                  </a:lnTo>
                  <a:lnTo>
                    <a:pt x="149173" y="54945"/>
                  </a:lnTo>
                  <a:lnTo>
                    <a:pt x="155670" y="48910"/>
                  </a:lnTo>
                  <a:lnTo>
                    <a:pt x="164500" y="45281"/>
                  </a:lnTo>
                  <a:lnTo>
                    <a:pt x="175641" y="44069"/>
                  </a:lnTo>
                  <a:lnTo>
                    <a:pt x="184403" y="44069"/>
                  </a:lnTo>
                  <a:lnTo>
                    <a:pt x="213375" y="69965"/>
                  </a:lnTo>
                  <a:lnTo>
                    <a:pt x="215519" y="90932"/>
                  </a:lnTo>
                  <a:lnTo>
                    <a:pt x="215519" y="174625"/>
                  </a:lnTo>
                  <a:lnTo>
                    <a:pt x="174117" y="174625"/>
                  </a:lnTo>
                  <a:lnTo>
                    <a:pt x="174117" y="102743"/>
                  </a:lnTo>
                  <a:lnTo>
                    <a:pt x="174117" y="94615"/>
                  </a:lnTo>
                  <a:lnTo>
                    <a:pt x="165481" y="77216"/>
                  </a:lnTo>
                  <a:lnTo>
                    <a:pt x="162560" y="77216"/>
                  </a:lnTo>
                  <a:lnTo>
                    <a:pt x="158750" y="77216"/>
                  </a:lnTo>
                  <a:lnTo>
                    <a:pt x="154813" y="78740"/>
                  </a:lnTo>
                  <a:lnTo>
                    <a:pt x="150875" y="81915"/>
                  </a:lnTo>
                  <a:lnTo>
                    <a:pt x="147066" y="84962"/>
                  </a:lnTo>
                  <a:lnTo>
                    <a:pt x="145034" y="91948"/>
                  </a:lnTo>
                  <a:lnTo>
                    <a:pt x="145034" y="102743"/>
                  </a:lnTo>
                  <a:lnTo>
                    <a:pt x="145034" y="174625"/>
                  </a:lnTo>
                  <a:lnTo>
                    <a:pt x="104775" y="174625"/>
                  </a:lnTo>
                  <a:lnTo>
                    <a:pt x="104775" y="3429"/>
                  </a:lnTo>
                  <a:close/>
                </a:path>
                <a:path w="421004" h="177800">
                  <a:moveTo>
                    <a:pt x="379095" y="0"/>
                  </a:moveTo>
                  <a:lnTo>
                    <a:pt x="420497" y="0"/>
                  </a:lnTo>
                  <a:lnTo>
                    <a:pt x="420497" y="41148"/>
                  </a:lnTo>
                  <a:lnTo>
                    <a:pt x="379095" y="41148"/>
                  </a:lnTo>
                  <a:lnTo>
                    <a:pt x="379095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744328" y="3218561"/>
              <a:ext cx="585470" cy="17995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10426445" y="3221609"/>
              <a:ext cx="570865" cy="173990"/>
            </a:xfrm>
            <a:custGeom>
              <a:avLst/>
              <a:gdLst/>
              <a:ahLst/>
              <a:cxnLst/>
              <a:rect l="l" t="t" r="r" b="b"/>
              <a:pathLst>
                <a:path w="570865" h="173989">
                  <a:moveTo>
                    <a:pt x="48259" y="40639"/>
                  </a:moveTo>
                  <a:lnTo>
                    <a:pt x="12319" y="58927"/>
                  </a:lnTo>
                  <a:lnTo>
                    <a:pt x="0" y="108585"/>
                  </a:lnTo>
                  <a:lnTo>
                    <a:pt x="763" y="122939"/>
                  </a:lnTo>
                  <a:lnTo>
                    <a:pt x="19083" y="164004"/>
                  </a:lnTo>
                  <a:lnTo>
                    <a:pt x="46354" y="173862"/>
                  </a:lnTo>
                  <a:lnTo>
                    <a:pt x="56899" y="172503"/>
                  </a:lnTo>
                  <a:lnTo>
                    <a:pt x="65659" y="168417"/>
                  </a:lnTo>
                  <a:lnTo>
                    <a:pt x="72608" y="161593"/>
                  </a:lnTo>
                  <a:lnTo>
                    <a:pt x="77724" y="152018"/>
                  </a:lnTo>
                  <a:lnTo>
                    <a:pt x="116204" y="152018"/>
                  </a:lnTo>
                  <a:lnTo>
                    <a:pt x="116204" y="143128"/>
                  </a:lnTo>
                  <a:lnTo>
                    <a:pt x="59562" y="143128"/>
                  </a:lnTo>
                  <a:lnTo>
                    <a:pt x="52135" y="141009"/>
                  </a:lnTo>
                  <a:lnTo>
                    <a:pt x="46815" y="134651"/>
                  </a:lnTo>
                  <a:lnTo>
                    <a:pt x="43614" y="124055"/>
                  </a:lnTo>
                  <a:lnTo>
                    <a:pt x="42545" y="109219"/>
                  </a:lnTo>
                  <a:lnTo>
                    <a:pt x="43600" y="93700"/>
                  </a:lnTo>
                  <a:lnTo>
                    <a:pt x="43689" y="92384"/>
                  </a:lnTo>
                  <a:lnTo>
                    <a:pt x="47101" y="80470"/>
                  </a:lnTo>
                  <a:lnTo>
                    <a:pt x="49537" y="77342"/>
                  </a:lnTo>
                  <a:lnTo>
                    <a:pt x="52885" y="73144"/>
                  </a:lnTo>
                  <a:lnTo>
                    <a:pt x="60959" y="70738"/>
                  </a:lnTo>
                  <a:lnTo>
                    <a:pt x="116204" y="70738"/>
                  </a:lnTo>
                  <a:lnTo>
                    <a:pt x="116204" y="56133"/>
                  </a:lnTo>
                  <a:lnTo>
                    <a:pt x="75946" y="56133"/>
                  </a:lnTo>
                  <a:lnTo>
                    <a:pt x="71709" y="49373"/>
                  </a:lnTo>
                  <a:lnTo>
                    <a:pt x="65674" y="44529"/>
                  </a:lnTo>
                  <a:lnTo>
                    <a:pt x="57854" y="41614"/>
                  </a:lnTo>
                  <a:lnTo>
                    <a:pt x="48259" y="40639"/>
                  </a:lnTo>
                  <a:close/>
                </a:path>
                <a:path w="570865" h="173989">
                  <a:moveTo>
                    <a:pt x="116204" y="152018"/>
                  </a:moveTo>
                  <a:lnTo>
                    <a:pt x="77724" y="152018"/>
                  </a:lnTo>
                  <a:lnTo>
                    <a:pt x="77724" y="171195"/>
                  </a:lnTo>
                  <a:lnTo>
                    <a:pt x="116204" y="171195"/>
                  </a:lnTo>
                  <a:lnTo>
                    <a:pt x="116204" y="152018"/>
                  </a:lnTo>
                  <a:close/>
                </a:path>
                <a:path w="570865" h="173989">
                  <a:moveTo>
                    <a:pt x="116204" y="70738"/>
                  </a:moveTo>
                  <a:lnTo>
                    <a:pt x="60959" y="70738"/>
                  </a:lnTo>
                  <a:lnTo>
                    <a:pt x="67534" y="72386"/>
                  </a:lnTo>
                  <a:lnTo>
                    <a:pt x="72215" y="77342"/>
                  </a:lnTo>
                  <a:lnTo>
                    <a:pt x="75015" y="85633"/>
                  </a:lnTo>
                  <a:lnTo>
                    <a:pt x="75946" y="97281"/>
                  </a:lnTo>
                  <a:lnTo>
                    <a:pt x="75946" y="127762"/>
                  </a:lnTo>
                  <a:lnTo>
                    <a:pt x="74295" y="133476"/>
                  </a:lnTo>
                  <a:lnTo>
                    <a:pt x="70993" y="137413"/>
                  </a:lnTo>
                  <a:lnTo>
                    <a:pt x="67690" y="141224"/>
                  </a:lnTo>
                  <a:lnTo>
                    <a:pt x="63880" y="143128"/>
                  </a:lnTo>
                  <a:lnTo>
                    <a:pt x="116204" y="143128"/>
                  </a:lnTo>
                  <a:lnTo>
                    <a:pt x="116204" y="70738"/>
                  </a:lnTo>
                  <a:close/>
                </a:path>
                <a:path w="570865" h="173989">
                  <a:moveTo>
                    <a:pt x="116204" y="0"/>
                  </a:moveTo>
                  <a:lnTo>
                    <a:pt x="75946" y="0"/>
                  </a:lnTo>
                  <a:lnTo>
                    <a:pt x="75946" y="56133"/>
                  </a:lnTo>
                  <a:lnTo>
                    <a:pt x="116204" y="56133"/>
                  </a:lnTo>
                  <a:lnTo>
                    <a:pt x="116204" y="0"/>
                  </a:lnTo>
                  <a:close/>
                </a:path>
                <a:path w="570865" h="173989">
                  <a:moveTo>
                    <a:pt x="378840" y="40639"/>
                  </a:moveTo>
                  <a:lnTo>
                    <a:pt x="334009" y="59436"/>
                  </a:lnTo>
                  <a:lnTo>
                    <a:pt x="317686" y="94154"/>
                  </a:lnTo>
                  <a:lnTo>
                    <a:pt x="316610" y="108585"/>
                  </a:lnTo>
                  <a:lnTo>
                    <a:pt x="317138" y="118492"/>
                  </a:lnTo>
                  <a:lnTo>
                    <a:pt x="318535" y="126491"/>
                  </a:lnTo>
                  <a:lnTo>
                    <a:pt x="318646" y="127126"/>
                  </a:lnTo>
                  <a:lnTo>
                    <a:pt x="318738" y="127650"/>
                  </a:lnTo>
                  <a:lnTo>
                    <a:pt x="340891" y="161855"/>
                  </a:lnTo>
                  <a:lnTo>
                    <a:pt x="379856" y="173862"/>
                  </a:lnTo>
                  <a:lnTo>
                    <a:pt x="400024" y="170908"/>
                  </a:lnTo>
                  <a:lnTo>
                    <a:pt x="416512" y="162036"/>
                  </a:lnTo>
                  <a:lnTo>
                    <a:pt x="429309" y="147234"/>
                  </a:lnTo>
                  <a:lnTo>
                    <a:pt x="431109" y="143128"/>
                  </a:lnTo>
                  <a:lnTo>
                    <a:pt x="375284" y="143128"/>
                  </a:lnTo>
                  <a:lnTo>
                    <a:pt x="370331" y="141224"/>
                  </a:lnTo>
                  <a:lnTo>
                    <a:pt x="366140" y="137160"/>
                  </a:lnTo>
                  <a:lnTo>
                    <a:pt x="361950" y="133223"/>
                  </a:lnTo>
                  <a:lnTo>
                    <a:pt x="359918" y="127126"/>
                  </a:lnTo>
                  <a:lnTo>
                    <a:pt x="359918" y="115696"/>
                  </a:lnTo>
                  <a:lnTo>
                    <a:pt x="439158" y="115696"/>
                  </a:lnTo>
                  <a:lnTo>
                    <a:pt x="438066" y="97153"/>
                  </a:lnTo>
                  <a:lnTo>
                    <a:pt x="436524" y="89788"/>
                  </a:lnTo>
                  <a:lnTo>
                    <a:pt x="359918" y="89788"/>
                  </a:lnTo>
                  <a:lnTo>
                    <a:pt x="361928" y="81327"/>
                  </a:lnTo>
                  <a:lnTo>
                    <a:pt x="362039" y="80861"/>
                  </a:lnTo>
                  <a:lnTo>
                    <a:pt x="366125" y="74469"/>
                  </a:lnTo>
                  <a:lnTo>
                    <a:pt x="372187" y="70625"/>
                  </a:lnTo>
                  <a:lnTo>
                    <a:pt x="380237" y="69341"/>
                  </a:lnTo>
                  <a:lnTo>
                    <a:pt x="429630" y="69341"/>
                  </a:lnTo>
                  <a:lnTo>
                    <a:pt x="429200" y="68335"/>
                  </a:lnTo>
                  <a:lnTo>
                    <a:pt x="421385" y="58165"/>
                  </a:lnTo>
                  <a:lnTo>
                    <a:pt x="412077" y="50498"/>
                  </a:lnTo>
                  <a:lnTo>
                    <a:pt x="401875" y="45021"/>
                  </a:lnTo>
                  <a:lnTo>
                    <a:pt x="391040" y="41808"/>
                  </a:lnTo>
                  <a:lnTo>
                    <a:pt x="391594" y="41808"/>
                  </a:lnTo>
                  <a:lnTo>
                    <a:pt x="378840" y="40639"/>
                  </a:lnTo>
                  <a:close/>
                </a:path>
                <a:path w="570865" h="173989">
                  <a:moveTo>
                    <a:pt x="400811" y="123825"/>
                  </a:moveTo>
                  <a:lnTo>
                    <a:pt x="398162" y="132252"/>
                  </a:lnTo>
                  <a:lnTo>
                    <a:pt x="394001" y="138287"/>
                  </a:lnTo>
                  <a:lnTo>
                    <a:pt x="388292" y="141916"/>
                  </a:lnTo>
                  <a:lnTo>
                    <a:pt x="381000" y="143128"/>
                  </a:lnTo>
                  <a:lnTo>
                    <a:pt x="431109" y="143128"/>
                  </a:lnTo>
                  <a:lnTo>
                    <a:pt x="438403" y="126491"/>
                  </a:lnTo>
                  <a:lnTo>
                    <a:pt x="400811" y="123825"/>
                  </a:lnTo>
                  <a:close/>
                </a:path>
                <a:path w="570865" h="173989">
                  <a:moveTo>
                    <a:pt x="439158" y="115696"/>
                  </a:moveTo>
                  <a:lnTo>
                    <a:pt x="359918" y="115696"/>
                  </a:lnTo>
                  <a:lnTo>
                    <a:pt x="359918" y="115824"/>
                  </a:lnTo>
                  <a:lnTo>
                    <a:pt x="439165" y="115824"/>
                  </a:lnTo>
                  <a:lnTo>
                    <a:pt x="439158" y="115696"/>
                  </a:lnTo>
                  <a:close/>
                </a:path>
                <a:path w="570865" h="173989">
                  <a:moveTo>
                    <a:pt x="429630" y="69341"/>
                  </a:moveTo>
                  <a:lnTo>
                    <a:pt x="380237" y="69341"/>
                  </a:lnTo>
                  <a:lnTo>
                    <a:pt x="387667" y="70625"/>
                  </a:lnTo>
                  <a:lnTo>
                    <a:pt x="393192" y="74469"/>
                  </a:lnTo>
                  <a:lnTo>
                    <a:pt x="396811" y="80861"/>
                  </a:lnTo>
                  <a:lnTo>
                    <a:pt x="398525" y="89788"/>
                  </a:lnTo>
                  <a:lnTo>
                    <a:pt x="436524" y="89788"/>
                  </a:lnTo>
                  <a:lnTo>
                    <a:pt x="434752" y="81327"/>
                  </a:lnTo>
                  <a:lnTo>
                    <a:pt x="429732" y="69580"/>
                  </a:lnTo>
                  <a:lnTo>
                    <a:pt x="429630" y="69341"/>
                  </a:lnTo>
                  <a:close/>
                </a:path>
                <a:path w="570865" h="173989">
                  <a:moveTo>
                    <a:pt x="172465" y="43306"/>
                  </a:moveTo>
                  <a:lnTo>
                    <a:pt x="130175" y="43306"/>
                  </a:lnTo>
                  <a:lnTo>
                    <a:pt x="168782" y="171195"/>
                  </a:lnTo>
                  <a:lnTo>
                    <a:pt x="203073" y="171195"/>
                  </a:lnTo>
                  <a:lnTo>
                    <a:pt x="214579" y="118871"/>
                  </a:lnTo>
                  <a:lnTo>
                    <a:pt x="214690" y="118363"/>
                  </a:lnTo>
                  <a:lnTo>
                    <a:pt x="190373" y="118363"/>
                  </a:lnTo>
                  <a:lnTo>
                    <a:pt x="172465" y="43306"/>
                  </a:lnTo>
                  <a:close/>
                </a:path>
                <a:path w="570865" h="173989">
                  <a:moveTo>
                    <a:pt x="254712" y="92075"/>
                  </a:moveTo>
                  <a:lnTo>
                    <a:pt x="220472" y="92075"/>
                  </a:lnTo>
                  <a:lnTo>
                    <a:pt x="237871" y="171195"/>
                  </a:lnTo>
                  <a:lnTo>
                    <a:pt x="274065" y="171195"/>
                  </a:lnTo>
                  <a:lnTo>
                    <a:pt x="289394" y="118871"/>
                  </a:lnTo>
                  <a:lnTo>
                    <a:pt x="260476" y="118871"/>
                  </a:lnTo>
                  <a:lnTo>
                    <a:pt x="254712" y="92075"/>
                  </a:lnTo>
                  <a:close/>
                </a:path>
                <a:path w="570865" h="173989">
                  <a:moveTo>
                    <a:pt x="311530" y="43306"/>
                  </a:moveTo>
                  <a:lnTo>
                    <a:pt x="279146" y="43306"/>
                  </a:lnTo>
                  <a:lnTo>
                    <a:pt x="260602" y="118363"/>
                  </a:lnTo>
                  <a:lnTo>
                    <a:pt x="260476" y="118871"/>
                  </a:lnTo>
                  <a:lnTo>
                    <a:pt x="289394" y="118871"/>
                  </a:lnTo>
                  <a:lnTo>
                    <a:pt x="311530" y="43306"/>
                  </a:lnTo>
                  <a:close/>
                </a:path>
                <a:path w="570865" h="173989">
                  <a:moveTo>
                    <a:pt x="244221" y="43306"/>
                  </a:moveTo>
                  <a:lnTo>
                    <a:pt x="207136" y="43306"/>
                  </a:lnTo>
                  <a:lnTo>
                    <a:pt x="190373" y="118363"/>
                  </a:lnTo>
                  <a:lnTo>
                    <a:pt x="214690" y="118363"/>
                  </a:lnTo>
                  <a:lnTo>
                    <a:pt x="220472" y="92075"/>
                  </a:lnTo>
                  <a:lnTo>
                    <a:pt x="254712" y="92075"/>
                  </a:lnTo>
                  <a:lnTo>
                    <a:pt x="244221" y="43306"/>
                  </a:lnTo>
                  <a:close/>
                </a:path>
                <a:path w="570865" h="173989">
                  <a:moveTo>
                    <a:pt x="570737" y="0"/>
                  </a:moveTo>
                  <a:lnTo>
                    <a:pt x="529335" y="0"/>
                  </a:lnTo>
                  <a:lnTo>
                    <a:pt x="529335" y="171195"/>
                  </a:lnTo>
                  <a:lnTo>
                    <a:pt x="570737" y="171195"/>
                  </a:lnTo>
                  <a:lnTo>
                    <a:pt x="570737" y="0"/>
                  </a:lnTo>
                  <a:close/>
                </a:path>
                <a:path w="570865" h="173989">
                  <a:moveTo>
                    <a:pt x="502157" y="0"/>
                  </a:moveTo>
                  <a:lnTo>
                    <a:pt x="460755" y="0"/>
                  </a:lnTo>
                  <a:lnTo>
                    <a:pt x="460755" y="171195"/>
                  </a:lnTo>
                  <a:lnTo>
                    <a:pt x="502157" y="171195"/>
                  </a:lnTo>
                  <a:lnTo>
                    <a:pt x="50215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426445" y="3221609"/>
              <a:ext cx="570865" cy="173990"/>
            </a:xfrm>
            <a:custGeom>
              <a:avLst/>
              <a:gdLst/>
              <a:ahLst/>
              <a:cxnLst/>
              <a:rect l="l" t="t" r="r" b="b"/>
              <a:pathLst>
                <a:path w="570865" h="173989">
                  <a:moveTo>
                    <a:pt x="60959" y="70738"/>
                  </a:moveTo>
                  <a:lnTo>
                    <a:pt x="52885" y="73144"/>
                  </a:lnTo>
                  <a:lnTo>
                    <a:pt x="47132" y="80359"/>
                  </a:lnTo>
                  <a:lnTo>
                    <a:pt x="43689" y="92384"/>
                  </a:lnTo>
                  <a:lnTo>
                    <a:pt x="42545" y="109219"/>
                  </a:lnTo>
                  <a:lnTo>
                    <a:pt x="43614" y="124055"/>
                  </a:lnTo>
                  <a:lnTo>
                    <a:pt x="46815" y="134651"/>
                  </a:lnTo>
                  <a:lnTo>
                    <a:pt x="52135" y="141009"/>
                  </a:lnTo>
                  <a:lnTo>
                    <a:pt x="59562" y="143128"/>
                  </a:lnTo>
                  <a:lnTo>
                    <a:pt x="63880" y="143128"/>
                  </a:lnTo>
                  <a:lnTo>
                    <a:pt x="67690" y="141224"/>
                  </a:lnTo>
                  <a:lnTo>
                    <a:pt x="70993" y="137413"/>
                  </a:lnTo>
                  <a:lnTo>
                    <a:pt x="74295" y="133476"/>
                  </a:lnTo>
                  <a:lnTo>
                    <a:pt x="75946" y="127762"/>
                  </a:lnTo>
                  <a:lnTo>
                    <a:pt x="75946" y="120268"/>
                  </a:lnTo>
                  <a:lnTo>
                    <a:pt x="75946" y="97281"/>
                  </a:lnTo>
                  <a:lnTo>
                    <a:pt x="75015" y="85633"/>
                  </a:lnTo>
                  <a:lnTo>
                    <a:pt x="72215" y="77342"/>
                  </a:lnTo>
                  <a:lnTo>
                    <a:pt x="67534" y="72386"/>
                  </a:lnTo>
                  <a:lnTo>
                    <a:pt x="60959" y="70738"/>
                  </a:lnTo>
                  <a:close/>
                </a:path>
                <a:path w="570865" h="173989">
                  <a:moveTo>
                    <a:pt x="380237" y="69341"/>
                  </a:moveTo>
                  <a:lnTo>
                    <a:pt x="372187" y="70625"/>
                  </a:lnTo>
                  <a:lnTo>
                    <a:pt x="366125" y="74469"/>
                  </a:lnTo>
                  <a:lnTo>
                    <a:pt x="362039" y="80861"/>
                  </a:lnTo>
                  <a:lnTo>
                    <a:pt x="359918" y="89788"/>
                  </a:lnTo>
                  <a:lnTo>
                    <a:pt x="398525" y="89788"/>
                  </a:lnTo>
                  <a:lnTo>
                    <a:pt x="396811" y="80861"/>
                  </a:lnTo>
                  <a:lnTo>
                    <a:pt x="393192" y="74469"/>
                  </a:lnTo>
                  <a:lnTo>
                    <a:pt x="387667" y="70625"/>
                  </a:lnTo>
                  <a:lnTo>
                    <a:pt x="380237" y="69341"/>
                  </a:lnTo>
                  <a:close/>
                </a:path>
                <a:path w="570865" h="173989">
                  <a:moveTo>
                    <a:pt x="130175" y="43306"/>
                  </a:moveTo>
                  <a:lnTo>
                    <a:pt x="172465" y="43306"/>
                  </a:lnTo>
                  <a:lnTo>
                    <a:pt x="190373" y="118363"/>
                  </a:lnTo>
                  <a:lnTo>
                    <a:pt x="207136" y="43306"/>
                  </a:lnTo>
                  <a:lnTo>
                    <a:pt x="244221" y="43306"/>
                  </a:lnTo>
                  <a:lnTo>
                    <a:pt x="260476" y="118871"/>
                  </a:lnTo>
                  <a:lnTo>
                    <a:pt x="279146" y="43306"/>
                  </a:lnTo>
                  <a:lnTo>
                    <a:pt x="311530" y="43306"/>
                  </a:lnTo>
                  <a:lnTo>
                    <a:pt x="274065" y="171195"/>
                  </a:lnTo>
                  <a:lnTo>
                    <a:pt x="237871" y="171195"/>
                  </a:lnTo>
                  <a:lnTo>
                    <a:pt x="220472" y="92075"/>
                  </a:lnTo>
                  <a:lnTo>
                    <a:pt x="203073" y="171195"/>
                  </a:lnTo>
                  <a:lnTo>
                    <a:pt x="168782" y="171195"/>
                  </a:lnTo>
                  <a:lnTo>
                    <a:pt x="130175" y="43306"/>
                  </a:lnTo>
                  <a:close/>
                </a:path>
                <a:path w="570865" h="173989">
                  <a:moveTo>
                    <a:pt x="378840" y="40639"/>
                  </a:moveTo>
                  <a:lnTo>
                    <a:pt x="421385" y="58165"/>
                  </a:lnTo>
                  <a:lnTo>
                    <a:pt x="438066" y="97153"/>
                  </a:lnTo>
                  <a:lnTo>
                    <a:pt x="439165" y="115824"/>
                  </a:lnTo>
                  <a:lnTo>
                    <a:pt x="359918" y="115824"/>
                  </a:lnTo>
                  <a:lnTo>
                    <a:pt x="359918" y="115696"/>
                  </a:lnTo>
                  <a:lnTo>
                    <a:pt x="359918" y="116839"/>
                  </a:lnTo>
                  <a:lnTo>
                    <a:pt x="359918" y="119125"/>
                  </a:lnTo>
                  <a:lnTo>
                    <a:pt x="359918" y="127126"/>
                  </a:lnTo>
                  <a:lnTo>
                    <a:pt x="361950" y="133223"/>
                  </a:lnTo>
                  <a:lnTo>
                    <a:pt x="366140" y="137160"/>
                  </a:lnTo>
                  <a:lnTo>
                    <a:pt x="370331" y="141224"/>
                  </a:lnTo>
                  <a:lnTo>
                    <a:pt x="375284" y="143128"/>
                  </a:lnTo>
                  <a:lnTo>
                    <a:pt x="381000" y="143128"/>
                  </a:lnTo>
                  <a:lnTo>
                    <a:pt x="388292" y="141916"/>
                  </a:lnTo>
                  <a:lnTo>
                    <a:pt x="394001" y="138287"/>
                  </a:lnTo>
                  <a:lnTo>
                    <a:pt x="398162" y="132252"/>
                  </a:lnTo>
                  <a:lnTo>
                    <a:pt x="400811" y="123825"/>
                  </a:lnTo>
                  <a:lnTo>
                    <a:pt x="438403" y="126491"/>
                  </a:lnTo>
                  <a:lnTo>
                    <a:pt x="429309" y="147234"/>
                  </a:lnTo>
                  <a:lnTo>
                    <a:pt x="416512" y="162036"/>
                  </a:lnTo>
                  <a:lnTo>
                    <a:pt x="400024" y="170908"/>
                  </a:lnTo>
                  <a:lnTo>
                    <a:pt x="379856" y="173862"/>
                  </a:lnTo>
                  <a:lnTo>
                    <a:pt x="370669" y="173384"/>
                  </a:lnTo>
                  <a:lnTo>
                    <a:pt x="335057" y="156702"/>
                  </a:lnTo>
                  <a:lnTo>
                    <a:pt x="317138" y="118492"/>
                  </a:lnTo>
                  <a:lnTo>
                    <a:pt x="316610" y="108585"/>
                  </a:lnTo>
                  <a:lnTo>
                    <a:pt x="317686" y="94154"/>
                  </a:lnTo>
                  <a:lnTo>
                    <a:pt x="334009" y="59436"/>
                  </a:lnTo>
                  <a:lnTo>
                    <a:pt x="365763" y="41808"/>
                  </a:lnTo>
                  <a:lnTo>
                    <a:pt x="378840" y="40639"/>
                  </a:lnTo>
                  <a:close/>
                </a:path>
                <a:path w="570865" h="173989">
                  <a:moveTo>
                    <a:pt x="529335" y="0"/>
                  </a:moveTo>
                  <a:lnTo>
                    <a:pt x="570737" y="0"/>
                  </a:lnTo>
                  <a:lnTo>
                    <a:pt x="570737" y="171195"/>
                  </a:lnTo>
                  <a:lnTo>
                    <a:pt x="529335" y="171195"/>
                  </a:lnTo>
                  <a:lnTo>
                    <a:pt x="529335" y="0"/>
                  </a:lnTo>
                  <a:close/>
                </a:path>
                <a:path w="570865" h="173989">
                  <a:moveTo>
                    <a:pt x="460755" y="0"/>
                  </a:moveTo>
                  <a:lnTo>
                    <a:pt x="502157" y="0"/>
                  </a:lnTo>
                  <a:lnTo>
                    <a:pt x="502157" y="171195"/>
                  </a:lnTo>
                  <a:lnTo>
                    <a:pt x="460755" y="171195"/>
                  </a:lnTo>
                  <a:lnTo>
                    <a:pt x="460755" y="0"/>
                  </a:lnTo>
                  <a:close/>
                </a:path>
                <a:path w="570865" h="173989">
                  <a:moveTo>
                    <a:pt x="75946" y="0"/>
                  </a:moveTo>
                  <a:lnTo>
                    <a:pt x="116204" y="0"/>
                  </a:lnTo>
                  <a:lnTo>
                    <a:pt x="116204" y="171195"/>
                  </a:lnTo>
                  <a:lnTo>
                    <a:pt x="77724" y="171195"/>
                  </a:lnTo>
                  <a:lnTo>
                    <a:pt x="77724" y="152018"/>
                  </a:lnTo>
                  <a:lnTo>
                    <a:pt x="72608" y="161593"/>
                  </a:lnTo>
                  <a:lnTo>
                    <a:pt x="65659" y="168417"/>
                  </a:lnTo>
                  <a:lnTo>
                    <a:pt x="56899" y="172503"/>
                  </a:lnTo>
                  <a:lnTo>
                    <a:pt x="46354" y="173862"/>
                  </a:lnTo>
                  <a:lnTo>
                    <a:pt x="36089" y="172767"/>
                  </a:lnTo>
                  <a:lnTo>
                    <a:pt x="6911" y="146839"/>
                  </a:lnTo>
                  <a:lnTo>
                    <a:pt x="0" y="108585"/>
                  </a:lnTo>
                  <a:lnTo>
                    <a:pt x="763" y="93700"/>
                  </a:lnTo>
                  <a:lnTo>
                    <a:pt x="19202" y="50926"/>
                  </a:lnTo>
                  <a:lnTo>
                    <a:pt x="48259" y="40639"/>
                  </a:lnTo>
                  <a:lnTo>
                    <a:pt x="57854" y="41614"/>
                  </a:lnTo>
                  <a:lnTo>
                    <a:pt x="65674" y="44529"/>
                  </a:lnTo>
                  <a:lnTo>
                    <a:pt x="71709" y="49373"/>
                  </a:lnTo>
                  <a:lnTo>
                    <a:pt x="75946" y="56133"/>
                  </a:lnTo>
                  <a:lnTo>
                    <a:pt x="75946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109705" y="3215132"/>
              <a:ext cx="185166" cy="180721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11393550" y="3221609"/>
              <a:ext cx="357505" cy="173990"/>
            </a:xfrm>
            <a:custGeom>
              <a:avLst/>
              <a:gdLst/>
              <a:ahLst/>
              <a:cxnLst/>
              <a:rect l="l" t="t" r="r" b="b"/>
              <a:pathLst>
                <a:path w="357504" h="173989">
                  <a:moveTo>
                    <a:pt x="297179" y="40639"/>
                  </a:moveTo>
                  <a:lnTo>
                    <a:pt x="252349" y="59436"/>
                  </a:lnTo>
                  <a:lnTo>
                    <a:pt x="236025" y="94154"/>
                  </a:lnTo>
                  <a:lnTo>
                    <a:pt x="234950" y="108585"/>
                  </a:lnTo>
                  <a:lnTo>
                    <a:pt x="235477" y="118492"/>
                  </a:lnTo>
                  <a:lnTo>
                    <a:pt x="236874" y="126491"/>
                  </a:lnTo>
                  <a:lnTo>
                    <a:pt x="236985" y="127126"/>
                  </a:lnTo>
                  <a:lnTo>
                    <a:pt x="237077" y="127650"/>
                  </a:lnTo>
                  <a:lnTo>
                    <a:pt x="259230" y="161855"/>
                  </a:lnTo>
                  <a:lnTo>
                    <a:pt x="298196" y="173862"/>
                  </a:lnTo>
                  <a:lnTo>
                    <a:pt x="318363" y="170908"/>
                  </a:lnTo>
                  <a:lnTo>
                    <a:pt x="334851" y="162036"/>
                  </a:lnTo>
                  <a:lnTo>
                    <a:pt x="347648" y="147234"/>
                  </a:lnTo>
                  <a:lnTo>
                    <a:pt x="349448" y="143128"/>
                  </a:lnTo>
                  <a:lnTo>
                    <a:pt x="293624" y="143128"/>
                  </a:lnTo>
                  <a:lnTo>
                    <a:pt x="288671" y="141224"/>
                  </a:lnTo>
                  <a:lnTo>
                    <a:pt x="284479" y="137160"/>
                  </a:lnTo>
                  <a:lnTo>
                    <a:pt x="280289" y="133223"/>
                  </a:lnTo>
                  <a:lnTo>
                    <a:pt x="278256" y="127126"/>
                  </a:lnTo>
                  <a:lnTo>
                    <a:pt x="278256" y="115696"/>
                  </a:lnTo>
                  <a:lnTo>
                    <a:pt x="357497" y="115696"/>
                  </a:lnTo>
                  <a:lnTo>
                    <a:pt x="356405" y="97153"/>
                  </a:lnTo>
                  <a:lnTo>
                    <a:pt x="354863" y="89788"/>
                  </a:lnTo>
                  <a:lnTo>
                    <a:pt x="278256" y="89788"/>
                  </a:lnTo>
                  <a:lnTo>
                    <a:pt x="280267" y="81327"/>
                  </a:lnTo>
                  <a:lnTo>
                    <a:pt x="280378" y="80861"/>
                  </a:lnTo>
                  <a:lnTo>
                    <a:pt x="284464" y="74469"/>
                  </a:lnTo>
                  <a:lnTo>
                    <a:pt x="290526" y="70625"/>
                  </a:lnTo>
                  <a:lnTo>
                    <a:pt x="298576" y="69341"/>
                  </a:lnTo>
                  <a:lnTo>
                    <a:pt x="347969" y="69341"/>
                  </a:lnTo>
                  <a:lnTo>
                    <a:pt x="347539" y="68335"/>
                  </a:lnTo>
                  <a:lnTo>
                    <a:pt x="339725" y="58165"/>
                  </a:lnTo>
                  <a:lnTo>
                    <a:pt x="330416" y="50498"/>
                  </a:lnTo>
                  <a:lnTo>
                    <a:pt x="320214" y="45021"/>
                  </a:lnTo>
                  <a:lnTo>
                    <a:pt x="309379" y="41808"/>
                  </a:lnTo>
                  <a:lnTo>
                    <a:pt x="309933" y="41808"/>
                  </a:lnTo>
                  <a:lnTo>
                    <a:pt x="297179" y="40639"/>
                  </a:lnTo>
                  <a:close/>
                </a:path>
                <a:path w="357504" h="173989">
                  <a:moveTo>
                    <a:pt x="319150" y="123825"/>
                  </a:moveTo>
                  <a:lnTo>
                    <a:pt x="316501" y="132252"/>
                  </a:lnTo>
                  <a:lnTo>
                    <a:pt x="312340" y="138287"/>
                  </a:lnTo>
                  <a:lnTo>
                    <a:pt x="306631" y="141916"/>
                  </a:lnTo>
                  <a:lnTo>
                    <a:pt x="299339" y="143128"/>
                  </a:lnTo>
                  <a:lnTo>
                    <a:pt x="349448" y="143128"/>
                  </a:lnTo>
                  <a:lnTo>
                    <a:pt x="356743" y="126491"/>
                  </a:lnTo>
                  <a:lnTo>
                    <a:pt x="319150" y="123825"/>
                  </a:lnTo>
                  <a:close/>
                </a:path>
                <a:path w="357504" h="173989">
                  <a:moveTo>
                    <a:pt x="357497" y="115696"/>
                  </a:moveTo>
                  <a:lnTo>
                    <a:pt x="278256" y="115696"/>
                  </a:lnTo>
                  <a:lnTo>
                    <a:pt x="278256" y="115824"/>
                  </a:lnTo>
                  <a:lnTo>
                    <a:pt x="357504" y="115824"/>
                  </a:lnTo>
                  <a:lnTo>
                    <a:pt x="357497" y="115696"/>
                  </a:lnTo>
                  <a:close/>
                </a:path>
                <a:path w="357504" h="173989">
                  <a:moveTo>
                    <a:pt x="347969" y="69341"/>
                  </a:moveTo>
                  <a:lnTo>
                    <a:pt x="298576" y="69341"/>
                  </a:lnTo>
                  <a:lnTo>
                    <a:pt x="306006" y="70625"/>
                  </a:lnTo>
                  <a:lnTo>
                    <a:pt x="311531" y="74469"/>
                  </a:lnTo>
                  <a:lnTo>
                    <a:pt x="315150" y="80861"/>
                  </a:lnTo>
                  <a:lnTo>
                    <a:pt x="316865" y="89788"/>
                  </a:lnTo>
                  <a:lnTo>
                    <a:pt x="354863" y="89788"/>
                  </a:lnTo>
                  <a:lnTo>
                    <a:pt x="353091" y="81327"/>
                  </a:lnTo>
                  <a:lnTo>
                    <a:pt x="348071" y="69580"/>
                  </a:lnTo>
                  <a:lnTo>
                    <a:pt x="347969" y="69341"/>
                  </a:lnTo>
                  <a:close/>
                </a:path>
                <a:path w="357504" h="173989">
                  <a:moveTo>
                    <a:pt x="60832" y="76453"/>
                  </a:moveTo>
                  <a:lnTo>
                    <a:pt x="19557" y="76453"/>
                  </a:lnTo>
                  <a:lnTo>
                    <a:pt x="19593" y="131952"/>
                  </a:lnTo>
                  <a:lnTo>
                    <a:pt x="35694" y="168685"/>
                  </a:lnTo>
                  <a:lnTo>
                    <a:pt x="63626" y="173989"/>
                  </a:lnTo>
                  <a:lnTo>
                    <a:pt x="68008" y="173799"/>
                  </a:lnTo>
                  <a:lnTo>
                    <a:pt x="73723" y="173227"/>
                  </a:lnTo>
                  <a:lnTo>
                    <a:pt x="80772" y="172275"/>
                  </a:lnTo>
                  <a:lnTo>
                    <a:pt x="89153" y="170941"/>
                  </a:lnTo>
                  <a:lnTo>
                    <a:pt x="89153" y="139953"/>
                  </a:lnTo>
                  <a:lnTo>
                    <a:pt x="68452" y="139953"/>
                  </a:lnTo>
                  <a:lnTo>
                    <a:pt x="64516" y="139064"/>
                  </a:lnTo>
                  <a:lnTo>
                    <a:pt x="63119" y="137413"/>
                  </a:lnTo>
                  <a:lnTo>
                    <a:pt x="61595" y="135762"/>
                  </a:lnTo>
                  <a:lnTo>
                    <a:pt x="60832" y="131952"/>
                  </a:lnTo>
                  <a:lnTo>
                    <a:pt x="60832" y="76453"/>
                  </a:lnTo>
                  <a:close/>
                </a:path>
                <a:path w="357504" h="173989">
                  <a:moveTo>
                    <a:pt x="89153" y="139445"/>
                  </a:moveTo>
                  <a:lnTo>
                    <a:pt x="81195" y="139953"/>
                  </a:lnTo>
                  <a:lnTo>
                    <a:pt x="89153" y="139953"/>
                  </a:lnTo>
                  <a:lnTo>
                    <a:pt x="89153" y="139445"/>
                  </a:lnTo>
                  <a:close/>
                </a:path>
                <a:path w="357504" h="173989">
                  <a:moveTo>
                    <a:pt x="87375" y="43306"/>
                  </a:moveTo>
                  <a:lnTo>
                    <a:pt x="0" y="43306"/>
                  </a:lnTo>
                  <a:lnTo>
                    <a:pt x="0" y="76453"/>
                  </a:lnTo>
                  <a:lnTo>
                    <a:pt x="87375" y="76453"/>
                  </a:lnTo>
                  <a:lnTo>
                    <a:pt x="87375" y="43306"/>
                  </a:lnTo>
                  <a:close/>
                </a:path>
                <a:path w="357504" h="173989">
                  <a:moveTo>
                    <a:pt x="60832" y="4444"/>
                  </a:moveTo>
                  <a:lnTo>
                    <a:pt x="24765" y="7112"/>
                  </a:lnTo>
                  <a:lnTo>
                    <a:pt x="21844" y="43306"/>
                  </a:lnTo>
                  <a:lnTo>
                    <a:pt x="60832" y="43306"/>
                  </a:lnTo>
                  <a:lnTo>
                    <a:pt x="60832" y="4444"/>
                  </a:lnTo>
                  <a:close/>
                </a:path>
                <a:path w="357504" h="173989">
                  <a:moveTo>
                    <a:pt x="143509" y="0"/>
                  </a:moveTo>
                  <a:lnTo>
                    <a:pt x="103250" y="0"/>
                  </a:lnTo>
                  <a:lnTo>
                    <a:pt x="103250" y="171195"/>
                  </a:lnTo>
                  <a:lnTo>
                    <a:pt x="143509" y="171195"/>
                  </a:lnTo>
                  <a:lnTo>
                    <a:pt x="143509" y="88518"/>
                  </a:lnTo>
                  <a:lnTo>
                    <a:pt x="145542" y="81533"/>
                  </a:lnTo>
                  <a:lnTo>
                    <a:pt x="153289" y="75311"/>
                  </a:lnTo>
                  <a:lnTo>
                    <a:pt x="157225" y="73787"/>
                  </a:lnTo>
                  <a:lnTo>
                    <a:pt x="213165" y="73787"/>
                  </a:lnTo>
                  <a:lnTo>
                    <a:pt x="213042" y="72580"/>
                  </a:lnTo>
                  <a:lnTo>
                    <a:pt x="211851" y="66536"/>
                  </a:lnTo>
                  <a:lnTo>
                    <a:pt x="210184" y="61467"/>
                  </a:lnTo>
                  <a:lnTo>
                    <a:pt x="209550" y="59943"/>
                  </a:lnTo>
                  <a:lnTo>
                    <a:pt x="143509" y="59943"/>
                  </a:lnTo>
                  <a:lnTo>
                    <a:pt x="143509" y="0"/>
                  </a:lnTo>
                  <a:close/>
                </a:path>
                <a:path w="357504" h="173989">
                  <a:moveTo>
                    <a:pt x="213165" y="73787"/>
                  </a:moveTo>
                  <a:lnTo>
                    <a:pt x="163829" y="73787"/>
                  </a:lnTo>
                  <a:lnTo>
                    <a:pt x="166243" y="74675"/>
                  </a:lnTo>
                  <a:lnTo>
                    <a:pt x="168148" y="76326"/>
                  </a:lnTo>
                  <a:lnTo>
                    <a:pt x="172593" y="171195"/>
                  </a:lnTo>
                  <a:lnTo>
                    <a:pt x="213995" y="171195"/>
                  </a:lnTo>
                  <a:lnTo>
                    <a:pt x="213945" y="85851"/>
                  </a:lnTo>
                  <a:lnTo>
                    <a:pt x="213256" y="74675"/>
                  </a:lnTo>
                  <a:lnTo>
                    <a:pt x="213165" y="73787"/>
                  </a:lnTo>
                  <a:close/>
                </a:path>
                <a:path w="357504" h="173989">
                  <a:moveTo>
                    <a:pt x="182879" y="40639"/>
                  </a:moveTo>
                  <a:lnTo>
                    <a:pt x="174117" y="40639"/>
                  </a:lnTo>
                  <a:lnTo>
                    <a:pt x="162976" y="41852"/>
                  </a:lnTo>
                  <a:lnTo>
                    <a:pt x="154146" y="45481"/>
                  </a:lnTo>
                  <a:lnTo>
                    <a:pt x="147649" y="51516"/>
                  </a:lnTo>
                  <a:lnTo>
                    <a:pt x="143509" y="59943"/>
                  </a:lnTo>
                  <a:lnTo>
                    <a:pt x="209550" y="59943"/>
                  </a:lnTo>
                  <a:lnTo>
                    <a:pt x="182879" y="4063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390502" y="3218561"/>
              <a:ext cx="363600" cy="180086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53045" y="3523361"/>
              <a:ext cx="656590" cy="17995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133968" y="3516630"/>
              <a:ext cx="216915" cy="186690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459850" y="3527806"/>
              <a:ext cx="1121028" cy="211836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9706228" y="3522980"/>
              <a:ext cx="644525" cy="177800"/>
            </a:xfrm>
            <a:custGeom>
              <a:avLst/>
              <a:gdLst/>
              <a:ahLst/>
              <a:cxnLst/>
              <a:rect l="l" t="t" r="r" b="b"/>
              <a:pathLst>
                <a:path w="644525" h="177800">
                  <a:moveTo>
                    <a:pt x="376554" y="46736"/>
                  </a:moveTo>
                  <a:lnTo>
                    <a:pt x="335152" y="46736"/>
                  </a:lnTo>
                  <a:lnTo>
                    <a:pt x="335152" y="174625"/>
                  </a:lnTo>
                  <a:lnTo>
                    <a:pt x="376554" y="174625"/>
                  </a:lnTo>
                  <a:lnTo>
                    <a:pt x="376554" y="46736"/>
                  </a:lnTo>
                  <a:close/>
                </a:path>
                <a:path w="644525" h="177800">
                  <a:moveTo>
                    <a:pt x="42291" y="46736"/>
                  </a:moveTo>
                  <a:lnTo>
                    <a:pt x="0" y="46736"/>
                  </a:lnTo>
                  <a:lnTo>
                    <a:pt x="38607" y="174625"/>
                  </a:lnTo>
                  <a:lnTo>
                    <a:pt x="72898" y="174625"/>
                  </a:lnTo>
                  <a:lnTo>
                    <a:pt x="84404" y="122301"/>
                  </a:lnTo>
                  <a:lnTo>
                    <a:pt x="84515" y="121793"/>
                  </a:lnTo>
                  <a:lnTo>
                    <a:pt x="60198" y="121793"/>
                  </a:lnTo>
                  <a:lnTo>
                    <a:pt x="42291" y="46736"/>
                  </a:lnTo>
                  <a:close/>
                </a:path>
                <a:path w="644525" h="177800">
                  <a:moveTo>
                    <a:pt x="124537" y="95504"/>
                  </a:moveTo>
                  <a:lnTo>
                    <a:pt x="90297" y="95504"/>
                  </a:lnTo>
                  <a:lnTo>
                    <a:pt x="107696" y="174625"/>
                  </a:lnTo>
                  <a:lnTo>
                    <a:pt x="143891" y="174625"/>
                  </a:lnTo>
                  <a:lnTo>
                    <a:pt x="159219" y="122301"/>
                  </a:lnTo>
                  <a:lnTo>
                    <a:pt x="130301" y="122301"/>
                  </a:lnTo>
                  <a:lnTo>
                    <a:pt x="124537" y="95504"/>
                  </a:lnTo>
                  <a:close/>
                </a:path>
                <a:path w="644525" h="177800">
                  <a:moveTo>
                    <a:pt x="181355" y="46736"/>
                  </a:moveTo>
                  <a:lnTo>
                    <a:pt x="148971" y="46736"/>
                  </a:lnTo>
                  <a:lnTo>
                    <a:pt x="130427" y="121793"/>
                  </a:lnTo>
                  <a:lnTo>
                    <a:pt x="130301" y="122301"/>
                  </a:lnTo>
                  <a:lnTo>
                    <a:pt x="159219" y="122301"/>
                  </a:lnTo>
                  <a:lnTo>
                    <a:pt x="181355" y="46736"/>
                  </a:lnTo>
                  <a:close/>
                </a:path>
                <a:path w="644525" h="177800">
                  <a:moveTo>
                    <a:pt x="114046" y="46736"/>
                  </a:moveTo>
                  <a:lnTo>
                    <a:pt x="76962" y="46736"/>
                  </a:lnTo>
                  <a:lnTo>
                    <a:pt x="60198" y="121793"/>
                  </a:lnTo>
                  <a:lnTo>
                    <a:pt x="84515" y="121793"/>
                  </a:lnTo>
                  <a:lnTo>
                    <a:pt x="90297" y="95504"/>
                  </a:lnTo>
                  <a:lnTo>
                    <a:pt x="124537" y="95504"/>
                  </a:lnTo>
                  <a:lnTo>
                    <a:pt x="114046" y="46736"/>
                  </a:lnTo>
                  <a:close/>
                </a:path>
                <a:path w="644525" h="177800">
                  <a:moveTo>
                    <a:pt x="459231" y="44069"/>
                  </a:moveTo>
                  <a:lnTo>
                    <a:pt x="422102" y="54623"/>
                  </a:lnTo>
                  <a:lnTo>
                    <a:pt x="396299" y="97190"/>
                  </a:lnTo>
                  <a:lnTo>
                    <a:pt x="395224" y="111379"/>
                  </a:lnTo>
                  <a:lnTo>
                    <a:pt x="396275" y="125595"/>
                  </a:lnTo>
                  <a:lnTo>
                    <a:pt x="421435" y="167219"/>
                  </a:lnTo>
                  <a:lnTo>
                    <a:pt x="456565" y="177292"/>
                  </a:lnTo>
                  <a:lnTo>
                    <a:pt x="468491" y="176410"/>
                  </a:lnTo>
                  <a:lnTo>
                    <a:pt x="504582" y="155436"/>
                  </a:lnTo>
                  <a:lnTo>
                    <a:pt x="511151" y="142875"/>
                  </a:lnTo>
                  <a:lnTo>
                    <a:pt x="454025" y="142875"/>
                  </a:lnTo>
                  <a:lnTo>
                    <a:pt x="449706" y="140970"/>
                  </a:lnTo>
                  <a:lnTo>
                    <a:pt x="441017" y="111379"/>
                  </a:lnTo>
                  <a:lnTo>
                    <a:pt x="440944" y="109093"/>
                  </a:lnTo>
                  <a:lnTo>
                    <a:pt x="441814" y="98425"/>
                  </a:lnTo>
                  <a:lnTo>
                    <a:pt x="441914" y="97190"/>
                  </a:lnTo>
                  <a:lnTo>
                    <a:pt x="441990" y="96266"/>
                  </a:lnTo>
                  <a:lnTo>
                    <a:pt x="442114" y="94738"/>
                  </a:lnTo>
                  <a:lnTo>
                    <a:pt x="445643" y="84455"/>
                  </a:lnTo>
                  <a:lnTo>
                    <a:pt x="451552" y="78267"/>
                  </a:lnTo>
                  <a:lnTo>
                    <a:pt x="459867" y="76200"/>
                  </a:lnTo>
                  <a:lnTo>
                    <a:pt x="510920" y="76200"/>
                  </a:lnTo>
                  <a:lnTo>
                    <a:pt x="510460" y="74850"/>
                  </a:lnTo>
                  <a:lnTo>
                    <a:pt x="480790" y="47609"/>
                  </a:lnTo>
                  <a:lnTo>
                    <a:pt x="470523" y="44952"/>
                  </a:lnTo>
                  <a:lnTo>
                    <a:pt x="459231" y="44069"/>
                  </a:lnTo>
                  <a:close/>
                </a:path>
                <a:path w="644525" h="177800">
                  <a:moveTo>
                    <a:pt x="476885" y="121539"/>
                  </a:moveTo>
                  <a:lnTo>
                    <a:pt x="474551" y="130873"/>
                  </a:lnTo>
                  <a:lnTo>
                    <a:pt x="470789" y="137541"/>
                  </a:lnTo>
                  <a:lnTo>
                    <a:pt x="465597" y="141541"/>
                  </a:lnTo>
                  <a:lnTo>
                    <a:pt x="458977" y="142875"/>
                  </a:lnTo>
                  <a:lnTo>
                    <a:pt x="511151" y="142875"/>
                  </a:lnTo>
                  <a:lnTo>
                    <a:pt x="513639" y="135727"/>
                  </a:lnTo>
                  <a:lnTo>
                    <a:pt x="515620" y="123825"/>
                  </a:lnTo>
                  <a:lnTo>
                    <a:pt x="476885" y="121539"/>
                  </a:lnTo>
                  <a:close/>
                </a:path>
                <a:path w="644525" h="177800">
                  <a:moveTo>
                    <a:pt x="510920" y="76200"/>
                  </a:moveTo>
                  <a:lnTo>
                    <a:pt x="459867" y="76200"/>
                  </a:lnTo>
                  <a:lnTo>
                    <a:pt x="466631" y="77583"/>
                  </a:lnTo>
                  <a:lnTo>
                    <a:pt x="471693" y="81740"/>
                  </a:lnTo>
                  <a:lnTo>
                    <a:pt x="475065" y="88683"/>
                  </a:lnTo>
                  <a:lnTo>
                    <a:pt x="476757" y="98425"/>
                  </a:lnTo>
                  <a:lnTo>
                    <a:pt x="515620" y="96266"/>
                  </a:lnTo>
                  <a:lnTo>
                    <a:pt x="513903" y="84957"/>
                  </a:lnTo>
                  <a:lnTo>
                    <a:pt x="510920" y="76200"/>
                  </a:lnTo>
                  <a:close/>
                </a:path>
                <a:path w="644525" h="177800">
                  <a:moveTo>
                    <a:pt x="573531" y="3429"/>
                  </a:moveTo>
                  <a:lnTo>
                    <a:pt x="533273" y="3429"/>
                  </a:lnTo>
                  <a:lnTo>
                    <a:pt x="533273" y="174625"/>
                  </a:lnTo>
                  <a:lnTo>
                    <a:pt x="573531" y="174625"/>
                  </a:lnTo>
                  <a:lnTo>
                    <a:pt x="573531" y="91948"/>
                  </a:lnTo>
                  <a:lnTo>
                    <a:pt x="575564" y="84963"/>
                  </a:lnTo>
                  <a:lnTo>
                    <a:pt x="583311" y="78740"/>
                  </a:lnTo>
                  <a:lnTo>
                    <a:pt x="587248" y="77216"/>
                  </a:lnTo>
                  <a:lnTo>
                    <a:pt x="643187" y="77216"/>
                  </a:lnTo>
                  <a:lnTo>
                    <a:pt x="643064" y="76009"/>
                  </a:lnTo>
                  <a:lnTo>
                    <a:pt x="641873" y="69965"/>
                  </a:lnTo>
                  <a:lnTo>
                    <a:pt x="640206" y="64897"/>
                  </a:lnTo>
                  <a:lnTo>
                    <a:pt x="639572" y="63373"/>
                  </a:lnTo>
                  <a:lnTo>
                    <a:pt x="573531" y="63373"/>
                  </a:lnTo>
                  <a:lnTo>
                    <a:pt x="573531" y="3429"/>
                  </a:lnTo>
                  <a:close/>
                </a:path>
                <a:path w="644525" h="177800">
                  <a:moveTo>
                    <a:pt x="643187" y="77216"/>
                  </a:moveTo>
                  <a:lnTo>
                    <a:pt x="593978" y="77216"/>
                  </a:lnTo>
                  <a:lnTo>
                    <a:pt x="596265" y="78105"/>
                  </a:lnTo>
                  <a:lnTo>
                    <a:pt x="598170" y="79756"/>
                  </a:lnTo>
                  <a:lnTo>
                    <a:pt x="602615" y="174625"/>
                  </a:lnTo>
                  <a:lnTo>
                    <a:pt x="644017" y="174625"/>
                  </a:lnTo>
                  <a:lnTo>
                    <a:pt x="643967" y="89281"/>
                  </a:lnTo>
                  <a:lnTo>
                    <a:pt x="643278" y="78105"/>
                  </a:lnTo>
                  <a:lnTo>
                    <a:pt x="643187" y="77216"/>
                  </a:lnTo>
                  <a:close/>
                </a:path>
                <a:path w="644525" h="177800">
                  <a:moveTo>
                    <a:pt x="612901" y="44069"/>
                  </a:moveTo>
                  <a:lnTo>
                    <a:pt x="604139" y="44069"/>
                  </a:lnTo>
                  <a:lnTo>
                    <a:pt x="592998" y="45281"/>
                  </a:lnTo>
                  <a:lnTo>
                    <a:pt x="584168" y="48910"/>
                  </a:lnTo>
                  <a:lnTo>
                    <a:pt x="577671" y="54945"/>
                  </a:lnTo>
                  <a:lnTo>
                    <a:pt x="573531" y="63373"/>
                  </a:lnTo>
                  <a:lnTo>
                    <a:pt x="639572" y="63373"/>
                  </a:lnTo>
                  <a:lnTo>
                    <a:pt x="612901" y="44069"/>
                  </a:lnTo>
                  <a:close/>
                </a:path>
                <a:path w="644525" h="177800">
                  <a:moveTo>
                    <a:pt x="236727" y="3429"/>
                  </a:moveTo>
                  <a:lnTo>
                    <a:pt x="196469" y="3429"/>
                  </a:lnTo>
                  <a:lnTo>
                    <a:pt x="196469" y="174625"/>
                  </a:lnTo>
                  <a:lnTo>
                    <a:pt x="236727" y="174625"/>
                  </a:lnTo>
                  <a:lnTo>
                    <a:pt x="236727" y="91948"/>
                  </a:lnTo>
                  <a:lnTo>
                    <a:pt x="238760" y="84963"/>
                  </a:lnTo>
                  <a:lnTo>
                    <a:pt x="246506" y="78740"/>
                  </a:lnTo>
                  <a:lnTo>
                    <a:pt x="250444" y="77216"/>
                  </a:lnTo>
                  <a:lnTo>
                    <a:pt x="306383" y="77216"/>
                  </a:lnTo>
                  <a:lnTo>
                    <a:pt x="306260" y="76009"/>
                  </a:lnTo>
                  <a:lnTo>
                    <a:pt x="305069" y="69965"/>
                  </a:lnTo>
                  <a:lnTo>
                    <a:pt x="303402" y="64897"/>
                  </a:lnTo>
                  <a:lnTo>
                    <a:pt x="302768" y="63373"/>
                  </a:lnTo>
                  <a:lnTo>
                    <a:pt x="236727" y="63373"/>
                  </a:lnTo>
                  <a:lnTo>
                    <a:pt x="236727" y="3429"/>
                  </a:lnTo>
                  <a:close/>
                </a:path>
                <a:path w="644525" h="177800">
                  <a:moveTo>
                    <a:pt x="306383" y="77216"/>
                  </a:moveTo>
                  <a:lnTo>
                    <a:pt x="257175" y="77216"/>
                  </a:lnTo>
                  <a:lnTo>
                    <a:pt x="259461" y="78105"/>
                  </a:lnTo>
                  <a:lnTo>
                    <a:pt x="261366" y="79756"/>
                  </a:lnTo>
                  <a:lnTo>
                    <a:pt x="265811" y="94615"/>
                  </a:lnTo>
                  <a:lnTo>
                    <a:pt x="265811" y="174625"/>
                  </a:lnTo>
                  <a:lnTo>
                    <a:pt x="307213" y="174625"/>
                  </a:lnTo>
                  <a:lnTo>
                    <a:pt x="307163" y="89281"/>
                  </a:lnTo>
                  <a:lnTo>
                    <a:pt x="306474" y="78105"/>
                  </a:lnTo>
                  <a:lnTo>
                    <a:pt x="306383" y="77216"/>
                  </a:lnTo>
                  <a:close/>
                </a:path>
                <a:path w="644525" h="177800">
                  <a:moveTo>
                    <a:pt x="276098" y="44069"/>
                  </a:moveTo>
                  <a:lnTo>
                    <a:pt x="267335" y="44069"/>
                  </a:lnTo>
                  <a:lnTo>
                    <a:pt x="256194" y="45281"/>
                  </a:lnTo>
                  <a:lnTo>
                    <a:pt x="247364" y="48910"/>
                  </a:lnTo>
                  <a:lnTo>
                    <a:pt x="240867" y="54945"/>
                  </a:lnTo>
                  <a:lnTo>
                    <a:pt x="236727" y="63373"/>
                  </a:lnTo>
                  <a:lnTo>
                    <a:pt x="302768" y="63373"/>
                  </a:lnTo>
                  <a:lnTo>
                    <a:pt x="276098" y="44069"/>
                  </a:lnTo>
                  <a:close/>
                </a:path>
                <a:path w="644525" h="177800">
                  <a:moveTo>
                    <a:pt x="376554" y="0"/>
                  </a:moveTo>
                  <a:lnTo>
                    <a:pt x="335152" y="0"/>
                  </a:lnTo>
                  <a:lnTo>
                    <a:pt x="335152" y="41148"/>
                  </a:lnTo>
                  <a:lnTo>
                    <a:pt x="376554" y="41148"/>
                  </a:lnTo>
                  <a:lnTo>
                    <a:pt x="37655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9706228" y="3522980"/>
              <a:ext cx="644525" cy="177800"/>
            </a:xfrm>
            <a:custGeom>
              <a:avLst/>
              <a:gdLst/>
              <a:ahLst/>
              <a:cxnLst/>
              <a:rect l="l" t="t" r="r" b="b"/>
              <a:pathLst>
                <a:path w="644525" h="177800">
                  <a:moveTo>
                    <a:pt x="335152" y="46736"/>
                  </a:moveTo>
                  <a:lnTo>
                    <a:pt x="376554" y="46736"/>
                  </a:lnTo>
                  <a:lnTo>
                    <a:pt x="376554" y="174625"/>
                  </a:lnTo>
                  <a:lnTo>
                    <a:pt x="335152" y="174625"/>
                  </a:lnTo>
                  <a:lnTo>
                    <a:pt x="335152" y="46736"/>
                  </a:lnTo>
                  <a:close/>
                </a:path>
                <a:path w="644525" h="177800">
                  <a:moveTo>
                    <a:pt x="0" y="46736"/>
                  </a:moveTo>
                  <a:lnTo>
                    <a:pt x="42291" y="46736"/>
                  </a:lnTo>
                  <a:lnTo>
                    <a:pt x="60198" y="121793"/>
                  </a:lnTo>
                  <a:lnTo>
                    <a:pt x="76962" y="46736"/>
                  </a:lnTo>
                  <a:lnTo>
                    <a:pt x="114046" y="46736"/>
                  </a:lnTo>
                  <a:lnTo>
                    <a:pt x="130301" y="122301"/>
                  </a:lnTo>
                  <a:lnTo>
                    <a:pt x="148971" y="46736"/>
                  </a:lnTo>
                  <a:lnTo>
                    <a:pt x="181355" y="46736"/>
                  </a:lnTo>
                  <a:lnTo>
                    <a:pt x="143891" y="174625"/>
                  </a:lnTo>
                  <a:lnTo>
                    <a:pt x="107696" y="174625"/>
                  </a:lnTo>
                  <a:lnTo>
                    <a:pt x="90297" y="95504"/>
                  </a:lnTo>
                  <a:lnTo>
                    <a:pt x="72898" y="174625"/>
                  </a:lnTo>
                  <a:lnTo>
                    <a:pt x="38607" y="174625"/>
                  </a:lnTo>
                  <a:lnTo>
                    <a:pt x="0" y="46736"/>
                  </a:lnTo>
                  <a:close/>
                </a:path>
                <a:path w="644525" h="177800">
                  <a:moveTo>
                    <a:pt x="459231" y="44069"/>
                  </a:moveTo>
                  <a:lnTo>
                    <a:pt x="498348" y="58293"/>
                  </a:lnTo>
                  <a:lnTo>
                    <a:pt x="515620" y="96266"/>
                  </a:lnTo>
                  <a:lnTo>
                    <a:pt x="476757" y="98425"/>
                  </a:lnTo>
                  <a:lnTo>
                    <a:pt x="475065" y="88683"/>
                  </a:lnTo>
                  <a:lnTo>
                    <a:pt x="471693" y="81740"/>
                  </a:lnTo>
                  <a:lnTo>
                    <a:pt x="466631" y="77583"/>
                  </a:lnTo>
                  <a:lnTo>
                    <a:pt x="459867" y="76200"/>
                  </a:lnTo>
                  <a:lnTo>
                    <a:pt x="451552" y="78267"/>
                  </a:lnTo>
                  <a:lnTo>
                    <a:pt x="445643" y="84455"/>
                  </a:lnTo>
                  <a:lnTo>
                    <a:pt x="442114" y="94738"/>
                  </a:lnTo>
                  <a:lnTo>
                    <a:pt x="440944" y="109093"/>
                  </a:lnTo>
                  <a:lnTo>
                    <a:pt x="441275" y="119356"/>
                  </a:lnTo>
                  <a:lnTo>
                    <a:pt x="454025" y="142875"/>
                  </a:lnTo>
                  <a:lnTo>
                    <a:pt x="458977" y="142875"/>
                  </a:lnTo>
                  <a:lnTo>
                    <a:pt x="465597" y="141541"/>
                  </a:lnTo>
                  <a:lnTo>
                    <a:pt x="470789" y="137541"/>
                  </a:lnTo>
                  <a:lnTo>
                    <a:pt x="474551" y="130873"/>
                  </a:lnTo>
                  <a:lnTo>
                    <a:pt x="476885" y="121539"/>
                  </a:lnTo>
                  <a:lnTo>
                    <a:pt x="515620" y="123825"/>
                  </a:lnTo>
                  <a:lnTo>
                    <a:pt x="497459" y="163195"/>
                  </a:lnTo>
                  <a:lnTo>
                    <a:pt x="456565" y="177292"/>
                  </a:lnTo>
                  <a:lnTo>
                    <a:pt x="443585" y="176172"/>
                  </a:lnTo>
                  <a:lnTo>
                    <a:pt x="404760" y="149598"/>
                  </a:lnTo>
                  <a:lnTo>
                    <a:pt x="395224" y="111379"/>
                  </a:lnTo>
                  <a:lnTo>
                    <a:pt x="396299" y="97190"/>
                  </a:lnTo>
                  <a:lnTo>
                    <a:pt x="422102" y="54623"/>
                  </a:lnTo>
                  <a:lnTo>
                    <a:pt x="445394" y="45237"/>
                  </a:lnTo>
                  <a:lnTo>
                    <a:pt x="459231" y="44069"/>
                  </a:lnTo>
                  <a:close/>
                </a:path>
                <a:path w="644525" h="177800">
                  <a:moveTo>
                    <a:pt x="533273" y="3429"/>
                  </a:moveTo>
                  <a:lnTo>
                    <a:pt x="573531" y="3429"/>
                  </a:lnTo>
                  <a:lnTo>
                    <a:pt x="573531" y="63373"/>
                  </a:lnTo>
                  <a:lnTo>
                    <a:pt x="577671" y="54945"/>
                  </a:lnTo>
                  <a:lnTo>
                    <a:pt x="584168" y="48910"/>
                  </a:lnTo>
                  <a:lnTo>
                    <a:pt x="592998" y="45281"/>
                  </a:lnTo>
                  <a:lnTo>
                    <a:pt x="604139" y="44069"/>
                  </a:lnTo>
                  <a:lnTo>
                    <a:pt x="612901" y="44069"/>
                  </a:lnTo>
                  <a:lnTo>
                    <a:pt x="641873" y="69965"/>
                  </a:lnTo>
                  <a:lnTo>
                    <a:pt x="644017" y="90932"/>
                  </a:lnTo>
                  <a:lnTo>
                    <a:pt x="644017" y="174625"/>
                  </a:lnTo>
                  <a:lnTo>
                    <a:pt x="602615" y="174625"/>
                  </a:lnTo>
                  <a:lnTo>
                    <a:pt x="602615" y="102743"/>
                  </a:lnTo>
                  <a:lnTo>
                    <a:pt x="602615" y="94615"/>
                  </a:lnTo>
                  <a:lnTo>
                    <a:pt x="593978" y="77216"/>
                  </a:lnTo>
                  <a:lnTo>
                    <a:pt x="591057" y="77216"/>
                  </a:lnTo>
                  <a:lnTo>
                    <a:pt x="587248" y="77216"/>
                  </a:lnTo>
                  <a:lnTo>
                    <a:pt x="583311" y="78740"/>
                  </a:lnTo>
                  <a:lnTo>
                    <a:pt x="579374" y="81915"/>
                  </a:lnTo>
                  <a:lnTo>
                    <a:pt x="575564" y="84963"/>
                  </a:lnTo>
                  <a:lnTo>
                    <a:pt x="573531" y="91948"/>
                  </a:lnTo>
                  <a:lnTo>
                    <a:pt x="573531" y="102743"/>
                  </a:lnTo>
                  <a:lnTo>
                    <a:pt x="573531" y="174625"/>
                  </a:lnTo>
                  <a:lnTo>
                    <a:pt x="533273" y="174625"/>
                  </a:lnTo>
                  <a:lnTo>
                    <a:pt x="533273" y="3429"/>
                  </a:lnTo>
                  <a:close/>
                </a:path>
                <a:path w="644525" h="177800">
                  <a:moveTo>
                    <a:pt x="196469" y="3429"/>
                  </a:moveTo>
                  <a:lnTo>
                    <a:pt x="236727" y="3429"/>
                  </a:lnTo>
                  <a:lnTo>
                    <a:pt x="236727" y="63373"/>
                  </a:lnTo>
                  <a:lnTo>
                    <a:pt x="240867" y="54945"/>
                  </a:lnTo>
                  <a:lnTo>
                    <a:pt x="247364" y="48910"/>
                  </a:lnTo>
                  <a:lnTo>
                    <a:pt x="256194" y="45281"/>
                  </a:lnTo>
                  <a:lnTo>
                    <a:pt x="267335" y="44069"/>
                  </a:lnTo>
                  <a:lnTo>
                    <a:pt x="276098" y="44069"/>
                  </a:lnTo>
                  <a:lnTo>
                    <a:pt x="305069" y="69965"/>
                  </a:lnTo>
                  <a:lnTo>
                    <a:pt x="307213" y="90932"/>
                  </a:lnTo>
                  <a:lnTo>
                    <a:pt x="307213" y="174625"/>
                  </a:lnTo>
                  <a:lnTo>
                    <a:pt x="265811" y="174625"/>
                  </a:lnTo>
                  <a:lnTo>
                    <a:pt x="265811" y="102743"/>
                  </a:lnTo>
                  <a:lnTo>
                    <a:pt x="265811" y="94615"/>
                  </a:lnTo>
                  <a:lnTo>
                    <a:pt x="257175" y="77216"/>
                  </a:lnTo>
                  <a:lnTo>
                    <a:pt x="254253" y="77216"/>
                  </a:lnTo>
                  <a:lnTo>
                    <a:pt x="250444" y="77216"/>
                  </a:lnTo>
                  <a:lnTo>
                    <a:pt x="246506" y="78740"/>
                  </a:lnTo>
                  <a:lnTo>
                    <a:pt x="242570" y="81915"/>
                  </a:lnTo>
                  <a:lnTo>
                    <a:pt x="238760" y="84963"/>
                  </a:lnTo>
                  <a:lnTo>
                    <a:pt x="236727" y="91948"/>
                  </a:lnTo>
                  <a:lnTo>
                    <a:pt x="236727" y="102743"/>
                  </a:lnTo>
                  <a:lnTo>
                    <a:pt x="236727" y="174625"/>
                  </a:lnTo>
                  <a:lnTo>
                    <a:pt x="196469" y="174625"/>
                  </a:lnTo>
                  <a:lnTo>
                    <a:pt x="196469" y="3429"/>
                  </a:lnTo>
                  <a:close/>
                </a:path>
                <a:path w="644525" h="177800">
                  <a:moveTo>
                    <a:pt x="335152" y="0"/>
                  </a:moveTo>
                  <a:lnTo>
                    <a:pt x="376554" y="0"/>
                  </a:lnTo>
                  <a:lnTo>
                    <a:pt x="376554" y="41148"/>
                  </a:lnTo>
                  <a:lnTo>
                    <a:pt x="335152" y="41148"/>
                  </a:lnTo>
                  <a:lnTo>
                    <a:pt x="335152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479658" y="3567049"/>
              <a:ext cx="374650" cy="173990"/>
            </a:xfrm>
            <a:custGeom>
              <a:avLst/>
              <a:gdLst/>
              <a:ahLst/>
              <a:cxnLst/>
              <a:rect l="l" t="t" r="r" b="b"/>
              <a:pathLst>
                <a:path w="374650" h="173989">
                  <a:moveTo>
                    <a:pt x="180594" y="0"/>
                  </a:moveTo>
                  <a:lnTo>
                    <a:pt x="141759" y="13606"/>
                  </a:lnTo>
                  <a:lnTo>
                    <a:pt x="121967" y="47624"/>
                  </a:lnTo>
                  <a:lnTo>
                    <a:pt x="120159" y="66039"/>
                  </a:lnTo>
                  <a:lnTo>
                    <a:pt x="120244" y="67818"/>
                  </a:lnTo>
                  <a:lnTo>
                    <a:pt x="136525" y="114426"/>
                  </a:lnTo>
                  <a:lnTo>
                    <a:pt x="180340" y="133223"/>
                  </a:lnTo>
                  <a:lnTo>
                    <a:pt x="193572" y="132054"/>
                  </a:lnTo>
                  <a:lnTo>
                    <a:pt x="193746" y="132054"/>
                  </a:lnTo>
                  <a:lnTo>
                    <a:pt x="205614" y="128539"/>
                  </a:lnTo>
                  <a:lnTo>
                    <a:pt x="216540" y="122507"/>
                  </a:lnTo>
                  <a:lnTo>
                    <a:pt x="225806" y="114173"/>
                  </a:lnTo>
                  <a:lnTo>
                    <a:pt x="233051" y="104393"/>
                  </a:lnTo>
                  <a:lnTo>
                    <a:pt x="175387" y="104393"/>
                  </a:lnTo>
                  <a:lnTo>
                    <a:pt x="170942" y="101600"/>
                  </a:lnTo>
                  <a:lnTo>
                    <a:pt x="163500" y="67818"/>
                  </a:lnTo>
                  <a:lnTo>
                    <a:pt x="163449" y="66039"/>
                  </a:lnTo>
                  <a:lnTo>
                    <a:pt x="163692" y="57058"/>
                  </a:lnTo>
                  <a:lnTo>
                    <a:pt x="163736" y="55441"/>
                  </a:lnTo>
                  <a:lnTo>
                    <a:pt x="164470" y="48228"/>
                  </a:lnTo>
                  <a:lnTo>
                    <a:pt x="164531" y="47624"/>
                  </a:lnTo>
                  <a:lnTo>
                    <a:pt x="164607" y="46878"/>
                  </a:lnTo>
                  <a:lnTo>
                    <a:pt x="165978" y="40766"/>
                  </a:lnTo>
                  <a:lnTo>
                    <a:pt x="166074" y="40340"/>
                  </a:lnTo>
                  <a:lnTo>
                    <a:pt x="168148" y="35813"/>
                  </a:lnTo>
                  <a:lnTo>
                    <a:pt x="171113" y="31241"/>
                  </a:lnTo>
                  <a:lnTo>
                    <a:pt x="170962" y="31241"/>
                  </a:lnTo>
                  <a:lnTo>
                    <a:pt x="175641" y="28701"/>
                  </a:lnTo>
                  <a:lnTo>
                    <a:pt x="233126" y="28701"/>
                  </a:lnTo>
                  <a:lnTo>
                    <a:pt x="226441" y="19176"/>
                  </a:lnTo>
                  <a:lnTo>
                    <a:pt x="217366" y="10769"/>
                  </a:lnTo>
                  <a:lnTo>
                    <a:pt x="206708" y="4778"/>
                  </a:lnTo>
                  <a:lnTo>
                    <a:pt x="194454" y="1192"/>
                  </a:lnTo>
                  <a:lnTo>
                    <a:pt x="180594" y="0"/>
                  </a:lnTo>
                  <a:close/>
                </a:path>
                <a:path w="374650" h="173989">
                  <a:moveTo>
                    <a:pt x="233126" y="28701"/>
                  </a:moveTo>
                  <a:lnTo>
                    <a:pt x="187451" y="28701"/>
                  </a:lnTo>
                  <a:lnTo>
                    <a:pt x="191897" y="31241"/>
                  </a:lnTo>
                  <a:lnTo>
                    <a:pt x="194945" y="36449"/>
                  </a:lnTo>
                  <a:lnTo>
                    <a:pt x="196945" y="41350"/>
                  </a:lnTo>
                  <a:lnTo>
                    <a:pt x="198248" y="47624"/>
                  </a:lnTo>
                  <a:lnTo>
                    <a:pt x="198374" y="48228"/>
                  </a:lnTo>
                  <a:lnTo>
                    <a:pt x="199074" y="55441"/>
                  </a:lnTo>
                  <a:lnTo>
                    <a:pt x="199189" y="56630"/>
                  </a:lnTo>
                  <a:lnTo>
                    <a:pt x="199231" y="57058"/>
                  </a:lnTo>
                  <a:lnTo>
                    <a:pt x="199469" y="66039"/>
                  </a:lnTo>
                  <a:lnTo>
                    <a:pt x="199517" y="67818"/>
                  </a:lnTo>
                  <a:lnTo>
                    <a:pt x="199253" y="75900"/>
                  </a:lnTo>
                  <a:lnTo>
                    <a:pt x="186690" y="104393"/>
                  </a:lnTo>
                  <a:lnTo>
                    <a:pt x="233051" y="104393"/>
                  </a:lnTo>
                  <a:lnTo>
                    <a:pt x="233287" y="104076"/>
                  </a:lnTo>
                  <a:lnTo>
                    <a:pt x="238526" y="92995"/>
                  </a:lnTo>
                  <a:lnTo>
                    <a:pt x="238601" y="92837"/>
                  </a:lnTo>
                  <a:lnTo>
                    <a:pt x="241772" y="80454"/>
                  </a:lnTo>
                  <a:lnTo>
                    <a:pt x="242754" y="67818"/>
                  </a:lnTo>
                  <a:lnTo>
                    <a:pt x="242757" y="66039"/>
                  </a:lnTo>
                  <a:lnTo>
                    <a:pt x="241800" y="53288"/>
                  </a:lnTo>
                  <a:lnTo>
                    <a:pt x="238728" y="40766"/>
                  </a:lnTo>
                  <a:lnTo>
                    <a:pt x="233608" y="29388"/>
                  </a:lnTo>
                  <a:lnTo>
                    <a:pt x="233126" y="28701"/>
                  </a:lnTo>
                  <a:close/>
                </a:path>
                <a:path w="374650" h="173989">
                  <a:moveTo>
                    <a:pt x="304546" y="2666"/>
                  </a:moveTo>
                  <a:lnTo>
                    <a:pt x="264287" y="2666"/>
                  </a:lnTo>
                  <a:lnTo>
                    <a:pt x="264372" y="88773"/>
                  </a:lnTo>
                  <a:lnTo>
                    <a:pt x="264441" y="91439"/>
                  </a:lnTo>
                  <a:lnTo>
                    <a:pt x="264511" y="93852"/>
                  </a:lnTo>
                  <a:lnTo>
                    <a:pt x="264927" y="98551"/>
                  </a:lnTo>
                  <a:lnTo>
                    <a:pt x="265029" y="99694"/>
                  </a:lnTo>
                  <a:lnTo>
                    <a:pt x="292226" y="133223"/>
                  </a:lnTo>
                  <a:lnTo>
                    <a:pt x="302006" y="133223"/>
                  </a:lnTo>
                  <a:lnTo>
                    <a:pt x="314838" y="131748"/>
                  </a:lnTo>
                  <a:lnTo>
                    <a:pt x="324754" y="127333"/>
                  </a:lnTo>
                  <a:lnTo>
                    <a:pt x="331741" y="119989"/>
                  </a:lnTo>
                  <a:lnTo>
                    <a:pt x="335788" y="109727"/>
                  </a:lnTo>
                  <a:lnTo>
                    <a:pt x="374396" y="109727"/>
                  </a:lnTo>
                  <a:lnTo>
                    <a:pt x="374396" y="99694"/>
                  </a:lnTo>
                  <a:lnTo>
                    <a:pt x="308229" y="99694"/>
                  </a:lnTo>
                  <a:lnTo>
                    <a:pt x="304546" y="94995"/>
                  </a:lnTo>
                  <a:lnTo>
                    <a:pt x="304546" y="2666"/>
                  </a:lnTo>
                  <a:close/>
                </a:path>
                <a:path w="374650" h="173989">
                  <a:moveTo>
                    <a:pt x="374396" y="109727"/>
                  </a:moveTo>
                  <a:lnTo>
                    <a:pt x="335788" y="109727"/>
                  </a:lnTo>
                  <a:lnTo>
                    <a:pt x="335788" y="130556"/>
                  </a:lnTo>
                  <a:lnTo>
                    <a:pt x="374396" y="130556"/>
                  </a:lnTo>
                  <a:lnTo>
                    <a:pt x="374396" y="109727"/>
                  </a:lnTo>
                  <a:close/>
                </a:path>
                <a:path w="374650" h="173989">
                  <a:moveTo>
                    <a:pt x="374396" y="2666"/>
                  </a:moveTo>
                  <a:lnTo>
                    <a:pt x="333121" y="2666"/>
                  </a:lnTo>
                  <a:lnTo>
                    <a:pt x="333121" y="81280"/>
                  </a:lnTo>
                  <a:lnTo>
                    <a:pt x="332679" y="85470"/>
                  </a:lnTo>
                  <a:lnTo>
                    <a:pt x="319659" y="99694"/>
                  </a:lnTo>
                  <a:lnTo>
                    <a:pt x="374396" y="99694"/>
                  </a:lnTo>
                  <a:lnTo>
                    <a:pt x="374396" y="2666"/>
                  </a:lnTo>
                  <a:close/>
                </a:path>
                <a:path w="374650" h="173989">
                  <a:moveTo>
                    <a:pt x="7112" y="139192"/>
                  </a:moveTo>
                  <a:lnTo>
                    <a:pt x="7112" y="171831"/>
                  </a:lnTo>
                  <a:lnTo>
                    <a:pt x="14986" y="172974"/>
                  </a:lnTo>
                  <a:lnTo>
                    <a:pt x="21590" y="173608"/>
                  </a:lnTo>
                  <a:lnTo>
                    <a:pt x="27050" y="173608"/>
                  </a:lnTo>
                  <a:lnTo>
                    <a:pt x="63119" y="159131"/>
                  </a:lnTo>
                  <a:lnTo>
                    <a:pt x="71587" y="140969"/>
                  </a:lnTo>
                  <a:lnTo>
                    <a:pt x="21971" y="140969"/>
                  </a:lnTo>
                  <a:lnTo>
                    <a:pt x="15240" y="140334"/>
                  </a:lnTo>
                  <a:lnTo>
                    <a:pt x="7112" y="139192"/>
                  </a:lnTo>
                  <a:close/>
                </a:path>
                <a:path w="374650" h="173989">
                  <a:moveTo>
                    <a:pt x="42799" y="2666"/>
                  </a:moveTo>
                  <a:lnTo>
                    <a:pt x="0" y="2666"/>
                  </a:lnTo>
                  <a:lnTo>
                    <a:pt x="44831" y="128269"/>
                  </a:lnTo>
                  <a:lnTo>
                    <a:pt x="43688" y="132206"/>
                  </a:lnTo>
                  <a:lnTo>
                    <a:pt x="42164" y="135255"/>
                  </a:lnTo>
                  <a:lnTo>
                    <a:pt x="38100" y="139826"/>
                  </a:lnTo>
                  <a:lnTo>
                    <a:pt x="33782" y="140969"/>
                  </a:lnTo>
                  <a:lnTo>
                    <a:pt x="71587" y="140969"/>
                  </a:lnTo>
                  <a:lnTo>
                    <a:pt x="74455" y="133211"/>
                  </a:lnTo>
                  <a:lnTo>
                    <a:pt x="77597" y="123951"/>
                  </a:lnTo>
                  <a:lnTo>
                    <a:pt x="92969" y="75818"/>
                  </a:lnTo>
                  <a:lnTo>
                    <a:pt x="64516" y="75818"/>
                  </a:lnTo>
                  <a:lnTo>
                    <a:pt x="42799" y="2666"/>
                  </a:lnTo>
                  <a:close/>
                </a:path>
                <a:path w="374650" h="173989">
                  <a:moveTo>
                    <a:pt x="116332" y="2666"/>
                  </a:moveTo>
                  <a:lnTo>
                    <a:pt x="85598" y="2666"/>
                  </a:lnTo>
                  <a:lnTo>
                    <a:pt x="64516" y="75818"/>
                  </a:lnTo>
                  <a:lnTo>
                    <a:pt x="92969" y="75818"/>
                  </a:lnTo>
                  <a:lnTo>
                    <a:pt x="116332" y="26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476610" y="3564001"/>
              <a:ext cx="380492" cy="179705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988420" y="3527806"/>
              <a:ext cx="771651" cy="175641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7340218" y="3827780"/>
              <a:ext cx="521970" cy="213995"/>
            </a:xfrm>
            <a:custGeom>
              <a:avLst/>
              <a:gdLst/>
              <a:ahLst/>
              <a:cxnLst/>
              <a:rect l="l" t="t" r="r" b="b"/>
              <a:pathLst>
                <a:path w="521970" h="213995">
                  <a:moveTo>
                    <a:pt x="521588" y="132080"/>
                  </a:moveTo>
                  <a:lnTo>
                    <a:pt x="478916" y="132080"/>
                  </a:lnTo>
                  <a:lnTo>
                    <a:pt x="478916" y="174625"/>
                  </a:lnTo>
                  <a:lnTo>
                    <a:pt x="497712" y="174625"/>
                  </a:lnTo>
                  <a:lnTo>
                    <a:pt x="478916" y="213614"/>
                  </a:lnTo>
                  <a:lnTo>
                    <a:pt x="496315" y="213614"/>
                  </a:lnTo>
                  <a:lnTo>
                    <a:pt x="521588" y="169164"/>
                  </a:lnTo>
                  <a:lnTo>
                    <a:pt x="521588" y="132080"/>
                  </a:lnTo>
                  <a:close/>
                </a:path>
                <a:path w="521970" h="213995">
                  <a:moveTo>
                    <a:pt x="363600" y="46736"/>
                  </a:moveTo>
                  <a:lnTo>
                    <a:pt x="322199" y="46736"/>
                  </a:lnTo>
                  <a:lnTo>
                    <a:pt x="322199" y="174625"/>
                  </a:lnTo>
                  <a:lnTo>
                    <a:pt x="363600" y="174625"/>
                  </a:lnTo>
                  <a:lnTo>
                    <a:pt x="363600" y="46736"/>
                  </a:lnTo>
                  <a:close/>
                </a:path>
                <a:path w="521970" h="213995">
                  <a:moveTo>
                    <a:pt x="173100" y="46736"/>
                  </a:moveTo>
                  <a:lnTo>
                    <a:pt x="131699" y="46736"/>
                  </a:lnTo>
                  <a:lnTo>
                    <a:pt x="131699" y="174625"/>
                  </a:lnTo>
                  <a:lnTo>
                    <a:pt x="173100" y="174625"/>
                  </a:lnTo>
                  <a:lnTo>
                    <a:pt x="173100" y="46736"/>
                  </a:lnTo>
                  <a:close/>
                </a:path>
                <a:path w="521970" h="213995">
                  <a:moveTo>
                    <a:pt x="42163" y="46736"/>
                  </a:moveTo>
                  <a:lnTo>
                    <a:pt x="0" y="46736"/>
                  </a:lnTo>
                  <a:lnTo>
                    <a:pt x="42925" y="174625"/>
                  </a:lnTo>
                  <a:lnTo>
                    <a:pt x="74929" y="174625"/>
                  </a:lnTo>
                  <a:lnTo>
                    <a:pt x="91675" y="124587"/>
                  </a:lnTo>
                  <a:lnTo>
                    <a:pt x="64007" y="124587"/>
                  </a:lnTo>
                  <a:lnTo>
                    <a:pt x="42163" y="46736"/>
                  </a:lnTo>
                  <a:close/>
                </a:path>
                <a:path w="521970" h="213995">
                  <a:moveTo>
                    <a:pt x="117728" y="46736"/>
                  </a:moveTo>
                  <a:lnTo>
                    <a:pt x="86359" y="46736"/>
                  </a:lnTo>
                  <a:lnTo>
                    <a:pt x="64007" y="124587"/>
                  </a:lnTo>
                  <a:lnTo>
                    <a:pt x="91675" y="124587"/>
                  </a:lnTo>
                  <a:lnTo>
                    <a:pt x="117728" y="46736"/>
                  </a:lnTo>
                  <a:close/>
                </a:path>
                <a:path w="521970" h="213995">
                  <a:moveTo>
                    <a:pt x="221741" y="131445"/>
                  </a:moveTo>
                  <a:lnTo>
                    <a:pt x="186689" y="136398"/>
                  </a:lnTo>
                  <a:lnTo>
                    <a:pt x="193928" y="154306"/>
                  </a:lnTo>
                  <a:lnTo>
                    <a:pt x="206120" y="167084"/>
                  </a:lnTo>
                  <a:lnTo>
                    <a:pt x="223265" y="174742"/>
                  </a:lnTo>
                  <a:lnTo>
                    <a:pt x="245363" y="177292"/>
                  </a:lnTo>
                  <a:lnTo>
                    <a:pt x="258077" y="176506"/>
                  </a:lnTo>
                  <a:lnTo>
                    <a:pt x="294195" y="157884"/>
                  </a:lnTo>
                  <a:lnTo>
                    <a:pt x="299682" y="147955"/>
                  </a:lnTo>
                  <a:lnTo>
                    <a:pt x="247014" y="147955"/>
                  </a:lnTo>
                  <a:lnTo>
                    <a:pt x="237368" y="146929"/>
                  </a:lnTo>
                  <a:lnTo>
                    <a:pt x="229949" y="143843"/>
                  </a:lnTo>
                  <a:lnTo>
                    <a:pt x="224744" y="138685"/>
                  </a:lnTo>
                  <a:lnTo>
                    <a:pt x="221741" y="131445"/>
                  </a:lnTo>
                  <a:close/>
                </a:path>
                <a:path w="521970" h="213995">
                  <a:moveTo>
                    <a:pt x="245745" y="44069"/>
                  </a:moveTo>
                  <a:lnTo>
                    <a:pt x="205866" y="56134"/>
                  </a:lnTo>
                  <a:lnTo>
                    <a:pt x="191388" y="87122"/>
                  </a:lnTo>
                  <a:lnTo>
                    <a:pt x="192172" y="95839"/>
                  </a:lnTo>
                  <a:lnTo>
                    <a:pt x="222726" y="124809"/>
                  </a:lnTo>
                  <a:lnTo>
                    <a:pt x="263234" y="131953"/>
                  </a:lnTo>
                  <a:lnTo>
                    <a:pt x="262318" y="131953"/>
                  </a:lnTo>
                  <a:lnTo>
                    <a:pt x="265937" y="134366"/>
                  </a:lnTo>
                  <a:lnTo>
                    <a:pt x="265937" y="141224"/>
                  </a:lnTo>
                  <a:lnTo>
                    <a:pt x="264159" y="143383"/>
                  </a:lnTo>
                  <a:lnTo>
                    <a:pt x="260730" y="145288"/>
                  </a:lnTo>
                  <a:lnTo>
                    <a:pt x="257175" y="147066"/>
                  </a:lnTo>
                  <a:lnTo>
                    <a:pt x="252602" y="147955"/>
                  </a:lnTo>
                  <a:lnTo>
                    <a:pt x="299682" y="147955"/>
                  </a:lnTo>
                  <a:lnTo>
                    <a:pt x="301815" y="141501"/>
                  </a:lnTo>
                  <a:lnTo>
                    <a:pt x="302767" y="131953"/>
                  </a:lnTo>
                  <a:lnTo>
                    <a:pt x="302767" y="123063"/>
                  </a:lnTo>
                  <a:lnTo>
                    <a:pt x="273397" y="94176"/>
                  </a:lnTo>
                  <a:lnTo>
                    <a:pt x="238378" y="88265"/>
                  </a:lnTo>
                  <a:lnTo>
                    <a:pt x="233578" y="87122"/>
                  </a:lnTo>
                  <a:lnTo>
                    <a:pt x="233208" y="87122"/>
                  </a:lnTo>
                  <a:lnTo>
                    <a:pt x="229615" y="84328"/>
                  </a:lnTo>
                  <a:lnTo>
                    <a:pt x="228726" y="82550"/>
                  </a:lnTo>
                  <a:lnTo>
                    <a:pt x="228726" y="74549"/>
                  </a:lnTo>
                  <a:lnTo>
                    <a:pt x="234060" y="71628"/>
                  </a:lnTo>
                  <a:lnTo>
                    <a:pt x="294046" y="71628"/>
                  </a:lnTo>
                  <a:lnTo>
                    <a:pt x="293870" y="71181"/>
                  </a:lnTo>
                  <a:lnTo>
                    <a:pt x="264128" y="46085"/>
                  </a:lnTo>
                  <a:lnTo>
                    <a:pt x="255436" y="44571"/>
                  </a:lnTo>
                  <a:lnTo>
                    <a:pt x="245745" y="44069"/>
                  </a:lnTo>
                  <a:close/>
                </a:path>
                <a:path w="521970" h="213995">
                  <a:moveTo>
                    <a:pt x="294046" y="71628"/>
                  </a:moveTo>
                  <a:lnTo>
                    <a:pt x="244475" y="71628"/>
                  </a:lnTo>
                  <a:lnTo>
                    <a:pt x="252376" y="72675"/>
                  </a:lnTo>
                  <a:lnTo>
                    <a:pt x="258730" y="75819"/>
                  </a:lnTo>
                  <a:lnTo>
                    <a:pt x="263513" y="81057"/>
                  </a:lnTo>
                  <a:lnTo>
                    <a:pt x="266644" y="88265"/>
                  </a:lnTo>
                  <a:lnTo>
                    <a:pt x="266700" y="88392"/>
                  </a:lnTo>
                  <a:lnTo>
                    <a:pt x="297560" y="80518"/>
                  </a:lnTo>
                  <a:lnTo>
                    <a:pt x="294046" y="71628"/>
                  </a:lnTo>
                  <a:close/>
                </a:path>
                <a:path w="521970" h="213995">
                  <a:moveTo>
                    <a:pt x="436752" y="79883"/>
                  </a:moveTo>
                  <a:lnTo>
                    <a:pt x="395477" y="79883"/>
                  </a:lnTo>
                  <a:lnTo>
                    <a:pt x="395513" y="135382"/>
                  </a:lnTo>
                  <a:lnTo>
                    <a:pt x="411616" y="172114"/>
                  </a:lnTo>
                  <a:lnTo>
                    <a:pt x="439674" y="177419"/>
                  </a:lnTo>
                  <a:lnTo>
                    <a:pt x="443982" y="177228"/>
                  </a:lnTo>
                  <a:lnTo>
                    <a:pt x="449659" y="176657"/>
                  </a:lnTo>
                  <a:lnTo>
                    <a:pt x="456693" y="175704"/>
                  </a:lnTo>
                  <a:lnTo>
                    <a:pt x="465074" y="174371"/>
                  </a:lnTo>
                  <a:lnTo>
                    <a:pt x="465074" y="143383"/>
                  </a:lnTo>
                  <a:lnTo>
                    <a:pt x="444373" y="143383"/>
                  </a:lnTo>
                  <a:lnTo>
                    <a:pt x="440435" y="142494"/>
                  </a:lnTo>
                  <a:lnTo>
                    <a:pt x="439038" y="140843"/>
                  </a:lnTo>
                  <a:lnTo>
                    <a:pt x="437514" y="139192"/>
                  </a:lnTo>
                  <a:lnTo>
                    <a:pt x="436752" y="135382"/>
                  </a:lnTo>
                  <a:lnTo>
                    <a:pt x="436752" y="79883"/>
                  </a:lnTo>
                  <a:close/>
                </a:path>
                <a:path w="521970" h="213995">
                  <a:moveTo>
                    <a:pt x="465074" y="142875"/>
                  </a:moveTo>
                  <a:lnTo>
                    <a:pt x="457115" y="143383"/>
                  </a:lnTo>
                  <a:lnTo>
                    <a:pt x="465074" y="143383"/>
                  </a:lnTo>
                  <a:lnTo>
                    <a:pt x="465074" y="142875"/>
                  </a:lnTo>
                  <a:close/>
                </a:path>
                <a:path w="521970" h="213995">
                  <a:moveTo>
                    <a:pt x="463296" y="46736"/>
                  </a:moveTo>
                  <a:lnTo>
                    <a:pt x="375920" y="46736"/>
                  </a:lnTo>
                  <a:lnTo>
                    <a:pt x="375920" y="79883"/>
                  </a:lnTo>
                  <a:lnTo>
                    <a:pt x="463296" y="79883"/>
                  </a:lnTo>
                  <a:lnTo>
                    <a:pt x="463296" y="46736"/>
                  </a:lnTo>
                  <a:close/>
                </a:path>
                <a:path w="521970" h="213995">
                  <a:moveTo>
                    <a:pt x="436752" y="7874"/>
                  </a:moveTo>
                  <a:lnTo>
                    <a:pt x="400684" y="10541"/>
                  </a:lnTo>
                  <a:lnTo>
                    <a:pt x="397763" y="46736"/>
                  </a:lnTo>
                  <a:lnTo>
                    <a:pt x="436752" y="46736"/>
                  </a:lnTo>
                  <a:lnTo>
                    <a:pt x="436752" y="7874"/>
                  </a:lnTo>
                  <a:close/>
                </a:path>
                <a:path w="521970" h="213995">
                  <a:moveTo>
                    <a:pt x="363600" y="0"/>
                  </a:moveTo>
                  <a:lnTo>
                    <a:pt x="322199" y="0"/>
                  </a:lnTo>
                  <a:lnTo>
                    <a:pt x="322199" y="41148"/>
                  </a:lnTo>
                  <a:lnTo>
                    <a:pt x="363600" y="41148"/>
                  </a:lnTo>
                  <a:lnTo>
                    <a:pt x="363600" y="0"/>
                  </a:lnTo>
                  <a:close/>
                </a:path>
                <a:path w="521970" h="213995">
                  <a:moveTo>
                    <a:pt x="173100" y="0"/>
                  </a:moveTo>
                  <a:lnTo>
                    <a:pt x="131699" y="0"/>
                  </a:lnTo>
                  <a:lnTo>
                    <a:pt x="131699" y="41148"/>
                  </a:lnTo>
                  <a:lnTo>
                    <a:pt x="173100" y="41148"/>
                  </a:lnTo>
                  <a:lnTo>
                    <a:pt x="173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340218" y="3827780"/>
              <a:ext cx="521970" cy="213995"/>
            </a:xfrm>
            <a:custGeom>
              <a:avLst/>
              <a:gdLst/>
              <a:ahLst/>
              <a:cxnLst/>
              <a:rect l="l" t="t" r="r" b="b"/>
              <a:pathLst>
                <a:path w="521970" h="213995">
                  <a:moveTo>
                    <a:pt x="478916" y="132080"/>
                  </a:moveTo>
                  <a:lnTo>
                    <a:pt x="521588" y="132080"/>
                  </a:lnTo>
                  <a:lnTo>
                    <a:pt x="521588" y="169164"/>
                  </a:lnTo>
                  <a:lnTo>
                    <a:pt x="496315" y="213614"/>
                  </a:lnTo>
                  <a:lnTo>
                    <a:pt x="478916" y="213614"/>
                  </a:lnTo>
                  <a:lnTo>
                    <a:pt x="497712" y="174625"/>
                  </a:lnTo>
                  <a:lnTo>
                    <a:pt x="478916" y="174625"/>
                  </a:lnTo>
                  <a:lnTo>
                    <a:pt x="478916" y="132080"/>
                  </a:lnTo>
                  <a:close/>
                </a:path>
                <a:path w="521970" h="213995">
                  <a:moveTo>
                    <a:pt x="322199" y="46736"/>
                  </a:moveTo>
                  <a:lnTo>
                    <a:pt x="363600" y="46736"/>
                  </a:lnTo>
                  <a:lnTo>
                    <a:pt x="363600" y="174625"/>
                  </a:lnTo>
                  <a:lnTo>
                    <a:pt x="322199" y="174625"/>
                  </a:lnTo>
                  <a:lnTo>
                    <a:pt x="322199" y="46736"/>
                  </a:lnTo>
                  <a:close/>
                </a:path>
                <a:path w="521970" h="213995">
                  <a:moveTo>
                    <a:pt x="131699" y="46736"/>
                  </a:moveTo>
                  <a:lnTo>
                    <a:pt x="173100" y="46736"/>
                  </a:lnTo>
                  <a:lnTo>
                    <a:pt x="173100" y="174625"/>
                  </a:lnTo>
                  <a:lnTo>
                    <a:pt x="131699" y="174625"/>
                  </a:lnTo>
                  <a:lnTo>
                    <a:pt x="131699" y="46736"/>
                  </a:lnTo>
                  <a:close/>
                </a:path>
                <a:path w="521970" h="213995">
                  <a:moveTo>
                    <a:pt x="0" y="46736"/>
                  </a:moveTo>
                  <a:lnTo>
                    <a:pt x="42163" y="46736"/>
                  </a:lnTo>
                  <a:lnTo>
                    <a:pt x="64007" y="124587"/>
                  </a:lnTo>
                  <a:lnTo>
                    <a:pt x="86359" y="46736"/>
                  </a:lnTo>
                  <a:lnTo>
                    <a:pt x="117728" y="46736"/>
                  </a:lnTo>
                  <a:lnTo>
                    <a:pt x="74929" y="174625"/>
                  </a:lnTo>
                  <a:lnTo>
                    <a:pt x="42925" y="174625"/>
                  </a:lnTo>
                  <a:lnTo>
                    <a:pt x="0" y="46736"/>
                  </a:lnTo>
                  <a:close/>
                </a:path>
                <a:path w="521970" h="213995">
                  <a:moveTo>
                    <a:pt x="245745" y="44069"/>
                  </a:moveTo>
                  <a:lnTo>
                    <a:pt x="284345" y="57032"/>
                  </a:lnTo>
                  <a:lnTo>
                    <a:pt x="297560" y="80518"/>
                  </a:lnTo>
                  <a:lnTo>
                    <a:pt x="266700" y="88392"/>
                  </a:lnTo>
                  <a:lnTo>
                    <a:pt x="263513" y="81057"/>
                  </a:lnTo>
                  <a:lnTo>
                    <a:pt x="258730" y="75819"/>
                  </a:lnTo>
                  <a:lnTo>
                    <a:pt x="252376" y="72675"/>
                  </a:lnTo>
                  <a:lnTo>
                    <a:pt x="244475" y="71628"/>
                  </a:lnTo>
                  <a:lnTo>
                    <a:pt x="234060" y="71628"/>
                  </a:lnTo>
                  <a:lnTo>
                    <a:pt x="228726" y="74549"/>
                  </a:lnTo>
                  <a:lnTo>
                    <a:pt x="228726" y="80391"/>
                  </a:lnTo>
                  <a:lnTo>
                    <a:pt x="228726" y="82550"/>
                  </a:lnTo>
                  <a:lnTo>
                    <a:pt x="247269" y="89408"/>
                  </a:lnTo>
                  <a:lnTo>
                    <a:pt x="257343" y="90886"/>
                  </a:lnTo>
                  <a:lnTo>
                    <a:pt x="296417" y="109220"/>
                  </a:lnTo>
                  <a:lnTo>
                    <a:pt x="302767" y="123063"/>
                  </a:lnTo>
                  <a:lnTo>
                    <a:pt x="302767" y="131953"/>
                  </a:lnTo>
                  <a:lnTo>
                    <a:pt x="279171" y="170219"/>
                  </a:lnTo>
                  <a:lnTo>
                    <a:pt x="245363" y="177292"/>
                  </a:lnTo>
                  <a:lnTo>
                    <a:pt x="223265" y="174742"/>
                  </a:lnTo>
                  <a:lnTo>
                    <a:pt x="206120" y="167084"/>
                  </a:lnTo>
                  <a:lnTo>
                    <a:pt x="193928" y="154306"/>
                  </a:lnTo>
                  <a:lnTo>
                    <a:pt x="186689" y="136398"/>
                  </a:lnTo>
                  <a:lnTo>
                    <a:pt x="221741" y="131445"/>
                  </a:lnTo>
                  <a:lnTo>
                    <a:pt x="224744" y="138685"/>
                  </a:lnTo>
                  <a:lnTo>
                    <a:pt x="229949" y="143843"/>
                  </a:lnTo>
                  <a:lnTo>
                    <a:pt x="237368" y="146929"/>
                  </a:lnTo>
                  <a:lnTo>
                    <a:pt x="247014" y="147955"/>
                  </a:lnTo>
                  <a:lnTo>
                    <a:pt x="252602" y="147955"/>
                  </a:lnTo>
                  <a:lnTo>
                    <a:pt x="257175" y="147066"/>
                  </a:lnTo>
                  <a:lnTo>
                    <a:pt x="260730" y="145288"/>
                  </a:lnTo>
                  <a:lnTo>
                    <a:pt x="264159" y="143383"/>
                  </a:lnTo>
                  <a:lnTo>
                    <a:pt x="265937" y="141224"/>
                  </a:lnTo>
                  <a:lnTo>
                    <a:pt x="265937" y="138557"/>
                  </a:lnTo>
                  <a:lnTo>
                    <a:pt x="265937" y="134366"/>
                  </a:lnTo>
                  <a:lnTo>
                    <a:pt x="262127" y="131826"/>
                  </a:lnTo>
                  <a:lnTo>
                    <a:pt x="254380" y="130937"/>
                  </a:lnTo>
                  <a:lnTo>
                    <a:pt x="236946" y="128218"/>
                  </a:lnTo>
                  <a:lnTo>
                    <a:pt x="198407" y="110178"/>
                  </a:lnTo>
                  <a:lnTo>
                    <a:pt x="191388" y="87122"/>
                  </a:lnTo>
                  <a:lnTo>
                    <a:pt x="192293" y="78118"/>
                  </a:lnTo>
                  <a:lnTo>
                    <a:pt x="222996" y="47101"/>
                  </a:lnTo>
                  <a:lnTo>
                    <a:pt x="233674" y="44829"/>
                  </a:lnTo>
                  <a:lnTo>
                    <a:pt x="245745" y="44069"/>
                  </a:lnTo>
                  <a:close/>
                </a:path>
                <a:path w="521970" h="213995">
                  <a:moveTo>
                    <a:pt x="436752" y="7874"/>
                  </a:moveTo>
                  <a:lnTo>
                    <a:pt x="436752" y="46736"/>
                  </a:lnTo>
                  <a:lnTo>
                    <a:pt x="463296" y="46736"/>
                  </a:lnTo>
                  <a:lnTo>
                    <a:pt x="463296" y="79883"/>
                  </a:lnTo>
                  <a:lnTo>
                    <a:pt x="436752" y="79883"/>
                  </a:lnTo>
                  <a:lnTo>
                    <a:pt x="436752" y="129540"/>
                  </a:lnTo>
                  <a:lnTo>
                    <a:pt x="436752" y="135382"/>
                  </a:lnTo>
                  <a:lnTo>
                    <a:pt x="437514" y="139192"/>
                  </a:lnTo>
                  <a:lnTo>
                    <a:pt x="439038" y="140843"/>
                  </a:lnTo>
                  <a:lnTo>
                    <a:pt x="440435" y="142494"/>
                  </a:lnTo>
                  <a:lnTo>
                    <a:pt x="444373" y="143383"/>
                  </a:lnTo>
                  <a:lnTo>
                    <a:pt x="450850" y="143383"/>
                  </a:lnTo>
                  <a:lnTo>
                    <a:pt x="454405" y="143383"/>
                  </a:lnTo>
                  <a:lnTo>
                    <a:pt x="459104" y="143256"/>
                  </a:lnTo>
                  <a:lnTo>
                    <a:pt x="465074" y="142875"/>
                  </a:lnTo>
                  <a:lnTo>
                    <a:pt x="465074" y="174371"/>
                  </a:lnTo>
                  <a:lnTo>
                    <a:pt x="456693" y="175704"/>
                  </a:lnTo>
                  <a:lnTo>
                    <a:pt x="449659" y="176657"/>
                  </a:lnTo>
                  <a:lnTo>
                    <a:pt x="443982" y="177228"/>
                  </a:lnTo>
                  <a:lnTo>
                    <a:pt x="439674" y="177419"/>
                  </a:lnTo>
                  <a:lnTo>
                    <a:pt x="428623" y="176825"/>
                  </a:lnTo>
                  <a:lnTo>
                    <a:pt x="396101" y="145768"/>
                  </a:lnTo>
                  <a:lnTo>
                    <a:pt x="395477" y="134747"/>
                  </a:lnTo>
                  <a:lnTo>
                    <a:pt x="395477" y="79883"/>
                  </a:lnTo>
                  <a:lnTo>
                    <a:pt x="375920" y="79883"/>
                  </a:lnTo>
                  <a:lnTo>
                    <a:pt x="375920" y="46736"/>
                  </a:lnTo>
                  <a:lnTo>
                    <a:pt x="397763" y="46736"/>
                  </a:lnTo>
                  <a:lnTo>
                    <a:pt x="400684" y="10541"/>
                  </a:lnTo>
                  <a:lnTo>
                    <a:pt x="436752" y="7874"/>
                  </a:lnTo>
                  <a:close/>
                </a:path>
                <a:path w="521970" h="213995">
                  <a:moveTo>
                    <a:pt x="322199" y="0"/>
                  </a:moveTo>
                  <a:lnTo>
                    <a:pt x="363600" y="0"/>
                  </a:lnTo>
                  <a:lnTo>
                    <a:pt x="363600" y="41148"/>
                  </a:lnTo>
                  <a:lnTo>
                    <a:pt x="322199" y="41148"/>
                  </a:lnTo>
                  <a:lnTo>
                    <a:pt x="322199" y="0"/>
                  </a:lnTo>
                  <a:close/>
                </a:path>
                <a:path w="521970" h="213995">
                  <a:moveTo>
                    <a:pt x="131699" y="0"/>
                  </a:moveTo>
                  <a:lnTo>
                    <a:pt x="173100" y="0"/>
                  </a:lnTo>
                  <a:lnTo>
                    <a:pt x="173100" y="41148"/>
                  </a:lnTo>
                  <a:lnTo>
                    <a:pt x="131699" y="41148"/>
                  </a:lnTo>
                  <a:lnTo>
                    <a:pt x="131699" y="0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941309" y="3832606"/>
              <a:ext cx="931926" cy="175641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956293" y="3824732"/>
              <a:ext cx="186689" cy="180721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9214738" y="3871722"/>
              <a:ext cx="474980" cy="173990"/>
            </a:xfrm>
            <a:custGeom>
              <a:avLst/>
              <a:gdLst/>
              <a:ahLst/>
              <a:cxnLst/>
              <a:rect l="l" t="t" r="r" b="b"/>
              <a:pathLst>
                <a:path w="474979" h="173989">
                  <a:moveTo>
                    <a:pt x="180593" y="126"/>
                  </a:moveTo>
                  <a:lnTo>
                    <a:pt x="141759" y="13733"/>
                  </a:lnTo>
                  <a:lnTo>
                    <a:pt x="121967" y="47751"/>
                  </a:lnTo>
                  <a:lnTo>
                    <a:pt x="120159" y="66166"/>
                  </a:lnTo>
                  <a:lnTo>
                    <a:pt x="120244" y="67944"/>
                  </a:lnTo>
                  <a:lnTo>
                    <a:pt x="136525" y="114553"/>
                  </a:lnTo>
                  <a:lnTo>
                    <a:pt x="180339" y="133350"/>
                  </a:lnTo>
                  <a:lnTo>
                    <a:pt x="193572" y="132181"/>
                  </a:lnTo>
                  <a:lnTo>
                    <a:pt x="193746" y="132181"/>
                  </a:lnTo>
                  <a:lnTo>
                    <a:pt x="205614" y="128666"/>
                  </a:lnTo>
                  <a:lnTo>
                    <a:pt x="216540" y="122634"/>
                  </a:lnTo>
                  <a:lnTo>
                    <a:pt x="225805" y="114300"/>
                  </a:lnTo>
                  <a:lnTo>
                    <a:pt x="233051" y="104520"/>
                  </a:lnTo>
                  <a:lnTo>
                    <a:pt x="175386" y="104520"/>
                  </a:lnTo>
                  <a:lnTo>
                    <a:pt x="170941" y="101726"/>
                  </a:lnTo>
                  <a:lnTo>
                    <a:pt x="163500" y="67944"/>
                  </a:lnTo>
                  <a:lnTo>
                    <a:pt x="163449" y="66166"/>
                  </a:lnTo>
                  <a:lnTo>
                    <a:pt x="163692" y="57185"/>
                  </a:lnTo>
                  <a:lnTo>
                    <a:pt x="163736" y="55568"/>
                  </a:lnTo>
                  <a:lnTo>
                    <a:pt x="164470" y="48355"/>
                  </a:lnTo>
                  <a:lnTo>
                    <a:pt x="164531" y="47751"/>
                  </a:lnTo>
                  <a:lnTo>
                    <a:pt x="164607" y="47005"/>
                  </a:lnTo>
                  <a:lnTo>
                    <a:pt x="165978" y="40893"/>
                  </a:lnTo>
                  <a:lnTo>
                    <a:pt x="175640" y="28828"/>
                  </a:lnTo>
                  <a:lnTo>
                    <a:pt x="233126" y="28828"/>
                  </a:lnTo>
                  <a:lnTo>
                    <a:pt x="226440" y="19303"/>
                  </a:lnTo>
                  <a:lnTo>
                    <a:pt x="217366" y="10896"/>
                  </a:lnTo>
                  <a:lnTo>
                    <a:pt x="206708" y="4905"/>
                  </a:lnTo>
                  <a:lnTo>
                    <a:pt x="194454" y="1319"/>
                  </a:lnTo>
                  <a:lnTo>
                    <a:pt x="180593" y="126"/>
                  </a:lnTo>
                  <a:close/>
                </a:path>
                <a:path w="474979" h="173989">
                  <a:moveTo>
                    <a:pt x="233126" y="28828"/>
                  </a:moveTo>
                  <a:lnTo>
                    <a:pt x="187451" y="28828"/>
                  </a:lnTo>
                  <a:lnTo>
                    <a:pt x="191896" y="31368"/>
                  </a:lnTo>
                  <a:lnTo>
                    <a:pt x="194944" y="36575"/>
                  </a:lnTo>
                  <a:lnTo>
                    <a:pt x="196945" y="41477"/>
                  </a:lnTo>
                  <a:lnTo>
                    <a:pt x="198248" y="47751"/>
                  </a:lnTo>
                  <a:lnTo>
                    <a:pt x="198373" y="48355"/>
                  </a:lnTo>
                  <a:lnTo>
                    <a:pt x="199074" y="55568"/>
                  </a:lnTo>
                  <a:lnTo>
                    <a:pt x="199189" y="56757"/>
                  </a:lnTo>
                  <a:lnTo>
                    <a:pt x="199231" y="57185"/>
                  </a:lnTo>
                  <a:lnTo>
                    <a:pt x="199469" y="66166"/>
                  </a:lnTo>
                  <a:lnTo>
                    <a:pt x="199516" y="67944"/>
                  </a:lnTo>
                  <a:lnTo>
                    <a:pt x="199253" y="76027"/>
                  </a:lnTo>
                  <a:lnTo>
                    <a:pt x="186689" y="104520"/>
                  </a:lnTo>
                  <a:lnTo>
                    <a:pt x="233051" y="104520"/>
                  </a:lnTo>
                  <a:lnTo>
                    <a:pt x="233287" y="104203"/>
                  </a:lnTo>
                  <a:lnTo>
                    <a:pt x="238526" y="93122"/>
                  </a:lnTo>
                  <a:lnTo>
                    <a:pt x="238601" y="92963"/>
                  </a:lnTo>
                  <a:lnTo>
                    <a:pt x="241772" y="80581"/>
                  </a:lnTo>
                  <a:lnTo>
                    <a:pt x="242754" y="67944"/>
                  </a:lnTo>
                  <a:lnTo>
                    <a:pt x="242757" y="66166"/>
                  </a:lnTo>
                  <a:lnTo>
                    <a:pt x="241800" y="53415"/>
                  </a:lnTo>
                  <a:lnTo>
                    <a:pt x="238728" y="40893"/>
                  </a:lnTo>
                  <a:lnTo>
                    <a:pt x="233608" y="29515"/>
                  </a:lnTo>
                  <a:lnTo>
                    <a:pt x="233126" y="28828"/>
                  </a:lnTo>
                  <a:close/>
                </a:path>
                <a:path w="474979" h="173989">
                  <a:moveTo>
                    <a:pt x="304545" y="2793"/>
                  </a:moveTo>
                  <a:lnTo>
                    <a:pt x="264286" y="2793"/>
                  </a:lnTo>
                  <a:lnTo>
                    <a:pt x="264372" y="88900"/>
                  </a:lnTo>
                  <a:lnTo>
                    <a:pt x="264441" y="91566"/>
                  </a:lnTo>
                  <a:lnTo>
                    <a:pt x="264511" y="93979"/>
                  </a:lnTo>
                  <a:lnTo>
                    <a:pt x="264927" y="98678"/>
                  </a:lnTo>
                  <a:lnTo>
                    <a:pt x="265029" y="99821"/>
                  </a:lnTo>
                  <a:lnTo>
                    <a:pt x="292226" y="133350"/>
                  </a:lnTo>
                  <a:lnTo>
                    <a:pt x="302005" y="133350"/>
                  </a:lnTo>
                  <a:lnTo>
                    <a:pt x="314838" y="131875"/>
                  </a:lnTo>
                  <a:lnTo>
                    <a:pt x="324754" y="127460"/>
                  </a:lnTo>
                  <a:lnTo>
                    <a:pt x="331741" y="120116"/>
                  </a:lnTo>
                  <a:lnTo>
                    <a:pt x="335787" y="109854"/>
                  </a:lnTo>
                  <a:lnTo>
                    <a:pt x="374395" y="109854"/>
                  </a:lnTo>
                  <a:lnTo>
                    <a:pt x="374395" y="99821"/>
                  </a:lnTo>
                  <a:lnTo>
                    <a:pt x="308228" y="99821"/>
                  </a:lnTo>
                  <a:lnTo>
                    <a:pt x="304545" y="95122"/>
                  </a:lnTo>
                  <a:lnTo>
                    <a:pt x="304545" y="2793"/>
                  </a:lnTo>
                  <a:close/>
                </a:path>
                <a:path w="474979" h="173989">
                  <a:moveTo>
                    <a:pt x="374395" y="109854"/>
                  </a:moveTo>
                  <a:lnTo>
                    <a:pt x="335787" y="109854"/>
                  </a:lnTo>
                  <a:lnTo>
                    <a:pt x="335787" y="130682"/>
                  </a:lnTo>
                  <a:lnTo>
                    <a:pt x="374395" y="130682"/>
                  </a:lnTo>
                  <a:lnTo>
                    <a:pt x="374395" y="109854"/>
                  </a:lnTo>
                  <a:close/>
                </a:path>
                <a:path w="474979" h="173989">
                  <a:moveTo>
                    <a:pt x="374395" y="2793"/>
                  </a:moveTo>
                  <a:lnTo>
                    <a:pt x="333120" y="2793"/>
                  </a:lnTo>
                  <a:lnTo>
                    <a:pt x="333120" y="81406"/>
                  </a:lnTo>
                  <a:lnTo>
                    <a:pt x="332679" y="85597"/>
                  </a:lnTo>
                  <a:lnTo>
                    <a:pt x="319658" y="99821"/>
                  </a:lnTo>
                  <a:lnTo>
                    <a:pt x="374395" y="99821"/>
                  </a:lnTo>
                  <a:lnTo>
                    <a:pt x="374395" y="2793"/>
                  </a:lnTo>
                  <a:close/>
                </a:path>
                <a:path w="474979" h="173989">
                  <a:moveTo>
                    <a:pt x="7111" y="139319"/>
                  </a:moveTo>
                  <a:lnTo>
                    <a:pt x="7111" y="171957"/>
                  </a:lnTo>
                  <a:lnTo>
                    <a:pt x="14985" y="173100"/>
                  </a:lnTo>
                  <a:lnTo>
                    <a:pt x="21589" y="173735"/>
                  </a:lnTo>
                  <a:lnTo>
                    <a:pt x="27050" y="173735"/>
                  </a:lnTo>
                  <a:lnTo>
                    <a:pt x="63118" y="159257"/>
                  </a:lnTo>
                  <a:lnTo>
                    <a:pt x="71587" y="141096"/>
                  </a:lnTo>
                  <a:lnTo>
                    <a:pt x="21970" y="141096"/>
                  </a:lnTo>
                  <a:lnTo>
                    <a:pt x="15239" y="140461"/>
                  </a:lnTo>
                  <a:lnTo>
                    <a:pt x="7111" y="139319"/>
                  </a:lnTo>
                  <a:close/>
                </a:path>
                <a:path w="474979" h="173989">
                  <a:moveTo>
                    <a:pt x="42799" y="2793"/>
                  </a:moveTo>
                  <a:lnTo>
                    <a:pt x="0" y="2793"/>
                  </a:lnTo>
                  <a:lnTo>
                    <a:pt x="44830" y="128396"/>
                  </a:lnTo>
                  <a:lnTo>
                    <a:pt x="43687" y="132333"/>
                  </a:lnTo>
                  <a:lnTo>
                    <a:pt x="42163" y="135381"/>
                  </a:lnTo>
                  <a:lnTo>
                    <a:pt x="38100" y="139953"/>
                  </a:lnTo>
                  <a:lnTo>
                    <a:pt x="33781" y="141096"/>
                  </a:lnTo>
                  <a:lnTo>
                    <a:pt x="71587" y="141096"/>
                  </a:lnTo>
                  <a:lnTo>
                    <a:pt x="74455" y="133338"/>
                  </a:lnTo>
                  <a:lnTo>
                    <a:pt x="77596" y="124078"/>
                  </a:lnTo>
                  <a:lnTo>
                    <a:pt x="92969" y="75945"/>
                  </a:lnTo>
                  <a:lnTo>
                    <a:pt x="64515" y="75945"/>
                  </a:lnTo>
                  <a:lnTo>
                    <a:pt x="42799" y="2793"/>
                  </a:lnTo>
                  <a:close/>
                </a:path>
                <a:path w="474979" h="173989">
                  <a:moveTo>
                    <a:pt x="116331" y="2793"/>
                  </a:moveTo>
                  <a:lnTo>
                    <a:pt x="85597" y="2793"/>
                  </a:lnTo>
                  <a:lnTo>
                    <a:pt x="64515" y="75945"/>
                  </a:lnTo>
                  <a:lnTo>
                    <a:pt x="92969" y="75945"/>
                  </a:lnTo>
                  <a:lnTo>
                    <a:pt x="116331" y="2793"/>
                  </a:lnTo>
                  <a:close/>
                </a:path>
                <a:path w="474979" h="173989">
                  <a:moveTo>
                    <a:pt x="441325" y="2793"/>
                  </a:moveTo>
                  <a:lnTo>
                    <a:pt x="402970" y="2793"/>
                  </a:lnTo>
                  <a:lnTo>
                    <a:pt x="402970" y="130682"/>
                  </a:lnTo>
                  <a:lnTo>
                    <a:pt x="443229" y="130682"/>
                  </a:lnTo>
                  <a:lnTo>
                    <a:pt x="443229" y="68452"/>
                  </a:lnTo>
                  <a:lnTo>
                    <a:pt x="444500" y="60832"/>
                  </a:lnTo>
                  <a:lnTo>
                    <a:pt x="449325" y="49910"/>
                  </a:lnTo>
                  <a:lnTo>
                    <a:pt x="452374" y="46227"/>
                  </a:lnTo>
                  <a:lnTo>
                    <a:pt x="456056" y="44195"/>
                  </a:lnTo>
                  <a:lnTo>
                    <a:pt x="459612" y="42163"/>
                  </a:lnTo>
                  <a:lnTo>
                    <a:pt x="465835" y="41147"/>
                  </a:lnTo>
                  <a:lnTo>
                    <a:pt x="474471" y="41147"/>
                  </a:lnTo>
                  <a:lnTo>
                    <a:pt x="474471" y="25526"/>
                  </a:lnTo>
                  <a:lnTo>
                    <a:pt x="441325" y="25526"/>
                  </a:lnTo>
                  <a:lnTo>
                    <a:pt x="441325" y="2793"/>
                  </a:lnTo>
                  <a:close/>
                </a:path>
                <a:path w="474979" h="173989">
                  <a:moveTo>
                    <a:pt x="466978" y="0"/>
                  </a:moveTo>
                  <a:lnTo>
                    <a:pt x="465327" y="0"/>
                  </a:lnTo>
                  <a:lnTo>
                    <a:pt x="456041" y="1595"/>
                  </a:lnTo>
                  <a:lnTo>
                    <a:pt x="448945" y="6381"/>
                  </a:lnTo>
                  <a:lnTo>
                    <a:pt x="444039" y="14358"/>
                  </a:lnTo>
                  <a:lnTo>
                    <a:pt x="441325" y="25526"/>
                  </a:lnTo>
                  <a:lnTo>
                    <a:pt x="474471" y="25526"/>
                  </a:lnTo>
                  <a:lnTo>
                    <a:pt x="474471" y="634"/>
                  </a:lnTo>
                  <a:lnTo>
                    <a:pt x="46697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211690" y="3868801"/>
              <a:ext cx="380491" cy="179705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614661" y="3868674"/>
              <a:ext cx="77597" cy="13677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9757409" y="3828161"/>
              <a:ext cx="829945" cy="179959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10600562" y="3959780"/>
              <a:ext cx="43180" cy="43180"/>
            </a:xfrm>
            <a:custGeom>
              <a:avLst/>
              <a:gdLst/>
              <a:ahLst/>
              <a:cxnLst/>
              <a:rect l="l" t="t" r="r" b="b"/>
              <a:pathLst>
                <a:path w="43179" h="43179">
                  <a:moveTo>
                    <a:pt x="42749" y="0"/>
                  </a:moveTo>
                  <a:lnTo>
                    <a:pt x="0" y="0"/>
                  </a:lnTo>
                  <a:lnTo>
                    <a:pt x="0" y="42625"/>
                  </a:lnTo>
                  <a:lnTo>
                    <a:pt x="42749" y="42625"/>
                  </a:lnTo>
                  <a:lnTo>
                    <a:pt x="427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600562" y="3959780"/>
              <a:ext cx="43180" cy="43180"/>
            </a:xfrm>
            <a:custGeom>
              <a:avLst/>
              <a:gdLst/>
              <a:ahLst/>
              <a:cxnLst/>
              <a:rect l="l" t="t" r="r" b="b"/>
              <a:pathLst>
                <a:path w="43179" h="43179">
                  <a:moveTo>
                    <a:pt x="0" y="42625"/>
                  </a:moveTo>
                  <a:lnTo>
                    <a:pt x="42749" y="42625"/>
                  </a:lnTo>
                  <a:lnTo>
                    <a:pt x="42749" y="0"/>
                  </a:lnTo>
                  <a:lnTo>
                    <a:pt x="0" y="0"/>
                  </a:lnTo>
                  <a:lnTo>
                    <a:pt x="0" y="42625"/>
                  </a:lnTo>
                  <a:close/>
                </a:path>
              </a:pathLst>
            </a:custGeom>
            <a:ln w="60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3" name="object 63"/>
          <p:cNvSpPr txBox="1"/>
          <p:nvPr/>
        </p:nvSpPr>
        <p:spPr>
          <a:xfrm>
            <a:off x="9693909" y="4315714"/>
            <a:ext cx="14585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85" dirty="0">
                <a:latin typeface="Arial"/>
                <a:cs typeface="Arial"/>
              </a:rPr>
              <a:t>Kahlil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spc="-100" dirty="0">
                <a:latin typeface="Arial"/>
                <a:cs typeface="Arial"/>
              </a:rPr>
              <a:t>Gibran</a:t>
            </a:r>
            <a:endParaRPr sz="20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1536806" y="5535269"/>
            <a:ext cx="448309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45" dirty="0">
                <a:latin typeface="Arial"/>
                <a:cs typeface="Arial"/>
              </a:rPr>
              <a:t>End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2041</Words>
  <Application>Microsoft Office PowerPoint</Application>
  <PresentationFormat>Widescreen</PresentationFormat>
  <Paragraphs>502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Cambria</vt:lpstr>
      <vt:lpstr>Segoe UI Emoji</vt:lpstr>
      <vt:lpstr>Symbol</vt:lpstr>
      <vt:lpstr>Times New Roman</vt:lpstr>
      <vt:lpstr>Office Theme</vt:lpstr>
      <vt:lpstr>PowerPoint Presentation</vt:lpstr>
      <vt:lpstr>Learning Outcomes</vt:lpstr>
      <vt:lpstr>SESSION 1: PROFESSIONAL DOCUMENTS</vt:lpstr>
      <vt:lpstr>PowerPoint Presentation</vt:lpstr>
      <vt:lpstr>PowerPoint Presentation</vt:lpstr>
      <vt:lpstr>PowerPoint Presentation</vt:lpstr>
      <vt:lpstr>PowerPoint Presentation</vt:lpstr>
      <vt:lpstr>Cont…PILLARS OF TEACHERS; PROFESSIONAL DOCUMENTS</vt:lpstr>
      <vt:lpstr>1. Schemes of Work</vt:lpstr>
      <vt:lpstr>Schemes of Work</vt:lpstr>
      <vt:lpstr>Schemes of Work</vt:lpstr>
      <vt:lpstr>PowerPoint Presentation</vt:lpstr>
      <vt:lpstr>PowerPoint Presentation</vt:lpstr>
      <vt:lpstr>Activity 3</vt:lpstr>
      <vt:lpstr>2. Lesson Plan</vt:lpstr>
      <vt:lpstr>MULTIPLE INTELLIGENCES</vt:lpstr>
      <vt:lpstr>Summary of activity:</vt:lpstr>
      <vt:lpstr>PowerPoint Presentation</vt:lpstr>
      <vt:lpstr>PowerPoint Presentation</vt:lpstr>
      <vt:lpstr>PowerPoint Presentation</vt:lpstr>
      <vt:lpstr>LESSON PLAN - AGRICULTURE</vt:lpstr>
      <vt:lpstr>PowerPoint Presentation</vt:lpstr>
      <vt:lpstr>Lesson Development</vt:lpstr>
      <vt:lpstr>PowerPoint Presentation</vt:lpstr>
      <vt:lpstr>PowerPoint Presentation</vt:lpstr>
      <vt:lpstr>Activity 5</vt:lpstr>
      <vt:lpstr>POINTS TO NOTE</vt:lpstr>
      <vt:lpstr>Activity 6</vt:lpstr>
      <vt:lpstr>Record of Work Covered</vt:lpstr>
      <vt:lpstr>4. Individualised Education Programme (IEP)</vt:lpstr>
      <vt:lpstr>IEP Template</vt:lpstr>
      <vt:lpstr>PowerPoint Presentation</vt:lpstr>
      <vt:lpstr>PowerPoint Presentation</vt:lpstr>
      <vt:lpstr>Salient features of the subject Scope covered by the subject at the level</vt:lpstr>
      <vt:lpstr>PowerPoint Presentation</vt:lpstr>
      <vt:lpstr>SESSION 3: LESSON DEMONSTRATIONS</vt:lpstr>
      <vt:lpstr>LESSON DEMONSTRATIONS SESSION:</vt:lpstr>
      <vt:lpstr>LESSON DELIVERY</vt:lpstr>
      <vt:lpstr>CONT…..</vt:lpstr>
      <vt:lpstr>PowerPoint Presentation</vt:lpstr>
      <vt:lpstr>souls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TEACHER</cp:lastModifiedBy>
  <cp:revision>1</cp:revision>
  <dcterms:created xsi:type="dcterms:W3CDTF">2025-12-18T05:00:16Z</dcterms:created>
  <dcterms:modified xsi:type="dcterms:W3CDTF">2025-12-18T05:02:25Z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2025-12-05T00:00:00Z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2025-12-18T00:00:00Z</vt:filetime>
  </property>
  <property fmtid="{D5CDD505-2E9C-101B-9397-08002B2CF9AE}" pid="5" name="Producer">
    <vt:lpwstr>Microsoft® PowerPoint® LTSC</vt:lpwstr>
  </property>
</Properties>
</file>