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5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53" r:id="rId2"/>
    <p:sldMasterId id="2147483656" r:id="rId3"/>
    <p:sldMasterId id="2147483662" r:id="rId4"/>
    <p:sldMasterId id="2147483674" r:id="rId5"/>
    <p:sldMasterId id="2147483686" r:id="rId6"/>
  </p:sldMasterIdLst>
  <p:notesMasterIdLst>
    <p:notesMasterId r:id="rId36"/>
  </p:notesMasterIdLst>
  <p:sldIdLst>
    <p:sldId id="351" r:id="rId7"/>
    <p:sldId id="258" r:id="rId8"/>
    <p:sldId id="353" r:id="rId9"/>
    <p:sldId id="383" r:id="rId10"/>
    <p:sldId id="355" r:id="rId11"/>
    <p:sldId id="393" r:id="rId12"/>
    <p:sldId id="288" r:id="rId13"/>
    <p:sldId id="365" r:id="rId14"/>
    <p:sldId id="325" r:id="rId15"/>
    <p:sldId id="294" r:id="rId16"/>
    <p:sldId id="385" r:id="rId17"/>
    <p:sldId id="331" r:id="rId18"/>
    <p:sldId id="300" r:id="rId19"/>
    <p:sldId id="314" r:id="rId20"/>
    <p:sldId id="357" r:id="rId21"/>
    <p:sldId id="359" r:id="rId22"/>
    <p:sldId id="392" r:id="rId23"/>
    <p:sldId id="391" r:id="rId24"/>
    <p:sldId id="360" r:id="rId25"/>
    <p:sldId id="387" r:id="rId26"/>
    <p:sldId id="326" r:id="rId27"/>
    <p:sldId id="388" r:id="rId28"/>
    <p:sldId id="348" r:id="rId29"/>
    <p:sldId id="389" r:id="rId30"/>
    <p:sldId id="378" r:id="rId31"/>
    <p:sldId id="379" r:id="rId32"/>
    <p:sldId id="390" r:id="rId33"/>
    <p:sldId id="384" r:id="rId34"/>
    <p:sldId id="328" r:id="rId3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Default Section" id="{FADDA83F-A30B-470A-9187-BB04C30A05D2}">
          <p14:sldIdLst>
            <p14:sldId id="351"/>
            <p14:sldId id="258"/>
            <p14:sldId id="353"/>
            <p14:sldId id="383"/>
            <p14:sldId id="355"/>
            <p14:sldId id="393"/>
            <p14:sldId id="288"/>
            <p14:sldId id="365"/>
            <p14:sldId id="325"/>
            <p14:sldId id="294"/>
            <p14:sldId id="385"/>
            <p14:sldId id="331"/>
            <p14:sldId id="300"/>
            <p14:sldId id="314"/>
            <p14:sldId id="357"/>
            <p14:sldId id="359"/>
            <p14:sldId id="392"/>
            <p14:sldId id="391"/>
            <p14:sldId id="360"/>
            <p14:sldId id="387"/>
            <p14:sldId id="326"/>
            <p14:sldId id="388"/>
            <p14:sldId id="348"/>
            <p14:sldId id="389"/>
            <p14:sldId id="378"/>
            <p14:sldId id="379"/>
            <p14:sldId id="390"/>
            <p14:sldId id="384"/>
            <p14:sldId id="32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ith Nyambok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293117C-BE42-40C9-93A0-06CD09F4780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Style>
        <a:tcBdr/>
      </a:tcStyle>
    </a:firstCol>
    <a:lastRow>
      <a:tcStyle>
        <a:tcBdr/>
      </a:tcStyle>
    </a:lastRow>
    <a:seCell>
      <a:tcStyle>
        <a:tcBdr/>
      </a:tcStyle>
    </a:seCell>
    <a:swCell>
      <a:tcStyle>
        <a:tcBdr/>
      </a:tcStyle>
    </a:swCell>
    <a:firstRow>
      <a:tcStyle>
        <a:tcBdr/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17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942" y="66"/>
      </p:cViewPr>
      <p:guideLst>
        <p:guide orient="horz" pos="2160"/>
        <p:guide pos="3839"/>
      </p:guideLst>
    </p:cSldViewPr>
  </p:slideViewPr>
  <p:notesTextViewPr>
    <p:cViewPr>
      <p:scale>
        <a:sx n="400" d="100"/>
        <a:sy n="4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viewProps" Target="viewProp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7C912A-885F-455B-BA43-3A331CB67991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879EB39A-064E-406A-BADE-7367229FC59B}">
      <dgm:prSet phldrT="[Text]"/>
      <dgm:spPr/>
      <dgm:t>
        <a:bodyPr/>
        <a:lstStyle/>
        <a:p>
          <a:r>
            <a: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KNOWLEDGE</a:t>
          </a:r>
          <a:endParaRPr lang="en-GB" dirty="0"/>
        </a:p>
      </dgm:t>
    </dgm:pt>
    <dgm:pt modelId="{27688403-8CDE-40EA-B1F3-0B50DE1892B1}" type="parTrans" cxnId="{5B916C81-8ED3-4CCA-A159-013E6E963CD2}">
      <dgm:prSet/>
      <dgm:spPr/>
      <dgm:t>
        <a:bodyPr/>
        <a:lstStyle/>
        <a:p>
          <a:endParaRPr lang="en-GB"/>
        </a:p>
      </dgm:t>
    </dgm:pt>
    <dgm:pt modelId="{404C456D-5ADD-4468-8959-0325C5B9294E}" type="sibTrans" cxnId="{5B916C81-8ED3-4CCA-A159-013E6E963CD2}">
      <dgm:prSet/>
      <dgm:spPr/>
      <dgm:t>
        <a:bodyPr/>
        <a:lstStyle/>
        <a:p>
          <a:endParaRPr lang="en-GB"/>
        </a:p>
      </dgm:t>
    </dgm:pt>
    <dgm:pt modelId="{1647CCD5-D1E9-4C1A-8983-F064167E0E65}">
      <dgm:prSet phldrT="[Text]" custT="1"/>
      <dgm:spPr/>
      <dgm:t>
        <a:bodyPr/>
        <a:lstStyle/>
        <a:p>
          <a:r>
            <a:rPr lang="en-GB" sz="2500" b="0" dirty="0">
              <a:latin typeface="Baskerville Old Face" panose="02020602080505020303" pitchFamily="18" charset="0"/>
              <a:ea typeface="Cambria" panose="02040503050406030204" pitchFamily="18" charset="0"/>
              <a:cs typeface="Calibri" panose="020F0502020204030204" pitchFamily="34" charset="0"/>
            </a:rPr>
            <a:t>Acquisition of facts, ideas, concepts; their application, synthesis to get new ideas and evaluation of the information</a:t>
          </a:r>
        </a:p>
      </dgm:t>
    </dgm:pt>
    <dgm:pt modelId="{3A950D87-FA80-4710-9C02-8EC053C15131}" type="parTrans" cxnId="{517CED62-57ED-4B84-AD62-544343FF84E8}">
      <dgm:prSet/>
      <dgm:spPr/>
      <dgm:t>
        <a:bodyPr/>
        <a:lstStyle/>
        <a:p>
          <a:endParaRPr lang="en-GB"/>
        </a:p>
      </dgm:t>
    </dgm:pt>
    <dgm:pt modelId="{EF3CED97-D0B0-469E-BD57-9839E0C180D6}" type="sibTrans" cxnId="{517CED62-57ED-4B84-AD62-544343FF84E8}">
      <dgm:prSet/>
      <dgm:spPr/>
      <dgm:t>
        <a:bodyPr/>
        <a:lstStyle/>
        <a:p>
          <a:endParaRPr lang="en-GB"/>
        </a:p>
      </dgm:t>
    </dgm:pt>
    <dgm:pt modelId="{880C2528-CD5F-4E0F-85ED-7A3278949AF7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SKILLS</a:t>
          </a:r>
          <a:endParaRPr lang="en-GB" dirty="0"/>
        </a:p>
      </dgm:t>
    </dgm:pt>
    <dgm:pt modelId="{4522671D-0A2F-47DA-919C-962C2C02FA5D}" type="parTrans" cxnId="{DA4A49D2-B5D3-43EB-AE9A-9B9D2A433E08}">
      <dgm:prSet/>
      <dgm:spPr/>
      <dgm:t>
        <a:bodyPr/>
        <a:lstStyle/>
        <a:p>
          <a:endParaRPr lang="en-GB"/>
        </a:p>
      </dgm:t>
    </dgm:pt>
    <dgm:pt modelId="{42678E5A-089F-453A-9BDC-F31F1D0F480C}" type="sibTrans" cxnId="{DA4A49D2-B5D3-43EB-AE9A-9B9D2A433E08}">
      <dgm:prSet/>
      <dgm:spPr/>
      <dgm:t>
        <a:bodyPr/>
        <a:lstStyle/>
        <a:p>
          <a:endParaRPr lang="en-GB"/>
        </a:p>
      </dgm:t>
    </dgm:pt>
    <dgm:pt modelId="{D1B9CE76-4C35-43F0-92CC-FB0E42D6B746}">
      <dgm:prSet phldrT="[Text]" custT="1"/>
      <dgm:spPr/>
      <dgm:t>
        <a:bodyPr/>
        <a:lstStyle/>
        <a:p>
          <a:r>
            <a:rPr lang="en-GB" sz="2500" b="0" dirty="0"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rPr>
            <a:t>Using the knowledge acquired, a learner is able to apply it to perform certain tasks against a given standard. The standard to which a learner should perform the task is referred to as a competence</a:t>
          </a:r>
          <a:r>
            <a:rPr lang="en-GB" sz="2500" dirty="0"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rPr>
            <a:t>.</a:t>
          </a:r>
          <a:endParaRPr lang="en-GB" sz="2500" dirty="0">
            <a:latin typeface="Baskerville Old Face" panose="02020602080505020303" pitchFamily="18" charset="0"/>
          </a:endParaRPr>
        </a:p>
      </dgm:t>
    </dgm:pt>
    <dgm:pt modelId="{20E8DCCA-7ED2-44C6-AACE-C342EE3F39E0}" type="parTrans" cxnId="{CE4DCCF2-8684-413A-BB6D-D16BA3DAB478}">
      <dgm:prSet/>
      <dgm:spPr/>
      <dgm:t>
        <a:bodyPr/>
        <a:lstStyle/>
        <a:p>
          <a:endParaRPr lang="en-GB"/>
        </a:p>
      </dgm:t>
    </dgm:pt>
    <dgm:pt modelId="{820492A2-F5B1-42E3-9D9D-2E5C8219172C}" type="sibTrans" cxnId="{CE4DCCF2-8684-413A-BB6D-D16BA3DAB478}">
      <dgm:prSet/>
      <dgm:spPr/>
      <dgm:t>
        <a:bodyPr/>
        <a:lstStyle/>
        <a:p>
          <a:endParaRPr lang="en-GB"/>
        </a:p>
      </dgm:t>
    </dgm:pt>
    <dgm:pt modelId="{E6B5D2FD-4231-4DDF-B2B3-0F27689CE684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ATTITUDE </a:t>
          </a:r>
          <a:endParaRPr lang="en-GB" dirty="0"/>
        </a:p>
      </dgm:t>
    </dgm:pt>
    <dgm:pt modelId="{FDACBD1C-CC0D-4CDA-9C12-AC7D87A044EB}" type="parTrans" cxnId="{FC558B10-A177-4A35-991F-A8110997175B}">
      <dgm:prSet/>
      <dgm:spPr/>
      <dgm:t>
        <a:bodyPr/>
        <a:lstStyle/>
        <a:p>
          <a:endParaRPr lang="en-GB"/>
        </a:p>
      </dgm:t>
    </dgm:pt>
    <dgm:pt modelId="{6AB05081-B8C5-47DC-87F3-B975200DC092}" type="sibTrans" cxnId="{FC558B10-A177-4A35-991F-A8110997175B}">
      <dgm:prSet/>
      <dgm:spPr/>
      <dgm:t>
        <a:bodyPr/>
        <a:lstStyle/>
        <a:p>
          <a:endParaRPr lang="en-GB"/>
        </a:p>
      </dgm:t>
    </dgm:pt>
    <dgm:pt modelId="{F8850949-A9EE-4596-9DFC-0CD04090BC76}">
      <dgm:prSet phldrT="[Text]" custT="1"/>
      <dgm:spPr/>
      <dgm:t>
        <a:bodyPr/>
        <a:lstStyle/>
        <a:p>
          <a:r>
            <a:rPr lang="en-GB" sz="2500" b="0" dirty="0"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rPr>
            <a:t>Desirable beliefs and personal attributes that a learner acquires through knowledge and skill that influence performance.</a:t>
          </a:r>
          <a:endParaRPr lang="en-GB" sz="2500" b="0" dirty="0">
            <a:latin typeface="Baskerville Old Face" panose="02020602080505020303" pitchFamily="18" charset="0"/>
          </a:endParaRPr>
        </a:p>
      </dgm:t>
    </dgm:pt>
    <dgm:pt modelId="{45A2BF6A-7A17-48EC-A8F1-E1832009E52B}" type="parTrans" cxnId="{051A56C7-B9FE-470B-A3E5-1E4A1CDE716A}">
      <dgm:prSet/>
      <dgm:spPr/>
      <dgm:t>
        <a:bodyPr/>
        <a:lstStyle/>
        <a:p>
          <a:endParaRPr lang="en-GB"/>
        </a:p>
      </dgm:t>
    </dgm:pt>
    <dgm:pt modelId="{A00F0C19-3488-457E-931B-4060CF2D1A96}" type="sibTrans" cxnId="{051A56C7-B9FE-470B-A3E5-1E4A1CDE716A}">
      <dgm:prSet/>
      <dgm:spPr/>
      <dgm:t>
        <a:bodyPr/>
        <a:lstStyle/>
        <a:p>
          <a:endParaRPr lang="en-GB"/>
        </a:p>
      </dgm:t>
    </dgm:pt>
    <dgm:pt modelId="{6D227212-BCBB-4CA6-AE2A-35158C737968}" type="pres">
      <dgm:prSet presAssocID="{087C912A-885F-455B-BA43-3A331CB67991}" presName="Name0" presStyleCnt="0">
        <dgm:presLayoutVars>
          <dgm:dir/>
          <dgm:animLvl val="lvl"/>
          <dgm:resizeHandles val="exact"/>
        </dgm:presLayoutVars>
      </dgm:prSet>
      <dgm:spPr/>
    </dgm:pt>
    <dgm:pt modelId="{84B377E8-F1EE-41AA-866F-6E53A50C003F}" type="pres">
      <dgm:prSet presAssocID="{879EB39A-064E-406A-BADE-7367229FC59B}" presName="linNode" presStyleCnt="0"/>
      <dgm:spPr/>
    </dgm:pt>
    <dgm:pt modelId="{4B8BE115-1202-4382-ADBE-9D76622568E1}" type="pres">
      <dgm:prSet presAssocID="{879EB39A-064E-406A-BADE-7367229FC59B}" presName="parentText" presStyleLbl="node1" presStyleIdx="0" presStyleCnt="3" custScaleX="78299" custScaleY="36354">
        <dgm:presLayoutVars>
          <dgm:chMax val="1"/>
          <dgm:bulletEnabled val="1"/>
        </dgm:presLayoutVars>
      </dgm:prSet>
      <dgm:spPr/>
    </dgm:pt>
    <dgm:pt modelId="{0245AB41-2C11-4A24-ADDC-54068DEF8BE9}" type="pres">
      <dgm:prSet presAssocID="{879EB39A-064E-406A-BADE-7367229FC59B}" presName="descendantText" presStyleLbl="alignAccFollowNode1" presStyleIdx="0" presStyleCnt="3" custScaleX="97114" custScaleY="49097" custLinFactNeighborX="3128" custLinFactNeighborY="586">
        <dgm:presLayoutVars>
          <dgm:bulletEnabled val="1"/>
        </dgm:presLayoutVars>
      </dgm:prSet>
      <dgm:spPr/>
    </dgm:pt>
    <dgm:pt modelId="{CE9231AA-0D96-47B1-AD6A-55B1B5AE8887}" type="pres">
      <dgm:prSet presAssocID="{404C456D-5ADD-4468-8959-0325C5B9294E}" presName="sp" presStyleCnt="0"/>
      <dgm:spPr/>
    </dgm:pt>
    <dgm:pt modelId="{59EA25D4-7654-43EA-A783-F1FD71D847CA}" type="pres">
      <dgm:prSet presAssocID="{880C2528-CD5F-4E0F-85ED-7A3278949AF7}" presName="linNode" presStyleCnt="0"/>
      <dgm:spPr/>
    </dgm:pt>
    <dgm:pt modelId="{941F0E5E-F6B2-4B86-97F6-FE629C2F759D}" type="pres">
      <dgm:prSet presAssocID="{880C2528-CD5F-4E0F-85ED-7A3278949AF7}" presName="parentText" presStyleLbl="node1" presStyleIdx="1" presStyleCnt="3" custScaleX="78298" custScaleY="48478" custLinFactNeighborY="-2257">
        <dgm:presLayoutVars>
          <dgm:chMax val="1"/>
          <dgm:bulletEnabled val="1"/>
        </dgm:presLayoutVars>
      </dgm:prSet>
      <dgm:spPr/>
    </dgm:pt>
    <dgm:pt modelId="{522F6434-EAC0-4325-BFFF-9A17A68C3A96}" type="pres">
      <dgm:prSet presAssocID="{880C2528-CD5F-4E0F-85ED-7A3278949AF7}" presName="descendantText" presStyleLbl="alignAccFollowNode1" presStyleIdx="1" presStyleCnt="3" custScaleX="99208" custScaleY="77365" custLinFactNeighborX="2737">
        <dgm:presLayoutVars>
          <dgm:bulletEnabled val="1"/>
        </dgm:presLayoutVars>
      </dgm:prSet>
      <dgm:spPr/>
    </dgm:pt>
    <dgm:pt modelId="{6CBDE9A4-2BA5-4163-95E3-275A485E7522}" type="pres">
      <dgm:prSet presAssocID="{42678E5A-089F-453A-9BDC-F31F1D0F480C}" presName="sp" presStyleCnt="0"/>
      <dgm:spPr/>
    </dgm:pt>
    <dgm:pt modelId="{6405A17B-500C-445D-8093-0F2F6BEBDAD2}" type="pres">
      <dgm:prSet presAssocID="{E6B5D2FD-4231-4DDF-B2B3-0F27689CE684}" presName="linNode" presStyleCnt="0"/>
      <dgm:spPr/>
    </dgm:pt>
    <dgm:pt modelId="{4B9DADF2-31E5-4EE6-A6DD-69F7A5DADE93}" type="pres">
      <dgm:prSet presAssocID="{E6B5D2FD-4231-4DDF-B2B3-0F27689CE684}" presName="parentText" presStyleLbl="node1" presStyleIdx="2" presStyleCnt="3" custScaleX="76736" custScaleY="38825">
        <dgm:presLayoutVars>
          <dgm:chMax val="1"/>
          <dgm:bulletEnabled val="1"/>
        </dgm:presLayoutVars>
      </dgm:prSet>
      <dgm:spPr/>
    </dgm:pt>
    <dgm:pt modelId="{3575D72A-04AA-4930-B82C-00B66745ECA9}" type="pres">
      <dgm:prSet presAssocID="{E6B5D2FD-4231-4DDF-B2B3-0F27689CE684}" presName="descendantText" presStyleLbl="alignAccFollowNode1" presStyleIdx="2" presStyleCnt="3" custScaleY="52874" custLinFactNeighborX="3128">
        <dgm:presLayoutVars>
          <dgm:bulletEnabled val="1"/>
        </dgm:presLayoutVars>
      </dgm:prSet>
      <dgm:spPr/>
    </dgm:pt>
  </dgm:ptLst>
  <dgm:cxnLst>
    <dgm:cxn modelId="{FC558B10-A177-4A35-991F-A8110997175B}" srcId="{087C912A-885F-455B-BA43-3A331CB67991}" destId="{E6B5D2FD-4231-4DDF-B2B3-0F27689CE684}" srcOrd="2" destOrd="0" parTransId="{FDACBD1C-CC0D-4CDA-9C12-AC7D87A044EB}" sibTransId="{6AB05081-B8C5-47DC-87F3-B975200DC092}"/>
    <dgm:cxn modelId="{38C8A524-CBFC-4930-8B21-965A8385B093}" type="presOf" srcId="{087C912A-885F-455B-BA43-3A331CB67991}" destId="{6D227212-BCBB-4CA6-AE2A-35158C737968}" srcOrd="0" destOrd="0" presId="urn:microsoft.com/office/officeart/2005/8/layout/vList5"/>
    <dgm:cxn modelId="{F175DC5F-4DC8-4B4D-93D6-439E6BE55DBD}" type="presOf" srcId="{880C2528-CD5F-4E0F-85ED-7A3278949AF7}" destId="{941F0E5E-F6B2-4B86-97F6-FE629C2F759D}" srcOrd="0" destOrd="0" presId="urn:microsoft.com/office/officeart/2005/8/layout/vList5"/>
    <dgm:cxn modelId="{517CED62-57ED-4B84-AD62-544343FF84E8}" srcId="{879EB39A-064E-406A-BADE-7367229FC59B}" destId="{1647CCD5-D1E9-4C1A-8983-F064167E0E65}" srcOrd="0" destOrd="0" parTransId="{3A950D87-FA80-4710-9C02-8EC053C15131}" sibTransId="{EF3CED97-D0B0-469E-BD57-9839E0C180D6}"/>
    <dgm:cxn modelId="{48B6E859-A682-4EB3-BC89-95F082039763}" type="presOf" srcId="{D1B9CE76-4C35-43F0-92CC-FB0E42D6B746}" destId="{522F6434-EAC0-4325-BFFF-9A17A68C3A96}" srcOrd="0" destOrd="0" presId="urn:microsoft.com/office/officeart/2005/8/layout/vList5"/>
    <dgm:cxn modelId="{5B916C81-8ED3-4CCA-A159-013E6E963CD2}" srcId="{087C912A-885F-455B-BA43-3A331CB67991}" destId="{879EB39A-064E-406A-BADE-7367229FC59B}" srcOrd="0" destOrd="0" parTransId="{27688403-8CDE-40EA-B1F3-0B50DE1892B1}" sibTransId="{404C456D-5ADD-4468-8959-0325C5B9294E}"/>
    <dgm:cxn modelId="{2D7B5581-5F1B-4784-AE1D-98E88D8545B0}" type="presOf" srcId="{E6B5D2FD-4231-4DDF-B2B3-0F27689CE684}" destId="{4B9DADF2-31E5-4EE6-A6DD-69F7A5DADE93}" srcOrd="0" destOrd="0" presId="urn:microsoft.com/office/officeart/2005/8/layout/vList5"/>
    <dgm:cxn modelId="{8C2B0EC3-1194-4313-9397-1ACFDB193841}" type="presOf" srcId="{879EB39A-064E-406A-BADE-7367229FC59B}" destId="{4B8BE115-1202-4382-ADBE-9D76622568E1}" srcOrd="0" destOrd="0" presId="urn:microsoft.com/office/officeart/2005/8/layout/vList5"/>
    <dgm:cxn modelId="{051A56C7-B9FE-470B-A3E5-1E4A1CDE716A}" srcId="{E6B5D2FD-4231-4DDF-B2B3-0F27689CE684}" destId="{F8850949-A9EE-4596-9DFC-0CD04090BC76}" srcOrd="0" destOrd="0" parTransId="{45A2BF6A-7A17-48EC-A8F1-E1832009E52B}" sibTransId="{A00F0C19-3488-457E-931B-4060CF2D1A96}"/>
    <dgm:cxn modelId="{DA4A49D2-B5D3-43EB-AE9A-9B9D2A433E08}" srcId="{087C912A-885F-455B-BA43-3A331CB67991}" destId="{880C2528-CD5F-4E0F-85ED-7A3278949AF7}" srcOrd="1" destOrd="0" parTransId="{4522671D-0A2F-47DA-919C-962C2C02FA5D}" sibTransId="{42678E5A-089F-453A-9BDC-F31F1D0F480C}"/>
    <dgm:cxn modelId="{4A6C59D8-EAE5-4C4C-9DEC-55A1F881BF2E}" type="presOf" srcId="{1647CCD5-D1E9-4C1A-8983-F064167E0E65}" destId="{0245AB41-2C11-4A24-ADDC-54068DEF8BE9}" srcOrd="0" destOrd="0" presId="urn:microsoft.com/office/officeart/2005/8/layout/vList5"/>
    <dgm:cxn modelId="{D7887EDC-28D5-4F67-9AC6-165188BB9C24}" type="presOf" srcId="{F8850949-A9EE-4596-9DFC-0CD04090BC76}" destId="{3575D72A-04AA-4930-B82C-00B66745ECA9}" srcOrd="0" destOrd="0" presId="urn:microsoft.com/office/officeart/2005/8/layout/vList5"/>
    <dgm:cxn modelId="{CE4DCCF2-8684-413A-BB6D-D16BA3DAB478}" srcId="{880C2528-CD5F-4E0F-85ED-7A3278949AF7}" destId="{D1B9CE76-4C35-43F0-92CC-FB0E42D6B746}" srcOrd="0" destOrd="0" parTransId="{20E8DCCA-7ED2-44C6-AACE-C342EE3F39E0}" sibTransId="{820492A2-F5B1-42E3-9D9D-2E5C8219172C}"/>
    <dgm:cxn modelId="{2230C934-58A4-441C-B9BE-023E686B0511}" type="presParOf" srcId="{6D227212-BCBB-4CA6-AE2A-35158C737968}" destId="{84B377E8-F1EE-41AA-866F-6E53A50C003F}" srcOrd="0" destOrd="0" presId="urn:microsoft.com/office/officeart/2005/8/layout/vList5"/>
    <dgm:cxn modelId="{45CFB716-0A75-44FE-B272-FB7C7DA3BD0D}" type="presParOf" srcId="{84B377E8-F1EE-41AA-866F-6E53A50C003F}" destId="{4B8BE115-1202-4382-ADBE-9D76622568E1}" srcOrd="0" destOrd="0" presId="urn:microsoft.com/office/officeart/2005/8/layout/vList5"/>
    <dgm:cxn modelId="{60B52B6F-5699-4A5B-AB6B-C866B1C6C18B}" type="presParOf" srcId="{84B377E8-F1EE-41AA-866F-6E53A50C003F}" destId="{0245AB41-2C11-4A24-ADDC-54068DEF8BE9}" srcOrd="1" destOrd="0" presId="urn:microsoft.com/office/officeart/2005/8/layout/vList5"/>
    <dgm:cxn modelId="{8A24E98E-1688-441D-960A-C49273DDF240}" type="presParOf" srcId="{6D227212-BCBB-4CA6-AE2A-35158C737968}" destId="{CE9231AA-0D96-47B1-AD6A-55B1B5AE8887}" srcOrd="1" destOrd="0" presId="urn:microsoft.com/office/officeart/2005/8/layout/vList5"/>
    <dgm:cxn modelId="{753DB782-2810-4249-BDC8-43102A8EE729}" type="presParOf" srcId="{6D227212-BCBB-4CA6-AE2A-35158C737968}" destId="{59EA25D4-7654-43EA-A783-F1FD71D847CA}" srcOrd="2" destOrd="0" presId="urn:microsoft.com/office/officeart/2005/8/layout/vList5"/>
    <dgm:cxn modelId="{4DF37005-4C4F-4542-8304-44581A726611}" type="presParOf" srcId="{59EA25D4-7654-43EA-A783-F1FD71D847CA}" destId="{941F0E5E-F6B2-4B86-97F6-FE629C2F759D}" srcOrd="0" destOrd="0" presId="urn:microsoft.com/office/officeart/2005/8/layout/vList5"/>
    <dgm:cxn modelId="{650DA7FC-15B4-415D-8017-85B6821EA8C4}" type="presParOf" srcId="{59EA25D4-7654-43EA-A783-F1FD71D847CA}" destId="{522F6434-EAC0-4325-BFFF-9A17A68C3A96}" srcOrd="1" destOrd="0" presId="urn:microsoft.com/office/officeart/2005/8/layout/vList5"/>
    <dgm:cxn modelId="{CEEF0DEB-C1AE-4AA8-9291-C09BC97B74A8}" type="presParOf" srcId="{6D227212-BCBB-4CA6-AE2A-35158C737968}" destId="{6CBDE9A4-2BA5-4163-95E3-275A485E7522}" srcOrd="3" destOrd="0" presId="urn:microsoft.com/office/officeart/2005/8/layout/vList5"/>
    <dgm:cxn modelId="{58515B0B-D7BD-4DAC-A148-08C8E1006F43}" type="presParOf" srcId="{6D227212-BCBB-4CA6-AE2A-35158C737968}" destId="{6405A17B-500C-445D-8093-0F2F6BEBDAD2}" srcOrd="4" destOrd="0" presId="urn:microsoft.com/office/officeart/2005/8/layout/vList5"/>
    <dgm:cxn modelId="{D6F96351-2BA1-4347-96B6-3E64A0BE0758}" type="presParOf" srcId="{6405A17B-500C-445D-8093-0F2F6BEBDAD2}" destId="{4B9DADF2-31E5-4EE6-A6DD-69F7A5DADE93}" srcOrd="0" destOrd="0" presId="urn:microsoft.com/office/officeart/2005/8/layout/vList5"/>
    <dgm:cxn modelId="{69A0B23B-608E-42FE-AB74-1380B125E336}" type="presParOf" srcId="{6405A17B-500C-445D-8093-0F2F6BEBDAD2}" destId="{3575D72A-04AA-4930-B82C-00B66745ECA9}" srcOrd="1" destOrd="0" presId="urn:microsoft.com/office/officeart/2005/8/layout/vList5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5AB41-2C11-4A24-ADDC-54068DEF8BE9}">
      <dsp:nvSpPr>
        <dsp:cNvPr id="0" name=""/>
        <dsp:cNvSpPr/>
      </dsp:nvSpPr>
      <dsp:spPr>
        <a:xfrm rot="5400000">
          <a:off x="4170364" y="-1595686"/>
          <a:ext cx="1515427" cy="474507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b="0" kern="1200" dirty="0">
              <a:latin typeface="Baskerville Old Face" panose="02020602080505020303" pitchFamily="18" charset="0"/>
              <a:ea typeface="Cambria" panose="02040503050406030204" pitchFamily="18" charset="0"/>
              <a:cs typeface="Calibri" panose="020F0502020204030204" pitchFamily="34" charset="0"/>
            </a:rPr>
            <a:t>Acquisition of facts, ideas, concepts; their application, synthesis to get new ideas and evaluation of the information</a:t>
          </a:r>
        </a:p>
      </dsp:txBody>
      <dsp:txXfrm rot="-5400000">
        <a:off x="2555541" y="93114"/>
        <a:ext cx="4671098" cy="1367473"/>
      </dsp:txXfrm>
    </dsp:sp>
    <dsp:sp modelId="{4B8BE115-1202-4382-ADBE-9D76622568E1}">
      <dsp:nvSpPr>
        <dsp:cNvPr id="0" name=""/>
        <dsp:cNvSpPr/>
      </dsp:nvSpPr>
      <dsp:spPr>
        <a:xfrm>
          <a:off x="317580" y="57450"/>
          <a:ext cx="2151989" cy="140262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KNOWLEDGE</a:t>
          </a:r>
          <a:endParaRPr lang="en-GB" sz="2100" kern="1200" dirty="0"/>
        </a:p>
      </dsp:txBody>
      <dsp:txXfrm>
        <a:off x="386051" y="125921"/>
        <a:ext cx="2015047" cy="1265685"/>
      </dsp:txXfrm>
    </dsp:sp>
    <dsp:sp modelId="{522F6434-EAC0-4325-BFFF-9A17A68C3A96}">
      <dsp:nvSpPr>
        <dsp:cNvPr id="0" name=""/>
        <dsp:cNvSpPr/>
      </dsp:nvSpPr>
      <dsp:spPr>
        <a:xfrm rot="5400000">
          <a:off x="3774488" y="479667"/>
          <a:ext cx="2387946" cy="4847390"/>
        </a:xfrm>
        <a:prstGeom prst="round2SameRect">
          <a:avLst/>
        </a:prstGeom>
        <a:solidFill>
          <a:schemeClr val="accent2">
            <a:tint val="40000"/>
            <a:alpha val="90000"/>
            <a:hueOff val="-424613"/>
            <a:satOff val="-37673"/>
            <a:lumOff val="-38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-424613"/>
              <a:satOff val="-37673"/>
              <a:lumOff val="-3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b="0" kern="1200" dirty="0"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rPr>
            <a:t>Using the knowledge acquired, a learner is able to apply it to perform certain tasks against a given standard. The standard to which a learner should perform the task is referred to as a competence</a:t>
          </a:r>
          <a:r>
            <a:rPr lang="en-GB" sz="2500" kern="1200" dirty="0"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rPr>
            <a:t>.</a:t>
          </a:r>
          <a:endParaRPr lang="en-GB" sz="2500" kern="1200" dirty="0">
            <a:latin typeface="Baskerville Old Face" panose="02020602080505020303" pitchFamily="18" charset="0"/>
          </a:endParaRPr>
        </a:p>
      </dsp:txBody>
      <dsp:txXfrm rot="-5400000">
        <a:off x="2544766" y="1825959"/>
        <a:ext cx="4730820" cy="2154806"/>
      </dsp:txXfrm>
    </dsp:sp>
    <dsp:sp modelId="{941F0E5E-F6B2-4B86-97F6-FE629C2F759D}">
      <dsp:nvSpPr>
        <dsp:cNvPr id="0" name=""/>
        <dsp:cNvSpPr/>
      </dsp:nvSpPr>
      <dsp:spPr>
        <a:xfrm>
          <a:off x="317580" y="1881081"/>
          <a:ext cx="2151961" cy="1870401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SKILLS</a:t>
          </a:r>
          <a:endParaRPr lang="en-GB" sz="2100" kern="1200" dirty="0"/>
        </a:p>
      </dsp:txBody>
      <dsp:txXfrm>
        <a:off x="408885" y="1972386"/>
        <a:ext cx="1969351" cy="1687791"/>
      </dsp:txXfrm>
    </dsp:sp>
    <dsp:sp modelId="{3575D72A-04AA-4930-B82C-00B66745ECA9}">
      <dsp:nvSpPr>
        <dsp:cNvPr id="0" name=""/>
        <dsp:cNvSpPr/>
      </dsp:nvSpPr>
      <dsp:spPr>
        <a:xfrm rot="5400000">
          <a:off x="4139622" y="2663208"/>
          <a:ext cx="1632007" cy="4886088"/>
        </a:xfrm>
        <a:prstGeom prst="round2SameRect">
          <a:avLst/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b="0" kern="1200" dirty="0"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rPr>
            <a:t>Desirable beliefs and personal attributes that a learner acquires through knowledge and skill that influence performance.</a:t>
          </a:r>
          <a:endParaRPr lang="en-GB" sz="2500" b="0" kern="1200" dirty="0">
            <a:latin typeface="Baskerville Old Face" panose="02020602080505020303" pitchFamily="18" charset="0"/>
          </a:endParaRPr>
        </a:p>
      </dsp:txBody>
      <dsp:txXfrm rot="-5400000">
        <a:off x="2512582" y="4369916"/>
        <a:ext cx="4806420" cy="1472671"/>
      </dsp:txXfrm>
    </dsp:sp>
    <dsp:sp modelId="{4B9DADF2-31E5-4EE6-A6DD-69F7A5DADE93}">
      <dsp:nvSpPr>
        <dsp:cNvPr id="0" name=""/>
        <dsp:cNvSpPr/>
      </dsp:nvSpPr>
      <dsp:spPr>
        <a:xfrm>
          <a:off x="317580" y="4357270"/>
          <a:ext cx="2109031" cy="1497964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ATTITUDE </a:t>
          </a:r>
          <a:endParaRPr lang="en-GB" sz="2100" kern="1200" dirty="0"/>
        </a:p>
      </dsp:txBody>
      <dsp:txXfrm>
        <a:off x="390705" y="4430395"/>
        <a:ext cx="1962781" cy="13517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82" name="Google Shape;8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outcome is linked to the outcome of the previous session on Audio based and video based modes of remote learning </a:t>
            </a:r>
            <a:endParaRPr dirty="0"/>
          </a:p>
        </p:txBody>
      </p:sp>
      <p:sp>
        <p:nvSpPr>
          <p:cNvPr id="83" name="Google Shape;83;p3:notes"/>
          <p:cNvSpPr txBox="1"/>
          <p:nvPr/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8962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ea3c58bb18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4" name="Google Shape;124;gea3c58bb18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423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>
          <a:extLst>
            <a:ext uri="{FF2B5EF4-FFF2-40B4-BE49-F238E27FC236}">
              <a16:creationId xmlns:a16="http://schemas.microsoft.com/office/drawing/2014/main" id="{60A3EA2B-3AC2-52DB-19F2-C856B60C6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ea3c58bb18_0_75:notes">
            <a:extLst>
              <a:ext uri="{FF2B5EF4-FFF2-40B4-BE49-F238E27FC236}">
                <a16:creationId xmlns:a16="http://schemas.microsoft.com/office/drawing/2014/main" id="{4B2BFE44-21CC-7E3C-4A55-19B8DD840C4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4" name="Google Shape;124;gea3c58bb18_0_75:notes">
            <a:extLst>
              <a:ext uri="{FF2B5EF4-FFF2-40B4-BE49-F238E27FC236}">
                <a16:creationId xmlns:a16="http://schemas.microsoft.com/office/drawing/2014/main" id="{1CDF25AC-C7BA-CCFF-526C-DA21BB674B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760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1" name="Google Shape;4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 panose="020F0502020204030204"/>
              <a:buNone/>
              <a:defRPr sz="1800" b="0" i="0" u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87234301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C00451-006C-4097-86B0-F989D00E58C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02/12/2025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D7F40DB-CEA8-45CA-B29A-3AEE5F4754CA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5045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7669683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51558372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1" name="Google Shape;4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572944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42F127C2-1DBB-4C1B-BF4E-187B8622E933}" type="datetimeFigureOut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A4DC5EFA-77BE-41EA-873E-3ED47491360C}" type="slidenum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6441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7D302372-E81F-4EB7-8341-01E478521D16}" type="datetimeFigureOut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D86A6AE5-6B2E-40A5-81EF-A082AB6760AE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2308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1" name="Google Shape;4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331279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42F127C2-1DBB-4C1B-BF4E-187B8622E933}" type="datetimeFigureOut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A4DC5EFA-77BE-41EA-873E-3ED47491360C}" type="slidenum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9112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7D302372-E81F-4EB7-8341-01E478521D16}" type="datetimeFigureOut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D86A6AE5-6B2E-40A5-81EF-A082AB6760AE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21347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7919997"/>
      </p:ext>
    </p:extLst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37975219"/>
      </p:ext>
    </p:extLst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1" name="Google Shape;4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5635613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42F127C2-1DBB-4C1B-BF4E-187B8622E933}" type="datetimeFigureOut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A4DC5EFA-77BE-41EA-873E-3ED47491360C}" type="slidenum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64010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7D302372-E81F-4EB7-8341-01E478521D16}" type="datetimeFigureOut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D86A6AE5-6B2E-40A5-81EF-A082AB6760AE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848735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5352188"/>
      </p:ext>
    </p:extLst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58260125"/>
      </p:ext>
    </p:extLst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1" name="Google Shape;4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4107776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42F127C2-1DBB-4C1B-BF4E-187B8622E933}" type="datetimeFigureOut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A4DC5EFA-77BE-41EA-873E-3ED47491360C}" type="slidenum">
              <a:rPr kumimoji="0" lang="en-US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04837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7D302372-E81F-4EB7-8341-01E478521D16}" type="datetimeFigureOut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12/2/2025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D86A6AE5-6B2E-40A5-81EF-A082AB6760AE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47238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.jpe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</p:sldLayoutIdLst>
  <p:transition spd="med">
    <p:pull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658619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ransition spd="med">
    <p:pull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757356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</p:sldLayoutIdLst>
  <p:transition spd="med">
    <p:pull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848316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ransition spd="med">
    <p:pull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47196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</p:sldLayoutIdLst>
  <p:transition spd="med">
    <p:pull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55598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</p:sldLayoutIdLst>
  <p:transition spd="med">
    <p:pull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kicd.ac.ke/cbc-materials/curriculum-designs/grade-ten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1356"/>
            <a:ext cx="12191999" cy="4959803"/>
          </a:xfrm>
        </p:spPr>
        <p:txBody>
          <a:bodyPr/>
          <a:lstStyle/>
          <a:p>
            <a:pPr algn="ctr"/>
            <a:r>
              <a:rPr lang="en-US" sz="4800" b="1" dirty="0">
                <a:solidFill>
                  <a:schemeClr val="accent1"/>
                </a:solidFill>
                <a:latin typeface="Georgia" panose="02040502050405020303" pitchFamily="18" charset="0"/>
                <a:ea typeface="Cambria" panose="02040503050406030204" pitchFamily="18" charset="0"/>
                <a:cs typeface="Alef" panose="00000500000000000000" pitchFamily="2" charset="-79"/>
              </a:rPr>
              <a:t>RETOOLING OF SENIOR SCHOOL TEACHERS</a:t>
            </a:r>
          </a:p>
          <a:p>
            <a:pPr algn="ctr"/>
            <a:endParaRPr lang="en-US" sz="5400" b="1" dirty="0">
              <a:latin typeface="Georgia" panose="02040502050405020303" pitchFamily="18" charset="0"/>
              <a:cs typeface="Alef" panose="00000500000000000000" pitchFamily="2" charset="-79"/>
            </a:endParaRPr>
          </a:p>
          <a:p>
            <a:pPr algn="ctr"/>
            <a:r>
              <a:rPr lang="en-US" sz="3700" b="1" dirty="0">
                <a:latin typeface="Georgia" panose="02040502050405020303" pitchFamily="18" charset="0"/>
                <a:ea typeface="Cambria" panose="02040503050406030204" pitchFamily="18" charset="0"/>
                <a:cs typeface="Alef" panose="00000500000000000000" pitchFamily="2" charset="-79"/>
              </a:rPr>
              <a:t>INTERPRETATION OF THE CURRICULUM DESIGN</a:t>
            </a:r>
          </a:p>
          <a:p>
            <a:pPr algn="ctr"/>
            <a:endParaRPr lang="en-US" sz="3700" b="1" dirty="0">
              <a:latin typeface="Georgia" panose="02040502050405020303" pitchFamily="18" charset="0"/>
              <a:ea typeface="Cambria" panose="02040503050406030204" pitchFamily="18" charset="0"/>
              <a:cs typeface="Alef" panose="00000500000000000000" pitchFamily="2" charset="-79"/>
            </a:endParaRPr>
          </a:p>
          <a:p>
            <a:pPr algn="ctr"/>
            <a:r>
              <a:rPr lang="en-US" sz="3500" b="1" dirty="0">
                <a:latin typeface="Georgia" panose="02040502050405020303" pitchFamily="18" charset="0"/>
                <a:ea typeface="Cambria" panose="02040503050406030204" pitchFamily="18" charset="0"/>
                <a:cs typeface="Alef" panose="00000500000000000000" pitchFamily="2" charset="-79"/>
              </a:rPr>
              <a:t>DECEMBER, 2025</a:t>
            </a:r>
          </a:p>
        </p:txBody>
      </p:sp>
    </p:spTree>
    <p:extLst>
      <p:ext uri="{BB962C8B-B14F-4D97-AF65-F5344CB8AC3E}">
        <p14:creationId xmlns:p14="http://schemas.microsoft.com/office/powerpoint/2010/main" val="2746997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4414050" y="117660"/>
            <a:ext cx="3363900" cy="695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mbria"/>
              <a:buNone/>
            </a:pPr>
            <a:r>
              <a:rPr lang="en-US" sz="4000" b="1" i="0" u="none" dirty="0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anose="02040502050405020303" pitchFamily="18" charset="0"/>
                <a:ea typeface="Cambria" panose="02040503050406030204" pitchFamily="18" charset="0"/>
                <a:sym typeface="Cambria"/>
              </a:rPr>
              <a:t>KWL</a:t>
            </a:r>
            <a:endParaRPr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sp>
        <p:nvSpPr>
          <p:cNvPr id="87" name="Google Shape;87;p18"/>
          <p:cNvSpPr txBox="1"/>
          <p:nvPr/>
        </p:nvSpPr>
        <p:spPr>
          <a:xfrm>
            <a:off x="454772" y="1963056"/>
            <a:ext cx="7996919" cy="2931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566738" marR="0" lvl="0" indent="-56673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r>
              <a:rPr lang="en-US" sz="4000" b="1" u="none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1. What do </a:t>
            </a:r>
            <a:r>
              <a:rPr lang="en-US" sz="4000" b="1" u="none" dirty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I know </a:t>
            </a:r>
            <a:r>
              <a:rPr lang="en-US" sz="4000" b="1" u="none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about the</a:t>
            </a:r>
            <a:r>
              <a:rPr lang="en-US" sz="4000" b="1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 </a:t>
            </a:r>
            <a:r>
              <a:rPr lang="en-US" sz="4000" b="1" u="none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Curriculum </a:t>
            </a:r>
            <a:r>
              <a:rPr lang="en-US" sz="4000" b="1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D</a:t>
            </a:r>
            <a:r>
              <a:rPr lang="en-US" sz="4000" b="1" u="none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esign?</a:t>
            </a:r>
          </a:p>
          <a:p>
            <a: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endParaRPr lang="en-US" sz="4000" b="0" u="none" dirty="0">
              <a:solidFill>
                <a:schemeClr val="dk1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  <a:sym typeface="Calibri"/>
            </a:endParaRPr>
          </a:p>
          <a:p>
            <a:pPr marL="566738" marR="0" lvl="0" indent="-566738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r>
              <a:rPr lang="en-US" sz="4000" b="1" u="none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2. What do </a:t>
            </a:r>
            <a:r>
              <a:rPr lang="en-US" sz="4000" b="1" u="none" dirty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I want to know </a:t>
            </a:r>
            <a:r>
              <a:rPr lang="en-US" sz="4000" b="1" u="none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about the Curriculum </a:t>
            </a:r>
            <a:r>
              <a:rPr lang="en-US" sz="4000" b="1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D</a:t>
            </a:r>
            <a:r>
              <a:rPr lang="en-US" sz="4000" b="1" u="none" dirty="0">
                <a:solidFill>
                  <a:schemeClr val="dk1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  <a:sym typeface="Calibri"/>
              </a:rPr>
              <a:t>esign?</a:t>
            </a:r>
            <a:endParaRPr lang="en-US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B762B5-11F7-86C9-4468-0DAF78CAD2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005" t="7408" r="19100" b="15132"/>
          <a:stretch>
            <a:fillRect/>
          </a:stretch>
        </p:blipFill>
        <p:spPr>
          <a:xfrm>
            <a:off x="8451690" y="1393372"/>
            <a:ext cx="3145225" cy="3744686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A5598-7019-BCE4-1538-B5AE1AAA7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20" y="119465"/>
            <a:ext cx="10515600" cy="713049"/>
          </a:xfrm>
        </p:spPr>
        <p:txBody>
          <a:bodyPr/>
          <a:lstStyle/>
          <a:p>
            <a:r>
              <a:rPr lang="en-GB" sz="4500" b="1" dirty="0">
                <a:latin typeface="Georgia" panose="02040502050405020303" pitchFamily="18" charset="0"/>
              </a:rPr>
              <a:t>Curriculum Design</a:t>
            </a:r>
            <a:endParaRPr lang="aa-ET" sz="4500" b="1" dirty="0">
              <a:latin typeface="Georgia" panose="02040502050405020303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BFE634-9A8B-FEEC-A912-CCBD8327D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1220" y="957944"/>
            <a:ext cx="5878666" cy="5003799"/>
          </a:xfrm>
          <a:solidFill>
            <a:schemeClr val="lt1"/>
          </a:solidFill>
        </p:spPr>
        <p:txBody>
          <a:bodyPr/>
          <a:lstStyle/>
          <a:p>
            <a:pPr marL="406400" algn="just">
              <a:lnSpc>
                <a:spcPct val="100000"/>
              </a:lnSpc>
              <a:spcBef>
                <a:spcPts val="0"/>
              </a:spcBef>
            </a:pP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 Curriculum Design is a document that outlines the </a:t>
            </a:r>
            <a:r>
              <a:rPr lang="en-US" sz="2600" b="1" dirty="0">
                <a:solidFill>
                  <a:srgbClr val="0070C0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components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or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elements 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of a curriculum.</a:t>
            </a:r>
            <a:endParaRPr lang="aa-ET" sz="2600" dirty="0"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406400" algn="just">
              <a:lnSpc>
                <a:spcPct val="100000"/>
              </a:lnSpc>
              <a:spcBef>
                <a:spcPts val="0"/>
              </a:spcBef>
            </a:pP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It’s a core document that guides learning institutions on how to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organise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learning.</a:t>
            </a:r>
            <a:endParaRPr lang="aa-ET" sz="2600" dirty="0"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406400" algn="just">
              <a:lnSpc>
                <a:spcPct val="100000"/>
              </a:lnSpc>
              <a:spcBef>
                <a:spcPts val="0"/>
              </a:spcBef>
            </a:pP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 Curriculum </a:t>
            </a:r>
            <a:r>
              <a:rPr lang="en-US" sz="26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esign provides details that show the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relationship</a:t>
            </a:r>
            <a:r>
              <a:rPr lang="en-US" sz="2600" b="1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between the components. </a:t>
            </a:r>
            <a:endParaRPr lang="aa-ET" sz="2600" dirty="0"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406400" algn="just">
              <a:lnSpc>
                <a:spcPct val="100000"/>
              </a:lnSpc>
              <a:spcBef>
                <a:spcPts val="0"/>
              </a:spcBef>
            </a:pPr>
            <a:r>
              <a:rPr lang="en-US" sz="26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Curriculum Design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 ensure the curriculum can be implemented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within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the time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allocated</a:t>
            </a:r>
            <a:r>
              <a:rPr lang="en-US" sz="26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and with the infrastructure in the schools.</a:t>
            </a:r>
            <a:endParaRPr lang="aa-ET" sz="2600" dirty="0"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F17978-154E-EFCF-7E17-1F0F4BC3C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957944"/>
            <a:ext cx="6096000" cy="48187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3582795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AF0BAE4-8AFA-ACA0-367C-36ACAF5BA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62514"/>
            <a:ext cx="12192000" cy="3795486"/>
          </a:xfrm>
          <a:prstGeom prst="rect">
            <a:avLst/>
          </a:prstGeom>
          <a:solidFill>
            <a:schemeClr val="l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1675389-774C-5EE4-FE75-358E0F71A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1353800" cy="563147"/>
          </a:xfrm>
        </p:spPr>
        <p:txBody>
          <a:bodyPr/>
          <a:lstStyle/>
          <a:p>
            <a:r>
              <a:rPr lang="en-GB" sz="4000" b="1" dirty="0">
                <a:latin typeface="Georgia" panose="02040502050405020303" pitchFamily="18" charset="0"/>
              </a:rPr>
              <a:t>Components of a Curriculum Design</a:t>
            </a:r>
            <a:endParaRPr lang="en-US" sz="4000" dirty="0">
              <a:latin typeface="Georgia" panose="02040502050405020303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75A122-6CF2-6DFE-C916-DCADC7252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667658"/>
            <a:ext cx="12192000" cy="2278742"/>
          </a:xfrm>
          <a:solidFill>
            <a:schemeClr val="lt1"/>
          </a:solidFill>
        </p:spPr>
        <p:txBody>
          <a:bodyPr/>
          <a:lstStyle/>
          <a:p>
            <a:pPr marL="290513" indent="-282575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latin typeface="Georgia" panose="02040502050405020303" pitchFamily="18" charset="0"/>
              </a:rPr>
              <a:t>National Goals of Education </a:t>
            </a:r>
          </a:p>
          <a:p>
            <a:pPr marL="290513" indent="-282575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latin typeface="Georgia" panose="02040502050405020303" pitchFamily="18" charset="0"/>
              </a:rPr>
              <a:t>Learning Outcomes for Senior School</a:t>
            </a:r>
          </a:p>
          <a:p>
            <a:pPr marL="290513" indent="-282575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latin typeface="Georgia" panose="02040502050405020303" pitchFamily="18" charset="0"/>
              </a:rPr>
              <a:t>List of Subjects </a:t>
            </a:r>
          </a:p>
          <a:p>
            <a:pPr marL="290513" indent="-282575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latin typeface="Georgia" panose="02040502050405020303" pitchFamily="18" charset="0"/>
              </a:rPr>
              <a:t>Lesson Distribution</a:t>
            </a:r>
          </a:p>
          <a:p>
            <a:pPr marL="290513" indent="-282575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latin typeface="Georgia" panose="02040502050405020303" pitchFamily="18" charset="0"/>
              </a:rPr>
              <a:t>Essence Statement</a:t>
            </a:r>
          </a:p>
          <a:p>
            <a:pPr marL="290513" indent="-282575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latin typeface="Georgia" panose="02040502050405020303" pitchFamily="18" charset="0"/>
              </a:rPr>
              <a:t>Subject General Learning Outcomes</a:t>
            </a:r>
          </a:p>
          <a:p>
            <a:pPr marL="290513" indent="-282575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latin typeface="Georgia" panose="02040502050405020303" pitchFamily="18" charset="0"/>
              </a:rPr>
              <a:t>Summary of Strands and Sub strands</a:t>
            </a:r>
          </a:p>
        </p:txBody>
      </p:sp>
    </p:spTree>
    <p:extLst>
      <p:ext uri="{BB962C8B-B14F-4D97-AF65-F5344CB8AC3E}">
        <p14:creationId xmlns:p14="http://schemas.microsoft.com/office/powerpoint/2010/main" val="2957522781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7F06DC8-0875-4B2E-A91F-F80DD565CED3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245660" y="108998"/>
            <a:ext cx="8104702" cy="1173892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  <a:sym typeface="Calibri" panose="020F0502020204030204" pitchFamily="34" charset="0"/>
              </a:rPr>
              <a:t> </a:t>
            </a:r>
            <a:r>
              <a:rPr lang="en-GB" altLang="en-US" sz="4500" b="1" dirty="0">
                <a:solidFill>
                  <a:schemeClr val="tx1"/>
                </a:solidFill>
                <a:latin typeface="Georgia" panose="02040502050405020303" pitchFamily="18" charset="0"/>
                <a:ea typeface="Calibri" panose="020F0502020204030204" pitchFamily="34" charset="0"/>
                <a:sym typeface="Calibri" panose="020F0502020204030204" pitchFamily="34" charset="0"/>
              </a:rPr>
              <a:t>Essence Statement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4214FA7C-BB71-58C3-490C-F7B54B0A73E9}"/>
              </a:ext>
            </a:extLst>
          </p:cNvPr>
          <p:cNvSpPr txBox="1">
            <a:spLocks/>
          </p:cNvSpPr>
          <p:nvPr/>
        </p:nvSpPr>
        <p:spPr>
          <a:xfrm>
            <a:off x="0" y="1097280"/>
            <a:ext cx="12070080" cy="50795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spcAft>
                <a:spcPts val="800"/>
              </a:spcAft>
            </a:pPr>
            <a:r>
              <a:rPr lang="en-US" sz="32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curriculum design for each Senior School subject includes an Essence Statement.</a:t>
            </a:r>
          </a:p>
          <a:p>
            <a:pPr algn="just">
              <a:spcAft>
                <a:spcPts val="800"/>
              </a:spcAft>
            </a:pPr>
            <a:r>
              <a:rPr lang="en-US" sz="32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essence statement;</a:t>
            </a:r>
          </a:p>
          <a:p>
            <a:pPr marL="1030288" indent="-514350" algn="just">
              <a:spcAft>
                <a:spcPts val="800"/>
              </a:spcAft>
              <a:buFont typeface="+mj-lt"/>
              <a:buAutoNum type="arabicPeriod"/>
            </a:pPr>
            <a:r>
              <a:rPr lang="en-US" sz="32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Describes the subject – what it is it all about  </a:t>
            </a:r>
          </a:p>
          <a:p>
            <a:pPr marL="1030288" indent="-514350" algn="just">
              <a:spcAft>
                <a:spcPts val="800"/>
              </a:spcAft>
              <a:buFont typeface="+mj-lt"/>
              <a:buAutoNum type="arabicPeriod"/>
            </a:pPr>
            <a:r>
              <a:rPr lang="en-US" sz="32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Links its foundation to Junior School (JS) learning   </a:t>
            </a:r>
          </a:p>
          <a:p>
            <a:pPr marL="1030288" indent="-514350" algn="just">
              <a:spcAft>
                <a:spcPts val="800"/>
              </a:spcAft>
              <a:buFont typeface="+mj-lt"/>
              <a:buAutoNum type="arabicPeriod"/>
            </a:pPr>
            <a:r>
              <a:rPr lang="en-US" sz="32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Outlines the specific skills the learner will develop from the subject</a:t>
            </a:r>
          </a:p>
          <a:p>
            <a:pPr marL="1030288" indent="-514350" algn="just">
              <a:spcAft>
                <a:spcPts val="800"/>
              </a:spcAft>
              <a:buFont typeface="+mj-lt"/>
              <a:buAutoNum type="arabicPeriod"/>
            </a:pPr>
            <a:r>
              <a:rPr lang="en-US" sz="32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Highlights potential career opportunities related to the subject</a:t>
            </a:r>
          </a:p>
        </p:txBody>
      </p:sp>
    </p:spTree>
    <p:extLst>
      <p:ext uri="{BB962C8B-B14F-4D97-AF65-F5344CB8AC3E}">
        <p14:creationId xmlns:p14="http://schemas.microsoft.com/office/powerpoint/2010/main" val="2540752914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C765C-1A94-121C-60D3-C8F06416C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C3C6F28-1BDB-9B72-5B30-0B5CB9BA56A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245660" y="108998"/>
            <a:ext cx="8104702" cy="1173892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  <a:sym typeface="Calibri" panose="020F0502020204030204" pitchFamily="34" charset="0"/>
              </a:rPr>
              <a:t> </a:t>
            </a:r>
            <a:r>
              <a:rPr lang="en-GB" altLang="en-US" sz="4500" b="1" dirty="0">
                <a:solidFill>
                  <a:schemeClr val="tx1"/>
                </a:solidFill>
                <a:latin typeface="Georgia" panose="02040502050405020303" pitchFamily="18" charset="0"/>
                <a:ea typeface="Calibri" panose="020F0502020204030204" pitchFamily="34" charset="0"/>
                <a:sym typeface="Calibri" panose="020F0502020204030204" pitchFamily="34" charset="0"/>
              </a:rPr>
              <a:t>Strand and sub strands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0727406-DAD6-DF07-745A-05D584C9CC6F}"/>
              </a:ext>
            </a:extLst>
          </p:cNvPr>
          <p:cNvSpPr txBox="1">
            <a:spLocks/>
          </p:cNvSpPr>
          <p:nvPr/>
        </p:nvSpPr>
        <p:spPr>
          <a:xfrm>
            <a:off x="0" y="867228"/>
            <a:ext cx="5790117" cy="51235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Strand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: A strand is a broad category or domain within a curriculum design that represents a major area of learning. Strands typically encompass a group of related 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knowledge, skills and </a:t>
            </a:r>
            <a:r>
              <a:rPr lang="en-US" sz="2600" b="1" dirty="0">
                <a:solidFill>
                  <a:srgbClr val="0070C0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attitudes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.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For example: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buClr>
                <a:srgbClr val="000000"/>
              </a:buClr>
              <a:buSzTx/>
              <a:tabLst/>
              <a:defRPr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The</a:t>
            </a:r>
            <a:r>
              <a:rPr lang="en-US" sz="2600" dirty="0">
                <a:solidFill>
                  <a:srgbClr val="0070C0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 </a:t>
            </a: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Grade 10 </a:t>
            </a:r>
            <a:r>
              <a:rPr kumimoji="0" lang="en-US" sz="26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Curriculum Design</a:t>
            </a: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 for </a:t>
            </a:r>
            <a:r>
              <a:rPr kumimoji="0" lang="en-US" sz="26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Core Mathematics has 3 Strands;</a:t>
            </a:r>
          </a:p>
          <a:p>
            <a:pPr marL="914400" marR="0" lvl="0" indent="-9144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Tx/>
              <a:tabLst/>
              <a:defRPr/>
            </a:pPr>
            <a:r>
              <a:rPr lang="en-US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	1.0 </a:t>
            </a:r>
            <a:r>
              <a:rPr lang="en-US" sz="2600" b="1" dirty="0">
                <a:solidFill>
                  <a:srgbClr val="0070C0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Numbers and Algebra</a:t>
            </a:r>
          </a:p>
          <a:p>
            <a:pPr marL="914400" marR="0" lvl="0" indent="-9144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	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2.0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 Measurement and Geometry</a:t>
            </a:r>
          </a:p>
          <a:p>
            <a:pPr marL="914400" marR="0" lvl="0" indent="-9144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Tx/>
              <a:tabLst/>
              <a:defRPr/>
            </a:pPr>
            <a:r>
              <a:rPr lang="en-US" sz="2600" b="1" dirty="0">
                <a:solidFill>
                  <a:srgbClr val="0070C0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	</a:t>
            </a:r>
            <a:r>
              <a:rPr lang="en-US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3.0</a:t>
            </a:r>
            <a:r>
              <a:rPr lang="en-US" sz="2600" b="1" dirty="0">
                <a:solidFill>
                  <a:srgbClr val="0070C0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 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Statistics and Probability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endParaRPr kumimoji="0" lang="en-US" sz="26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Baskerville Old Face" panose="02020602080505020303" pitchFamily="18" charset="0"/>
              <a:ea typeface="Cambria" panose="02040503050406030204" pitchFamily="18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BD8AEE01-97E2-6987-E4BD-96E35EB2A52F}"/>
              </a:ext>
            </a:extLst>
          </p:cNvPr>
          <p:cNvSpPr txBox="1">
            <a:spLocks/>
          </p:cNvSpPr>
          <p:nvPr/>
        </p:nvSpPr>
        <p:spPr>
          <a:xfrm>
            <a:off x="5790117" y="915306"/>
            <a:ext cx="6401883" cy="5075466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Sub strand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: A sub-strand is a more specific subset or subdivision within a larger strand. It further breaks down the content or competency areas into 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more focused and manageable 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components.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For example: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buClr>
                <a:srgbClr val="000000"/>
              </a:buClr>
              <a:buSzTx/>
              <a:tabLst/>
              <a:defRPr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Grade 10 </a:t>
            </a:r>
            <a:r>
              <a:rPr kumimoji="0" lang="en-US" sz="26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Curriculum Design</a:t>
            </a: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 for </a:t>
            </a:r>
            <a:r>
              <a:rPr kumimoji="0" lang="en-US" sz="26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Core Mathematics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buClr>
                <a:srgbClr val="000000"/>
              </a:buClr>
              <a:buSzTx/>
              <a:tabLst/>
              <a:defRPr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STRAND 3.0 (</a:t>
            </a: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Statistics and Probability</a:t>
            </a: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) has 2 sub strands;</a:t>
            </a:r>
          </a:p>
          <a:p>
            <a:pPr marL="290513" marR="0" lvl="0" indent="-290513" algn="just" defTabSz="914400" rtl="0" eaLnBrk="1" fontAlgn="auto" latinLnBrk="0" hangingPunct="1">
              <a:lnSpc>
                <a:spcPct val="100000"/>
              </a:lnSpc>
              <a:buClr>
                <a:srgbClr val="000000"/>
              </a:buClr>
              <a:buSzTx/>
              <a:tabLst/>
              <a:defRPr/>
            </a:pPr>
            <a:r>
              <a:rPr lang="en-US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	1.1 </a:t>
            </a: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Statistics I</a:t>
            </a:r>
          </a:p>
          <a:p>
            <a:pPr marL="290513" marR="0" lvl="0" indent="-290513" algn="just" defTabSz="914400" rtl="0" eaLnBrk="1" fontAlgn="auto" latinLnBrk="0" hangingPunct="1">
              <a:lnSpc>
                <a:spcPct val="100000"/>
              </a:lnSpc>
              <a:buClr>
                <a:srgbClr val="000000"/>
              </a:buClr>
              <a:buSzTx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	1.2 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sym typeface="Calibri"/>
              </a:rPr>
              <a:t>Probability I</a:t>
            </a:r>
          </a:p>
        </p:txBody>
      </p:sp>
    </p:spTree>
    <p:extLst>
      <p:ext uri="{BB962C8B-B14F-4D97-AF65-F5344CB8AC3E}">
        <p14:creationId xmlns:p14="http://schemas.microsoft.com/office/powerpoint/2010/main" val="1964861266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304800" y="146305"/>
            <a:ext cx="8095645" cy="626072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  <a:sym typeface="Calibri" panose="020F0502020204030204" pitchFamily="34" charset="0"/>
              </a:rPr>
              <a:t> </a:t>
            </a:r>
            <a:r>
              <a:rPr lang="en-GB" altLang="en-US" sz="4500" b="1" dirty="0">
                <a:solidFill>
                  <a:schemeClr val="tx1"/>
                </a:solidFill>
                <a:latin typeface="Georgia" panose="02040502050405020303" pitchFamily="18" charset="0"/>
                <a:ea typeface="Calibri" panose="020F0502020204030204" pitchFamily="34" charset="0"/>
                <a:sym typeface="Calibri" panose="020F0502020204030204" pitchFamily="34" charset="0"/>
              </a:rPr>
              <a:t>Learning Outcomes</a:t>
            </a:r>
          </a:p>
        </p:txBody>
      </p:sp>
      <p:sp>
        <p:nvSpPr>
          <p:cNvPr id="4" name="Text Placeholder 2"/>
          <p:cNvSpPr txBox="1"/>
          <p:nvPr/>
        </p:nvSpPr>
        <p:spPr>
          <a:xfrm>
            <a:off x="304800" y="1131248"/>
            <a:ext cx="11887200" cy="5038235"/>
          </a:xfrm>
          <a:prstGeom prst="rect">
            <a:avLst/>
          </a:prstGeom>
          <a:ln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571500" indent="-5715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chemeClr val="dk1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Learning outcomes are the </a:t>
            </a:r>
            <a:r>
              <a:rPr lang="en-US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end result </a:t>
            </a:r>
            <a:r>
              <a:rPr lang="en-US" sz="3000" dirty="0">
                <a:solidFill>
                  <a:schemeClr val="dk1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or what the learner is able to demonstrate upon completion of a lesson, sub strand, strand or level. </a:t>
            </a:r>
          </a:p>
          <a:p>
            <a:pPr marL="571500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chemeClr val="dk1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Learning outcomes express what a learner is expected </a:t>
            </a:r>
            <a:r>
              <a:rPr lang="en-US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to do </a:t>
            </a:r>
            <a:r>
              <a:rPr lang="en-US" sz="3000" dirty="0">
                <a:solidFill>
                  <a:schemeClr val="dk1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after going through a learning experience.</a:t>
            </a:r>
          </a:p>
          <a:p>
            <a:pPr marL="571500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chemeClr val="dk1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They indicate the expected </a:t>
            </a:r>
            <a:r>
              <a:rPr lang="en-US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observable behavioural changes</a:t>
            </a:r>
            <a:r>
              <a:rPr lang="en-US" sz="3000" dirty="0">
                <a:solidFill>
                  <a:srgbClr val="0070C0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 </a:t>
            </a:r>
            <a:r>
              <a:rPr lang="en-US" sz="3000" dirty="0">
                <a:solidFill>
                  <a:schemeClr val="dk1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in the learner after a learning experience. </a:t>
            </a:r>
          </a:p>
          <a:p>
            <a:pPr marL="571500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chemeClr val="dk1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Learning outcomes are expressed through the application of </a:t>
            </a:r>
            <a:r>
              <a:rPr lang="en-US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knowledge, skills and attitudes</a:t>
            </a:r>
            <a:r>
              <a:rPr lang="en-US" sz="3000" dirty="0">
                <a:solidFill>
                  <a:srgbClr val="0070C0"/>
                </a:solidFill>
                <a:latin typeface="Baskerville Old Face" panose="02020602080505020303" pitchFamily="18" charset="0"/>
                <a:ea typeface="Calibri" panose="020F0502020204030204"/>
                <a:cs typeface="Calibri" panose="020F0502020204030204" pitchFamily="34" charset="0"/>
                <a:sym typeface="Calibri" panose="020F0502020204030204"/>
              </a:rPr>
              <a:t>. </a:t>
            </a:r>
          </a:p>
          <a:p>
            <a:pPr marL="514350" indent="-514350">
              <a:buFont typeface="+mj-lt"/>
              <a:buAutoNum type="arabicPeriod"/>
              <a:defRPr/>
            </a:pPr>
            <a:endParaRPr lang="en-US" sz="3200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/>
              <a:cs typeface="Calibri" panose="020F0502020204030204" pitchFamily="34" charset="0"/>
              <a:sym typeface="Calibri" panose="020F0502020204030204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endParaRPr lang="en-US" sz="3200" dirty="0">
              <a:solidFill>
                <a:schemeClr val="dk1"/>
              </a:solidFill>
              <a:latin typeface="Calibri Light" panose="020F0302020204030204" pitchFamily="34" charset="0"/>
              <a:ea typeface="Calibri" panose="020F0502020204030204"/>
              <a:cs typeface="Calibri Light" panose="020F0302020204030204" pitchFamily="34" charset="0"/>
              <a:sym typeface="Calibri" panose="020F0502020204030204"/>
            </a:endParaRPr>
          </a:p>
          <a:p>
            <a:pPr marL="114300">
              <a:defRPr/>
            </a:pPr>
            <a:endParaRPr lang="en-GB" sz="3200" dirty="0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883C80A-DC59-3FBE-60F5-F06C3CDAE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263" y="109182"/>
            <a:ext cx="10515600" cy="751406"/>
          </a:xfrm>
        </p:spPr>
        <p:txBody>
          <a:bodyPr/>
          <a:lstStyle/>
          <a:p>
            <a:r>
              <a:rPr lang="en-US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Progression of Learning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en-US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utcomes</a:t>
            </a:r>
            <a:br>
              <a:rPr lang="aa-E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aa-ET" dirty="0"/>
          </a:p>
        </p:txBody>
      </p:sp>
      <p:pic>
        <p:nvPicPr>
          <p:cNvPr id="1027" name="Diagram 2">
            <a:extLst>
              <a:ext uri="{FF2B5EF4-FFF2-40B4-BE49-F238E27FC236}">
                <a16:creationId xmlns:a16="http://schemas.microsoft.com/office/drawing/2014/main" id="{E3430F12-D305-CCDB-26F3-FBAB1569C25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47" b="-1810"/>
          <a:stretch>
            <a:fillRect/>
          </a:stretch>
        </p:blipFill>
        <p:spPr bwMode="auto">
          <a:xfrm>
            <a:off x="116114" y="1103085"/>
            <a:ext cx="11930743" cy="494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87552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8741B71-5B17-5726-93E4-3F4C19694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107" y="0"/>
            <a:ext cx="10515600" cy="899886"/>
          </a:xfrm>
        </p:spPr>
        <p:txBody>
          <a:bodyPr/>
          <a:lstStyle/>
          <a:p>
            <a:r>
              <a:rPr lang="en-GB" sz="5300" b="1" dirty="0"/>
              <a:t>Group Activity</a:t>
            </a:r>
            <a:endParaRPr lang="aa-ET" sz="5300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2D577F-AF5B-5A85-6CAB-CCF1A9224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066800"/>
            <a:ext cx="6096000" cy="4666343"/>
          </a:xfrm>
          <a:solidFill>
            <a:schemeClr val="lt1"/>
          </a:solidFill>
        </p:spPr>
        <p:txBody>
          <a:bodyPr/>
          <a:lstStyle/>
          <a:p>
            <a:pPr marL="342900" lvl="0" indent="-342900">
              <a:lnSpc>
                <a:spcPct val="107000"/>
              </a:lnSpc>
              <a:spcBef>
                <a:spcPts val="0"/>
              </a:spcBef>
              <a:buFont typeface="+mj-lt"/>
              <a:buAutoNum type="arabicPeriod"/>
              <a:tabLst>
                <a:tab pos="457200" algn="l"/>
              </a:tabLst>
            </a:pPr>
            <a:endParaRPr lang="en-US" dirty="0">
              <a:effectLst/>
              <a:latin typeface="Baskerville Old Face" panose="02020602080505020303" pitchFamily="18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buFont typeface="+mj-lt"/>
              <a:buAutoNum type="arabicPeriod"/>
              <a:tabLst>
                <a:tab pos="457200" algn="l"/>
              </a:tabLst>
            </a:pPr>
            <a:r>
              <a:rPr lang="en-US" sz="30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Access the Grade 10 Curriculum Designs from the KICD </a:t>
            </a:r>
            <a:r>
              <a:rPr lang="en-US" sz="3000" dirty="0"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Website at </a:t>
            </a:r>
            <a:r>
              <a:rPr lang="en-US" sz="3000" dirty="0"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  <a:hlinkClick r:id="rId2"/>
              </a:rPr>
              <a:t>https://kicd.ac.ke/cbc-materials/curriculum-designs/grade-ten/</a:t>
            </a:r>
            <a:r>
              <a:rPr lang="en-US" sz="3000" dirty="0"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buFont typeface="+mj-lt"/>
              <a:buAutoNum type="arabicPeriod"/>
              <a:tabLst>
                <a:tab pos="457200" algn="l"/>
              </a:tabLst>
            </a:pPr>
            <a:r>
              <a:rPr lang="en-US" sz="30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Pick a Specific </a:t>
            </a:r>
            <a:r>
              <a:rPr lang="en-US" sz="3000" dirty="0"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L</a:t>
            </a:r>
            <a:r>
              <a:rPr lang="en-US" sz="30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earning </a:t>
            </a:r>
            <a:r>
              <a:rPr lang="en-US" sz="3000" dirty="0"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O</a:t>
            </a:r>
            <a:r>
              <a:rPr lang="en-US" sz="30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Calibri" panose="020F0502020204030204" pitchFamily="34" charset="0"/>
              </a:rPr>
              <a:t>utcome (SLO) and trace it back to a National Goal of Education. </a:t>
            </a:r>
            <a:endParaRPr lang="aa-ET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607457"/>
            <a:ext cx="5907314" cy="364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41052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06017" y="133066"/>
            <a:ext cx="8776726" cy="553280"/>
          </a:xfrm>
        </p:spPr>
        <p:txBody>
          <a:bodyPr/>
          <a:lstStyle/>
          <a:p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Lesson Learning Outcome (LLO)</a:t>
            </a:r>
          </a:p>
        </p:txBody>
      </p:sp>
      <p:sp>
        <p:nvSpPr>
          <p:cNvPr id="4" name="Text Placeholder 2"/>
          <p:cNvSpPr txBox="1"/>
          <p:nvPr/>
        </p:nvSpPr>
        <p:spPr>
          <a:xfrm>
            <a:off x="1" y="934693"/>
            <a:ext cx="4557485" cy="59233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ts val="1200"/>
              </a:spcBef>
              <a:spcAft>
                <a:spcPts val="200"/>
              </a:spcAft>
              <a:buClr>
                <a:srgbClr val="1CADE4"/>
              </a:buClr>
              <a:buSzPct val="100000"/>
              <a:defRPr/>
            </a:pPr>
            <a:endParaRPr lang="en-US" sz="3000" kern="1200" dirty="0">
              <a:solidFill>
                <a:schemeClr val="tx1"/>
              </a:solidFill>
              <a:latin typeface="Baskerville Old Face" panose="02020602080505020303" pitchFamily="18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231775" indent="-231775"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3000" kern="1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A Lesson Learning Outcome </a:t>
            </a:r>
            <a:r>
              <a:rPr lang="en-US" sz="30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is </a:t>
            </a:r>
            <a:r>
              <a:rPr lang="en-US" sz="3000" kern="1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statement that clearly illustrate what action a learner will undertake to demonstrate a competence by the end of a lesson.</a:t>
            </a:r>
          </a:p>
          <a:p>
            <a:pPr marL="231775" indent="-231775"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3000" kern="1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The action should demonstrate a change at the level of  </a:t>
            </a:r>
            <a:r>
              <a:rPr lang="en-US" sz="3000" b="1" kern="1200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knowledge, a skill or an attitude.</a:t>
            </a:r>
          </a:p>
          <a:p>
            <a:pPr marL="114300"/>
            <a:endParaRPr lang="en-US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923C31E-42DD-3B72-BC4D-59CCAF583F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6429936"/>
              </p:ext>
            </p:extLst>
          </p:nvPr>
        </p:nvGraphicFramePr>
        <p:xfrm>
          <a:off x="4557486" y="934693"/>
          <a:ext cx="7634513" cy="5923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FEA48-72A8-B3EF-82B6-484E8926C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BA251-E4F2-609F-C803-236A812B8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255" y="39919"/>
            <a:ext cx="9703459" cy="845127"/>
          </a:xfrm>
        </p:spPr>
        <p:txBody>
          <a:bodyPr>
            <a:noAutofit/>
          </a:bodyPr>
          <a:lstStyle/>
          <a:p>
            <a:r>
              <a:rPr lang="en-US" sz="3300" b="1" dirty="0">
                <a:latin typeface="Georgia" panose="02040502050405020303" pitchFamily="18" charset="0"/>
              </a:rPr>
              <a:t>The ‘</a:t>
            </a:r>
            <a:r>
              <a:rPr lang="en-US" sz="3300" b="1" dirty="0">
                <a:solidFill>
                  <a:schemeClr val="tx1"/>
                </a:solidFill>
                <a:latin typeface="Georgia" panose="02040502050405020303" pitchFamily="18" charset="0"/>
              </a:rPr>
              <a:t>verb, object and context’</a:t>
            </a:r>
            <a:r>
              <a:rPr lang="en-US" sz="3300" b="1" dirty="0">
                <a:latin typeface="Georgia" panose="02040502050405020303" pitchFamily="18" charset="0"/>
              </a:rPr>
              <a:t> in a learning 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91613-32EE-AF5F-B478-FB3553004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58054" y="957617"/>
            <a:ext cx="4078080" cy="5900383"/>
          </a:xfrm>
          <a:solidFill>
            <a:schemeClr val="lt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 panose="020B0604020202020204"/>
              <a:buNone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  <a:sym typeface="Cambria" panose="02040503050406030204"/>
              </a:rPr>
              <a:t>The </a:t>
            </a: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VERB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  <a:sym typeface="Cambria" panose="02040503050406030204"/>
              </a:rPr>
              <a:t> represent the three domains of learning including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  <a:sym typeface="Cambria" panose="02040503050406030204"/>
              </a:rPr>
              <a:t>knowledge, skills and attitudes.</a:t>
            </a:r>
            <a:endParaRPr lang="en-US" sz="2200" b="1" dirty="0">
              <a:solidFill>
                <a:srgbClr val="0070C0"/>
              </a:solidFill>
              <a:latin typeface="Baskerville Old Face" panose="02020602080505020303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lvl="1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buClr>
                <a:srgbClr val="000000"/>
              </a:buClr>
              <a:buSzPts val="2800"/>
              <a:buNone/>
              <a:tabLst/>
              <a:defRPr/>
            </a:pPr>
            <a:r>
              <a:rPr lang="en-US" sz="2200" b="1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Example;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200" dirty="0"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By the end of the sub-strand the learner should be able to:</a:t>
            </a:r>
          </a:p>
          <a:p>
            <a:pPr marL="349250" lvl="1" indent="-349250">
              <a:lnSpc>
                <a:spcPct val="120000"/>
              </a:lnSpc>
              <a:buFont typeface="+mj-lt"/>
              <a:buAutoNum type="alphaLcParenR"/>
            </a:pPr>
            <a:r>
              <a:rPr lang="en-US" sz="22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identify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types of operating systems used in digital devices,</a:t>
            </a:r>
          </a:p>
          <a:p>
            <a:pPr marL="349250" lvl="1" indent="-349250">
              <a:lnSpc>
                <a:spcPct val="120000"/>
              </a:lnSpc>
              <a:buFont typeface="+mj-lt"/>
              <a:buAutoNum type="alphaLcParenR"/>
            </a:pPr>
            <a:r>
              <a:rPr lang="en-US" sz="22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use 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an operating system to organise files and folders in a computing device,</a:t>
            </a:r>
          </a:p>
          <a:p>
            <a:pPr marL="349250" lvl="1" indent="-349250">
              <a:lnSpc>
                <a:spcPct val="120000"/>
              </a:lnSpc>
              <a:buFont typeface="+mj-lt"/>
              <a:buAutoNum type="alphaLcParenR"/>
            </a:pPr>
            <a:r>
              <a:rPr lang="en-US" sz="22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appreciate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the role of operating systems in an ICT device.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40DF776-9960-428E-5BAC-3FA2A14EB067}"/>
              </a:ext>
            </a:extLst>
          </p:cNvPr>
          <p:cNvSpPr txBox="1">
            <a:spLocks/>
          </p:cNvSpPr>
          <p:nvPr/>
        </p:nvSpPr>
        <p:spPr>
          <a:xfrm>
            <a:off x="4020026" y="957292"/>
            <a:ext cx="4151950" cy="590038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marL="0" indent="0" algn="just">
              <a:spcAft>
                <a:spcPts val="600"/>
              </a:spcAft>
              <a:buFont typeface="Arial" panose="020B0604020202020204"/>
              <a:buNone/>
            </a:pPr>
            <a:r>
              <a:rPr lang="en-US" sz="2200" dirty="0"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learning outcome also has an OBJECT, which answers the question </a:t>
            </a:r>
            <a:r>
              <a:rPr lang="en-US" sz="22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“what”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000000"/>
              </a:buClr>
              <a:buFont typeface="Arial" panose="020B0604020202020204"/>
              <a:buNone/>
              <a:defRPr/>
            </a:pPr>
            <a:r>
              <a:rPr lang="en-US" sz="2200" b="1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Example;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000000"/>
              </a:buClr>
              <a:buFont typeface="Arial" panose="020B0604020202020204"/>
              <a:buNone/>
              <a:defRPr/>
            </a:pP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By the end of the sub-strand the learner should be able to:</a:t>
            </a:r>
          </a:p>
          <a:p>
            <a:pPr marL="465138" lvl="1" indent="-349250">
              <a:lnSpc>
                <a:spcPct val="120000"/>
              </a:lnSpc>
              <a:buClr>
                <a:srgbClr val="000000"/>
              </a:buClr>
              <a:buFont typeface="+mj-lt"/>
              <a:buAutoNum type="alphaLcParenR"/>
              <a:defRPr/>
            </a:pP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identify</a:t>
            </a: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types of operating systems 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used in digital devices,</a:t>
            </a:r>
          </a:p>
          <a:p>
            <a:pPr marL="465138" lvl="1" indent="-349250">
              <a:lnSpc>
                <a:spcPct val="120000"/>
              </a:lnSpc>
              <a:buClr>
                <a:srgbClr val="000000"/>
              </a:buClr>
              <a:buFont typeface="+mj-lt"/>
              <a:buAutoNum type="alphaLcParenR"/>
              <a:defRPr/>
            </a:pP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use</a:t>
            </a:r>
            <a:r>
              <a:rPr lang="en-US" sz="2200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an operating system to organise files and folders 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 a computing device,</a:t>
            </a:r>
          </a:p>
          <a:p>
            <a:pPr marL="465138" lvl="1" indent="-349250">
              <a:lnSpc>
                <a:spcPct val="120000"/>
              </a:lnSpc>
              <a:buClr>
                <a:srgbClr val="000000"/>
              </a:buClr>
              <a:buFont typeface="+mj-lt"/>
              <a:buAutoNum type="alphaLcParenR"/>
              <a:defRPr/>
            </a:pP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appreciate </a:t>
            </a:r>
            <a:r>
              <a:rPr lang="en-US" sz="22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role of operating systems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in an ICT device.</a:t>
            </a:r>
          </a:p>
          <a:p>
            <a:pPr marL="50800" indent="0">
              <a:buFont typeface="Arial" panose="020B0604020202020204"/>
              <a:buNone/>
            </a:pPr>
            <a:endParaRPr lang="en-US" sz="22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CF5DBE5-E54B-4DD2-AA76-73254A02D429}"/>
              </a:ext>
            </a:extLst>
          </p:cNvPr>
          <p:cNvSpPr txBox="1">
            <a:spLocks/>
          </p:cNvSpPr>
          <p:nvPr/>
        </p:nvSpPr>
        <p:spPr>
          <a:xfrm>
            <a:off x="8171976" y="957292"/>
            <a:ext cx="4020024" cy="5900708"/>
          </a:xfrm>
          <a:prstGeom prst="rect">
            <a:avLst/>
          </a:prstGeom>
          <a:solidFill>
            <a:schemeClr val="lt1"/>
          </a:solidFill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marL="0" indent="0" algn="just">
              <a:spcAft>
                <a:spcPts val="600"/>
              </a:spcAft>
              <a:buFont typeface="Arial" panose="020B0604020202020204"/>
              <a:buNone/>
            </a:pPr>
            <a:r>
              <a:rPr lang="en-US" sz="2200" dirty="0"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learning outcome also has a context, which answers the 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lang="en-US" sz="2200" b="1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“why”, “where”, “how” and “when”</a:t>
            </a:r>
            <a:endParaRPr lang="en-US" sz="2200" dirty="0">
              <a:solidFill>
                <a:srgbClr val="0070C0"/>
              </a:solidFill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20000"/>
              </a:lnSpc>
              <a:buClr>
                <a:srgbClr val="000000"/>
              </a:buClr>
              <a:buFont typeface="Arial" panose="020B0604020202020204"/>
              <a:buNone/>
              <a:defRPr/>
            </a:pPr>
            <a:r>
              <a:rPr lang="en-US" sz="2200" b="1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Example;</a:t>
            </a:r>
          </a:p>
          <a:p>
            <a:pPr marL="0" indent="0">
              <a:lnSpc>
                <a:spcPct val="120000"/>
              </a:lnSpc>
              <a:buClr>
                <a:srgbClr val="000000"/>
              </a:buClr>
              <a:buFont typeface="Arial" panose="020B0604020202020204"/>
              <a:buNone/>
              <a:defRPr/>
            </a:pP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By the end of the sub-strand the learner should be able to:</a:t>
            </a:r>
          </a:p>
          <a:p>
            <a:pPr marL="465138" lvl="1" indent="-349250">
              <a:lnSpc>
                <a:spcPct val="120000"/>
              </a:lnSpc>
              <a:buClr>
                <a:srgbClr val="000000"/>
              </a:buClr>
              <a:buFont typeface="+mj-lt"/>
              <a:buAutoNum type="alphaLcParenR"/>
              <a:defRPr/>
            </a:pP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identify</a:t>
            </a: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types of operating systems </a:t>
            </a:r>
            <a:r>
              <a:rPr lang="en-US" sz="22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used in digital devices</a:t>
            </a: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  <a:p>
            <a:pPr marL="465138" lvl="1" indent="-349250">
              <a:lnSpc>
                <a:spcPct val="120000"/>
              </a:lnSpc>
              <a:buClr>
                <a:srgbClr val="000000"/>
              </a:buClr>
              <a:buFont typeface="+mj-lt"/>
              <a:buAutoNum type="alphaLcParenR"/>
              <a:defRPr/>
            </a:pP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use</a:t>
            </a:r>
            <a:r>
              <a:rPr lang="en-US" sz="2200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an operating system to organise files and folders </a:t>
            </a:r>
            <a:r>
              <a:rPr lang="en-US" sz="22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 a computing device</a:t>
            </a: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</a:p>
          <a:p>
            <a:pPr marL="465138" lvl="1" indent="-349250">
              <a:lnSpc>
                <a:spcPct val="120000"/>
              </a:lnSpc>
              <a:buClr>
                <a:srgbClr val="000000"/>
              </a:buClr>
              <a:buFont typeface="+mj-lt"/>
              <a:buAutoNum type="alphaLcParenR"/>
              <a:defRPr/>
            </a:pP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appreciate</a:t>
            </a: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role of operating systems </a:t>
            </a:r>
            <a:r>
              <a:rPr lang="en-US" sz="22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 an ICT device</a:t>
            </a:r>
            <a:r>
              <a:rPr lang="en-US" sz="2200" dirty="0">
                <a:solidFill>
                  <a:srgbClr val="00000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50800" indent="0">
              <a:buFont typeface="Arial" panose="020B0604020202020204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9216423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2829"/>
            <a:ext cx="11263745" cy="877179"/>
          </a:xfrm>
        </p:spPr>
        <p:txBody>
          <a:bodyPr>
            <a:noAutofit/>
          </a:bodyPr>
          <a:lstStyle/>
          <a:p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Designing Lesson Learning Outcomes (LLOs)</a:t>
            </a:r>
            <a:endParaRPr lang="en-US" sz="3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55" y="1163783"/>
            <a:ext cx="11873345" cy="4801588"/>
          </a:xfrm>
        </p:spPr>
        <p:txBody>
          <a:bodyPr>
            <a:no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lphaLcParenR"/>
            </a:pPr>
            <a:r>
              <a:rPr lang="en-GB" sz="3000" dirty="0"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A good learning outcome begins with an action </a:t>
            </a:r>
            <a:r>
              <a:rPr lang="en-GB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verb</a:t>
            </a:r>
            <a:r>
              <a:rPr lang="en-GB" sz="3000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GB" sz="3000" dirty="0"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followed by the </a:t>
            </a:r>
            <a:r>
              <a:rPr lang="en-GB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object</a:t>
            </a:r>
            <a:r>
              <a:rPr lang="en-GB" sz="3000" dirty="0"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 of the verb and a phrase that gives the </a:t>
            </a:r>
            <a:r>
              <a:rPr lang="en-GB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context</a:t>
            </a:r>
            <a:r>
              <a:rPr lang="en-GB" sz="3000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</a:pPr>
            <a:r>
              <a:rPr lang="en-GB" sz="3000" dirty="0"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 Preferably only one verb is used in a learning outcome.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</a:pPr>
            <a:r>
              <a:rPr lang="en-GB" sz="3000" dirty="0"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The learning outcomes should be observable.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</a:pPr>
            <a:r>
              <a:rPr lang="en-GB" sz="3000" dirty="0"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Learning outcomes should be amenable to assessment.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</a:pPr>
            <a:r>
              <a:rPr lang="en-GB" sz="3000" dirty="0"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Avoids vague terms like </a:t>
            </a:r>
            <a:r>
              <a:rPr lang="en-GB" sz="30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Calibri" panose="020F0502020204030204" pitchFamily="34" charset="0"/>
              </a:rPr>
              <a:t>know, understand, learn, be familiar with, be exposed to, be acquainted with or be aware of. </a:t>
            </a:r>
          </a:p>
          <a:p>
            <a:pPr marL="0" indent="0">
              <a:buNone/>
            </a:pPr>
            <a:endParaRPr lang="en-US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6607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83A45-2260-4643-8374-5F9176F00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17" y="133066"/>
            <a:ext cx="9662097" cy="553280"/>
          </a:xfrm>
        </p:spPr>
        <p:txBody>
          <a:bodyPr/>
          <a:lstStyle/>
          <a:p>
            <a:r>
              <a:rPr lang="en-US" sz="3000" b="1" dirty="0">
                <a:solidFill>
                  <a:schemeClr val="tx1"/>
                </a:solidFill>
                <a:latin typeface="Georgia" panose="02040502050405020303" pitchFamily="18" charset="0"/>
                <a:ea typeface="Cambria" panose="02040503050406030204" pitchFamily="18" charset="0"/>
              </a:rPr>
              <a:t>Formulating Lesson Learning Outcomes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6932A9B-A49F-308D-6DC2-48865F5327B7}"/>
              </a:ext>
            </a:extLst>
          </p:cNvPr>
          <p:cNvSpPr txBox="1">
            <a:spLocks/>
          </p:cNvSpPr>
          <p:nvPr/>
        </p:nvSpPr>
        <p:spPr>
          <a:xfrm>
            <a:off x="106017" y="1063482"/>
            <a:ext cx="11882783" cy="779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18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r>
              <a:rPr lang="en-US" sz="2500" dirty="0">
                <a:solidFill>
                  <a:schemeClr val="tx1"/>
                </a:solidFill>
                <a:latin typeface="Georgia" panose="02040502050405020303" pitchFamily="18" charset="0"/>
                <a:ea typeface="Cambria" panose="02040503050406030204" pitchFamily="18" charset="0"/>
              </a:rPr>
              <a:t>Lesson learning outcomes in Senior School should address </a:t>
            </a:r>
            <a:r>
              <a:rPr lang="en-US" sz="2500" b="1" dirty="0">
                <a:solidFill>
                  <a:schemeClr val="tx1"/>
                </a:solidFill>
                <a:latin typeface="Georgia" panose="02040502050405020303" pitchFamily="18" charset="0"/>
                <a:ea typeface="Cambria" panose="02040503050406030204" pitchFamily="18" charset="0"/>
              </a:rPr>
              <a:t>higher order thinking skills </a:t>
            </a:r>
            <a:r>
              <a:rPr lang="en-US" sz="2500" dirty="0">
                <a:solidFill>
                  <a:schemeClr val="tx1"/>
                </a:solidFill>
                <a:latin typeface="Georgia" panose="02040502050405020303" pitchFamily="18" charset="0"/>
                <a:ea typeface="Cambria" panose="02040503050406030204" pitchFamily="18" charset="0"/>
              </a:rPr>
              <a:t>as outlined in the bloom's taxonomy.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A47F56-4C2D-2880-28C1-858DD9C76C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841"/>
          <a:stretch>
            <a:fillRect/>
          </a:stretch>
        </p:blipFill>
        <p:spPr>
          <a:xfrm>
            <a:off x="0" y="1843312"/>
            <a:ext cx="12192000" cy="501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423035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ACBA2-7128-4125-B723-E7F3D9DA7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" y="74928"/>
            <a:ext cx="9698440" cy="1028157"/>
          </a:xfrm>
        </p:spPr>
        <p:txBody>
          <a:bodyPr/>
          <a:lstStyle/>
          <a:p>
            <a:r>
              <a:rPr lang="en-US" sz="2800" b="1" dirty="0">
                <a:solidFill>
                  <a:srgbClr val="000000"/>
                </a:solidFill>
                <a:latin typeface="Georgia" panose="02040502050405020303" pitchFamily="18" charset="0"/>
              </a:rPr>
              <a:t>Generating Lesson Learning outcomes (LLO) from Specific </a:t>
            </a:r>
            <a:r>
              <a:rPr lang="en-US" sz="28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Learning Outcome (SLO)</a:t>
            </a:r>
            <a:br>
              <a:rPr lang="en-US" sz="2800" b="1" dirty="0"/>
            </a:br>
            <a:endParaRPr lang="aa-ET" sz="2800" b="1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503E2B6-FFD9-C2A7-C088-EF9D5987F063}"/>
              </a:ext>
            </a:extLst>
          </p:cNvPr>
          <p:cNvSpPr txBox="1">
            <a:spLocks/>
          </p:cNvSpPr>
          <p:nvPr/>
        </p:nvSpPr>
        <p:spPr>
          <a:xfrm>
            <a:off x="0" y="899886"/>
            <a:ext cx="12191999" cy="5355771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50800">
              <a:lnSpc>
                <a:spcPct val="110000"/>
              </a:lnSpc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Specific Learning Outcomes (SLOs) that cannot be achieved in a single lesson should be broken down into Lesson Learning Outcomes (LLOs). </a:t>
            </a:r>
          </a:p>
          <a:p>
            <a:pPr marL="50800">
              <a:lnSpc>
                <a:spcPct val="110000"/>
              </a:lnSpc>
            </a:pPr>
            <a:endParaRPr lang="en-US" sz="2600" dirty="0">
              <a:solidFill>
                <a:prstClr val="black"/>
              </a:solidFill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0800">
              <a:lnSpc>
                <a:spcPct val="110000"/>
              </a:lnSpc>
            </a:pPr>
            <a:r>
              <a:rPr lang="en-US" sz="2600" b="1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 breaking down a specific SLO into LLOs, a teacher should consider the following;</a:t>
            </a:r>
          </a:p>
          <a:p>
            <a:pPr marL="508000" indent="-457200">
              <a:lnSpc>
                <a:spcPct val="110000"/>
              </a:lnSpc>
              <a:spcBef>
                <a:spcPts val="600"/>
              </a:spcBef>
              <a:buFont typeface="Arial" panose="020B0604020202020204"/>
              <a:buAutoNum type="alphaLcParenR"/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scope of the SLO as per the curriculum design</a:t>
            </a:r>
          </a:p>
          <a:p>
            <a:pPr marL="508000" indent="-457200">
              <a:lnSpc>
                <a:spcPct val="110000"/>
              </a:lnSpc>
              <a:spcBef>
                <a:spcPts val="600"/>
              </a:spcBef>
              <a:buFont typeface="Arial" panose="020B0604020202020204"/>
              <a:buAutoNum type="alphaLcParenR"/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concept(s) to be developed during the lesson</a:t>
            </a:r>
          </a:p>
          <a:p>
            <a:pPr marL="508000" indent="-457200">
              <a:lnSpc>
                <a:spcPct val="110000"/>
              </a:lnSpc>
              <a:spcBef>
                <a:spcPts val="600"/>
              </a:spcBef>
              <a:buAutoNum type="alphaLcParenR"/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element of competency being broken down (Knowledge or Skill)</a:t>
            </a:r>
          </a:p>
          <a:p>
            <a:pPr marL="508000" indent="-457200">
              <a:lnSpc>
                <a:spcPct val="110000"/>
              </a:lnSpc>
              <a:spcBef>
                <a:spcPts val="600"/>
              </a:spcBef>
              <a:buAutoNum type="alphaLcParenR"/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expected skills to be developed by the end of the lesson (cognitive, psychomotor)</a:t>
            </a:r>
          </a:p>
          <a:p>
            <a:pPr marL="508000" indent="-457200">
              <a:lnSpc>
                <a:spcPct val="110000"/>
              </a:lnSpc>
              <a:spcBef>
                <a:spcPts val="600"/>
              </a:spcBef>
              <a:buAutoNum type="alphaLcParenR"/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learning experiences that the learner will need to undertake to achieve the SLO</a:t>
            </a:r>
          </a:p>
          <a:p>
            <a:pPr marL="508000" indent="-457200">
              <a:lnSpc>
                <a:spcPct val="110000"/>
              </a:lnSpc>
              <a:spcBef>
                <a:spcPts val="600"/>
              </a:spcBef>
              <a:buAutoNum type="alphaLcParenR"/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observable assessment evidence expected</a:t>
            </a:r>
          </a:p>
          <a:p>
            <a:pPr marL="508000" indent="-457200">
              <a:lnSpc>
                <a:spcPct val="110000"/>
              </a:lnSpc>
              <a:spcBef>
                <a:spcPts val="600"/>
              </a:spcBef>
              <a:buAutoNum type="alphaLcParenR"/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resources available to attain the SLO</a:t>
            </a:r>
          </a:p>
        </p:txBody>
      </p:sp>
    </p:spTree>
    <p:extLst>
      <p:ext uri="{BB962C8B-B14F-4D97-AF65-F5344CB8AC3E}">
        <p14:creationId xmlns:p14="http://schemas.microsoft.com/office/powerpoint/2010/main" val="1882346338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621CF-A871-45D7-88ED-C66C4B1C0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5534"/>
            <a:ext cx="11423374" cy="79157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Georgia" panose="02040502050405020303" pitchFamily="18" charset="0"/>
                <a:ea typeface="Cambria" panose="02040503050406030204" pitchFamily="18" charset="0"/>
                <a:cs typeface="Tahoma" panose="020B0604030504040204" pitchFamily="34" charset="0"/>
              </a:rPr>
              <a:t>Learning Experiences</a:t>
            </a:r>
            <a:endParaRPr lang="en-GB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5D97FC-EFB6-4D4C-ACC1-4C7F69DC6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887104"/>
            <a:ext cx="5660570" cy="5970896"/>
          </a:xfrm>
          <a:solidFill>
            <a:schemeClr val="lt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5080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500" b="1" u="sng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What are learning experiences?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Learning experiences are </a:t>
            </a:r>
            <a:r>
              <a:rPr lang="en-US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activities or tasks</a:t>
            </a:r>
            <a:r>
              <a:rPr lang="en-US" sz="2500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that the learner should carry out in order to develop desired </a:t>
            </a:r>
            <a:r>
              <a:rPr lang="en-US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knowledge, skills, values </a:t>
            </a: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2500" b="1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attitudes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Learning experiences focus on developing  the trainees </a:t>
            </a:r>
            <a:r>
              <a:rPr lang="en-US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cognitive</a:t>
            </a:r>
            <a:r>
              <a:rPr lang="en-US" sz="2500" b="1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physical and emotional domains</a:t>
            </a:r>
            <a:r>
              <a:rPr lang="en-US" sz="2500" b="1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They are </a:t>
            </a:r>
            <a:r>
              <a:rPr lang="en-US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interactions</a:t>
            </a: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in which learning takes place. 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lang="en-US" sz="2500" dirty="0">
                <a:solidFill>
                  <a:prstClr val="black"/>
                </a:solidFill>
                <a:highlight>
                  <a:srgbClr val="C0C0C0"/>
                </a:highlight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Learning Experience is the interaction between the learner and external conditions in the environment to which he/she can react</a:t>
            </a:r>
            <a:r>
              <a:rPr lang="en-US" sz="25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.”  - </a:t>
            </a:r>
            <a:r>
              <a:rPr lang="en-US" sz="2500" b="1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Ralph Tyler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C39D88-E416-B85F-42A1-F64C35C192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0571" y="2386059"/>
            <a:ext cx="6531428" cy="447194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68D7032-3C37-F80B-8BC5-4D032872BDA0}"/>
              </a:ext>
            </a:extLst>
          </p:cNvPr>
          <p:cNvSpPr txBox="1">
            <a:spLocks/>
          </p:cNvSpPr>
          <p:nvPr/>
        </p:nvSpPr>
        <p:spPr>
          <a:xfrm>
            <a:off x="6321287" y="1828041"/>
            <a:ext cx="5660570" cy="79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r>
              <a:rPr lang="en-US" sz="2500" b="1" u="sng" dirty="0"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rPr>
              <a:t>What informs Learning Experiences?</a:t>
            </a:r>
          </a:p>
        </p:txBody>
      </p:sp>
      <p:pic>
        <p:nvPicPr>
          <p:cNvPr id="3074" name="Picture 2" descr="Group discussion | PPTX">
            <a:extLst>
              <a:ext uri="{FF2B5EF4-FFF2-40B4-BE49-F238E27FC236}">
                <a16:creationId xmlns:a16="http://schemas.microsoft.com/office/drawing/2014/main" id="{8A5953AB-1ECA-F52A-1ABD-980B8FF8CA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43" t="17527" r="8226" b="42320"/>
          <a:stretch>
            <a:fillRect/>
          </a:stretch>
        </p:blipFill>
        <p:spPr bwMode="auto">
          <a:xfrm>
            <a:off x="6531427" y="957935"/>
            <a:ext cx="4789715" cy="67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397049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621CF-A871-45D7-88ED-C66C4B1C0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0631"/>
            <a:ext cx="6415548" cy="81970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Georgia" panose="02040502050405020303" pitchFamily="18" charset="0"/>
                <a:ea typeface="Cambria" panose="02040503050406030204" pitchFamily="18" charset="0"/>
                <a:cs typeface="Tahoma" panose="020B0604030504040204" pitchFamily="34" charset="0"/>
              </a:rPr>
              <a:t>MULTIPLE INTELLIGENCIES</a:t>
            </a:r>
            <a:endParaRPr lang="en-GB" sz="3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A5294-3837-8613-912C-C9F14C4C57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97" t="2779" r="4467" b="17470"/>
          <a:stretch>
            <a:fillRect/>
          </a:stretch>
        </p:blipFill>
        <p:spPr>
          <a:xfrm>
            <a:off x="6415548" y="929148"/>
            <a:ext cx="5776452" cy="5928852"/>
          </a:xfrm>
          <a:prstGeom prst="rect">
            <a:avLst/>
          </a:prstGeom>
        </p:spPr>
      </p:pic>
      <p:pic>
        <p:nvPicPr>
          <p:cNvPr id="1026" name="Picture 2" descr="The multiple intelligence model developed by Gardner [16]—image... |  Download Scientific Diagram">
            <a:extLst>
              <a:ext uri="{FF2B5EF4-FFF2-40B4-BE49-F238E27FC236}">
                <a16:creationId xmlns:a16="http://schemas.microsoft.com/office/drawing/2014/main" id="{8054259E-50D5-135F-0681-26ED38CAD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0337"/>
            <a:ext cx="6415548" cy="600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79504DB-B7A3-2A40-FFAB-03583D73CAA6}"/>
              </a:ext>
            </a:extLst>
          </p:cNvPr>
          <p:cNvSpPr txBox="1">
            <a:spLocks/>
          </p:cNvSpPr>
          <p:nvPr/>
        </p:nvSpPr>
        <p:spPr>
          <a:xfrm>
            <a:off x="6415547" y="30630"/>
            <a:ext cx="5776452" cy="8985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algn="ctr"/>
            <a:r>
              <a:rPr lang="en-US" sz="2800" b="1" dirty="0">
                <a:latin typeface="Georgia" panose="02040502050405020303" pitchFamily="18" charset="0"/>
                <a:ea typeface="Cambria" panose="02040503050406030204" pitchFamily="18" charset="0"/>
                <a:cs typeface="Tahoma" panose="020B0604030504040204" pitchFamily="34" charset="0"/>
              </a:rPr>
              <a:t>DIFFERENTIATED LEARNING</a:t>
            </a:r>
            <a:endParaRPr lang="en-GB" sz="28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39390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4BCD1-D64A-102A-067C-1E685FF0B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488C1A-B51D-711E-C575-17E5D3DF8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41" y="929148"/>
            <a:ext cx="5471653" cy="5014452"/>
          </a:xfrm>
          <a:prstGeom prst="rect">
            <a:avLst/>
          </a:prstGeom>
        </p:spPr>
      </p:pic>
      <p:pic>
        <p:nvPicPr>
          <p:cNvPr id="2050" name="Picture 2" descr="How Learning Style Impacts You | Sumner College">
            <a:extLst>
              <a:ext uri="{FF2B5EF4-FFF2-40B4-BE49-F238E27FC236}">
                <a16:creationId xmlns:a16="http://schemas.microsoft.com/office/drawing/2014/main" id="{A0CAB6D5-F478-09DD-147E-782FCF650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395" y="929147"/>
            <a:ext cx="6572864" cy="501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426506F-9EBA-1118-77B7-2D1C125B2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30631"/>
            <a:ext cx="5545393" cy="883769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Georgia" panose="02040502050405020303" pitchFamily="18" charset="0"/>
                <a:ea typeface="Cambria" panose="02040503050406030204" pitchFamily="18" charset="0"/>
                <a:cs typeface="Tahoma" panose="020B0604030504040204" pitchFamily="34" charset="0"/>
              </a:rPr>
              <a:t>PRIOR KNOWLEDGE</a:t>
            </a:r>
            <a:endParaRPr lang="en-GB" sz="3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1EE6D77-E899-43E9-BC0B-71C0031647FA}"/>
              </a:ext>
            </a:extLst>
          </p:cNvPr>
          <p:cNvSpPr txBox="1">
            <a:spLocks/>
          </p:cNvSpPr>
          <p:nvPr/>
        </p:nvSpPr>
        <p:spPr>
          <a:xfrm>
            <a:off x="5545394" y="30630"/>
            <a:ext cx="6646605" cy="8985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4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algn="ctr"/>
            <a:r>
              <a:rPr lang="en-US" sz="2800" b="1" dirty="0">
                <a:latin typeface="Georgia" panose="02040502050405020303" pitchFamily="18" charset="0"/>
                <a:ea typeface="Cambria" panose="02040503050406030204" pitchFamily="18" charset="0"/>
                <a:cs typeface="Tahoma" panose="020B0604030504040204" pitchFamily="34" charset="0"/>
              </a:rPr>
              <a:t>LEARNING STYLES</a:t>
            </a:r>
            <a:endParaRPr lang="en-GB" sz="28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7611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DC1B7-FFD1-5652-E9E6-32FE1D212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F72D6-EB5C-F4F5-93F3-4D34FB3C4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1885" y="123420"/>
            <a:ext cx="8168229" cy="662084"/>
          </a:xfrm>
        </p:spPr>
        <p:txBody>
          <a:bodyPr>
            <a:noAutofit/>
          </a:bodyPr>
          <a:lstStyle/>
          <a:p>
            <a:pPr algn="ctr"/>
            <a:r>
              <a:rPr lang="en-US" sz="4300" b="1" dirty="0">
                <a:latin typeface="Georgia" panose="02040502050405020303" pitchFamily="18" charset="0"/>
                <a:ea typeface="Cambria" panose="02040503050406030204" pitchFamily="18" charset="0"/>
                <a:cs typeface="Tahoma" panose="020B0604030504040204" pitchFamily="34" charset="0"/>
              </a:rPr>
              <a:t>Learning Experiences</a:t>
            </a:r>
            <a:endParaRPr lang="en-GB" sz="43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89BD3A65-4C0D-0042-98C5-2AE9470EA392}"/>
              </a:ext>
            </a:extLst>
          </p:cNvPr>
          <p:cNvSpPr txBox="1">
            <a:spLocks/>
          </p:cNvSpPr>
          <p:nvPr/>
        </p:nvSpPr>
        <p:spPr>
          <a:xfrm>
            <a:off x="0" y="899886"/>
            <a:ext cx="12192001" cy="5958113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50800">
              <a:lnSpc>
                <a:spcPct val="110000"/>
              </a:lnSpc>
              <a:spcAft>
                <a:spcPts val="600"/>
              </a:spcAft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learning experiences in the Curriculum Design are </a:t>
            </a: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SUGGESTED.</a:t>
            </a:r>
          </a:p>
          <a:p>
            <a:pPr marL="50800">
              <a:lnSpc>
                <a:spcPct val="110000"/>
              </a:lnSpc>
              <a:spcAft>
                <a:spcPts val="600"/>
              </a:spcAft>
            </a:pP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When developing learning experiences for the lesson, the teacher should consider their environment including:</a:t>
            </a:r>
          </a:p>
          <a:p>
            <a:pPr marL="855663" indent="-3429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Resources available </a:t>
            </a: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(materials, equipment, digital tools, realia).</a:t>
            </a:r>
          </a:p>
          <a:p>
            <a:pPr marL="855663" indent="-3429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Learner characteristics </a:t>
            </a: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(abilities, interests, prior knowledge, learning needs).</a:t>
            </a:r>
          </a:p>
          <a:p>
            <a:pPr marL="855663" indent="-3429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Local relevance </a:t>
            </a: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(using examples, scenarios, problems, and contexts familiar to learners).</a:t>
            </a:r>
          </a:p>
          <a:p>
            <a:pPr marL="855663" indent="-3429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Safety considerations </a:t>
            </a: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(ensuring learning experiences are suitable and safe for the age group). </a:t>
            </a:r>
          </a:p>
          <a:p>
            <a:pPr marL="855663" indent="-3429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Opportunities for active engagement </a:t>
            </a: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(collaboration, hands-on tasks, problem-solving).</a:t>
            </a:r>
          </a:p>
          <a:p>
            <a:pPr marL="855663" indent="-3429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Formative Assessment </a:t>
            </a:r>
            <a:r>
              <a:rPr lang="en-US" sz="2600" dirty="0">
                <a:solidFill>
                  <a:prstClr val="black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(whether the experience allows the teacher to observe or collect evidence of achievement of  LLO).</a:t>
            </a:r>
          </a:p>
        </p:txBody>
      </p:sp>
    </p:spTree>
    <p:extLst>
      <p:ext uri="{BB962C8B-B14F-4D97-AF65-F5344CB8AC3E}">
        <p14:creationId xmlns:p14="http://schemas.microsoft.com/office/powerpoint/2010/main" val="2200949406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ea3c58bb18_0_75"/>
          <p:cNvSpPr txBox="1"/>
          <p:nvPr/>
        </p:nvSpPr>
        <p:spPr>
          <a:xfrm>
            <a:off x="789709" y="286717"/>
            <a:ext cx="8271300" cy="4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  <a:tabLst/>
              <a:defRPr/>
            </a:pPr>
            <a:endParaRPr kumimoji="0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0E4854-A476-B5A9-11E9-BAE6E9FBA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43" y="48767"/>
            <a:ext cx="10515600" cy="866061"/>
          </a:xfrm>
        </p:spPr>
        <p:txBody>
          <a:bodyPr/>
          <a:lstStyle/>
          <a:p>
            <a:pPr algn="ctr"/>
            <a:r>
              <a:rPr lang="en-GB" sz="4000" b="1" dirty="0">
                <a:latin typeface="Georgia" panose="02040502050405020303" pitchFamily="18" charset="0"/>
              </a:rPr>
              <a:t>Key Inquiry Questions (KIQs)</a:t>
            </a:r>
            <a:endParaRPr lang="aa-ET" sz="4000" b="1" dirty="0">
              <a:latin typeface="Georgia" panose="02040502050405020303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4C5520-77D5-BAFA-A043-1CE1D95DBF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89714" y="914828"/>
            <a:ext cx="7361343" cy="5021515"/>
          </a:xfrm>
          <a:solidFill>
            <a:schemeClr val="lt1"/>
          </a:solidFill>
          <a:ln>
            <a:noFill/>
          </a:ln>
        </p:spPr>
        <p:txBody>
          <a:bodyPr/>
          <a:lstStyle/>
          <a:p>
            <a:pPr marL="290513" indent="-290513" algn="just" defTabSz="895350"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Key inquiry questions </a:t>
            </a:r>
            <a:r>
              <a:rPr lang="en-US" sz="2600" b="1" dirty="0">
                <a:solidFill>
                  <a:schemeClr val="accent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form the foundation of Inquiry-Based Learning (IBL), </a:t>
            </a:r>
            <a:r>
              <a:rPr lang="en-US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en-US" sz="2600" dirty="0"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critical methodology in  Competency Based Education (CBE) as it involves asking questions. </a:t>
            </a:r>
          </a:p>
          <a:p>
            <a:pPr marL="290513" indent="-290513" algn="just">
              <a:spcAft>
                <a:spcPts val="1200"/>
              </a:spcAft>
            </a:pPr>
            <a:r>
              <a:rPr lang="en-GB" sz="2600" dirty="0"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Such questions help the learner retain information and invariably encourage them to investigate concepts under study by asking further questions about what they are learning.</a:t>
            </a:r>
          </a:p>
          <a:p>
            <a:pPr marL="290513" indent="-290513" algn="just">
              <a:spcAft>
                <a:spcPts val="1200"/>
              </a:spcAft>
            </a:pPr>
            <a:r>
              <a:rPr lang="en-US" sz="2600" dirty="0">
                <a:latin typeface="Baskerville Old Face" panose="02020602080505020303" pitchFamily="18" charset="0"/>
              </a:rPr>
              <a:t>KIQs help learners focus on learning by prompting deeper meaning, encouraging curiosity, and fostering critical thinking and higher-order skills such as problem-solving. </a:t>
            </a:r>
          </a:p>
          <a:p>
            <a:pPr marL="50800" indent="0">
              <a:buNone/>
            </a:pPr>
            <a:endParaRPr 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BCBA8E-B333-5CB1-1576-ABE219EFC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709" y="1572240"/>
            <a:ext cx="3828620" cy="370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57829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>
          <a:extLst>
            <a:ext uri="{FF2B5EF4-FFF2-40B4-BE49-F238E27FC236}">
              <a16:creationId xmlns:a16="http://schemas.microsoft.com/office/drawing/2014/main" id="{777609CD-B4F8-6220-5BF9-60795DBFB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ea3c58bb18_0_75">
            <a:extLst>
              <a:ext uri="{FF2B5EF4-FFF2-40B4-BE49-F238E27FC236}">
                <a16:creationId xmlns:a16="http://schemas.microsoft.com/office/drawing/2014/main" id="{567EFE6E-C8F6-29AE-1BF5-B67CBFC9983F}"/>
              </a:ext>
            </a:extLst>
          </p:cNvPr>
          <p:cNvSpPr txBox="1"/>
          <p:nvPr/>
        </p:nvSpPr>
        <p:spPr>
          <a:xfrm>
            <a:off x="789709" y="286717"/>
            <a:ext cx="8271300" cy="48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  <a:tabLst/>
              <a:defRPr/>
            </a:pPr>
            <a:endParaRPr kumimoji="0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7" name="Google Shape;127;gea3c58bb18_0_75">
            <a:extLst>
              <a:ext uri="{FF2B5EF4-FFF2-40B4-BE49-F238E27FC236}">
                <a16:creationId xmlns:a16="http://schemas.microsoft.com/office/drawing/2014/main" id="{7FA4C958-F4FB-440F-7D0D-CF9C702BADBB}"/>
              </a:ext>
            </a:extLst>
          </p:cNvPr>
          <p:cNvSpPr txBox="1"/>
          <p:nvPr/>
        </p:nvSpPr>
        <p:spPr>
          <a:xfrm>
            <a:off x="1828800" y="2249008"/>
            <a:ext cx="3770616" cy="1846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5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9820B1-81EF-3299-BE82-969383A89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43" y="48767"/>
            <a:ext cx="10515600" cy="866061"/>
          </a:xfrm>
        </p:spPr>
        <p:txBody>
          <a:bodyPr/>
          <a:lstStyle/>
          <a:p>
            <a:pPr algn="ctr"/>
            <a:r>
              <a:rPr lang="en-GB" sz="4300" b="1" dirty="0">
                <a:latin typeface="Baskerville Old Face" panose="02020602080505020303" pitchFamily="18" charset="0"/>
              </a:rPr>
              <a:t>Characteristics of Key Inquiry Questions</a:t>
            </a:r>
            <a:br>
              <a:rPr lang="en-GB" sz="4300" b="1" dirty="0">
                <a:latin typeface="Baskerville Old Face" panose="02020602080505020303" pitchFamily="18" charset="0"/>
              </a:rPr>
            </a:br>
            <a:endParaRPr lang="aa-ET" sz="4300" b="1" dirty="0">
              <a:latin typeface="Baskerville Old Face" panose="02020602080505020303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7D79EFF-6B2F-B58E-4E56-17DB05817DAA}"/>
              </a:ext>
            </a:extLst>
          </p:cNvPr>
          <p:cNvSpPr txBox="1">
            <a:spLocks/>
          </p:cNvSpPr>
          <p:nvPr/>
        </p:nvSpPr>
        <p:spPr>
          <a:xfrm>
            <a:off x="1" y="902647"/>
            <a:ext cx="12191999" cy="51498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pPr marL="50800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7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A well-formulated Key inquiry question: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700" dirty="0">
                <a:solidFill>
                  <a:schemeClr val="tx1"/>
                </a:solidFill>
                <a:latin typeface="Baskerville Old Face" panose="02020602080505020303" pitchFamily="18" charset="0"/>
              </a:rPr>
              <a:t>is thought-provoking and intellectually engaging.  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700" dirty="0">
                <a:solidFill>
                  <a:schemeClr val="tx1"/>
                </a:solidFill>
                <a:latin typeface="Baskerville Old Face" panose="02020602080505020303" pitchFamily="18" charset="0"/>
              </a:rPr>
              <a:t>integrates technology to support the learning process.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700" dirty="0">
                <a:solidFill>
                  <a:schemeClr val="tx1"/>
                </a:solidFill>
                <a:latin typeface="Baskerville Old Face" panose="02020602080505020303" pitchFamily="18" charset="0"/>
              </a:rPr>
              <a:t>calls for higher-order thinking.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700" dirty="0">
                <a:solidFill>
                  <a:schemeClr val="tx1"/>
                </a:solidFill>
                <a:latin typeface="Baskerville Old Face" panose="02020602080505020303" pitchFamily="18" charset="0"/>
              </a:rPr>
              <a:t>cannot be effectively answered by recall alone.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700" dirty="0">
                <a:solidFill>
                  <a:schemeClr val="tx1"/>
                </a:solidFill>
                <a:latin typeface="Baskerville Old Face" panose="02020602080505020303" pitchFamily="18" charset="0"/>
              </a:rPr>
              <a:t>raises additional questions and sparks further inquiry.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700" dirty="0">
                <a:solidFill>
                  <a:schemeClr val="tx1"/>
                </a:solidFill>
                <a:latin typeface="Baskerville Old Face" panose="02020602080505020303" pitchFamily="18" charset="0"/>
              </a:rPr>
              <a:t>is open-ended, non-judgmental, meaningful and purposeful. 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700" dirty="0">
                <a:solidFill>
                  <a:schemeClr val="tx1"/>
                </a:solidFill>
                <a:latin typeface="Baskerville Old Face" panose="02020602080505020303" pitchFamily="18" charset="0"/>
              </a:rPr>
              <a:t>requires support and justification, not just an answer.</a:t>
            </a:r>
          </a:p>
          <a:p>
            <a:pPr>
              <a:lnSpc>
                <a:spcPct val="100000"/>
              </a:lnSpc>
            </a:pPr>
            <a:endParaRPr lang="en-US" sz="2400" dirty="0"/>
          </a:p>
          <a:p>
            <a:endParaRPr lang="en-US" sz="2400" dirty="0"/>
          </a:p>
        </p:txBody>
      </p:sp>
      <p:pic>
        <p:nvPicPr>
          <p:cNvPr id="3" name="Picture 2" descr="Generated image">
            <a:extLst>
              <a:ext uri="{FF2B5EF4-FFF2-40B4-BE49-F238E27FC236}">
                <a16:creationId xmlns:a16="http://schemas.microsoft.com/office/drawing/2014/main" id="{7427D4FE-2A60-1586-9AAE-DC021AD5C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1"/>
          <a:stretch>
            <a:fillRect/>
          </a:stretch>
        </p:blipFill>
        <p:spPr bwMode="auto">
          <a:xfrm>
            <a:off x="8421328" y="1515564"/>
            <a:ext cx="3583859" cy="383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223207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35" y="0"/>
            <a:ext cx="10108008" cy="914399"/>
          </a:xfrm>
        </p:spPr>
        <p:txBody>
          <a:bodyPr/>
          <a:lstStyle/>
          <a:p>
            <a:r>
              <a:rPr lang="en-US" sz="3300" b="1" dirty="0">
                <a:latin typeface="Georgia" panose="020405020504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Mainstreaming Core Competencies, Values and PCIs in the Learning Experiences</a:t>
            </a:r>
            <a:b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204685"/>
            <a:ext cx="6502400" cy="4644572"/>
          </a:xfrm>
          <a:solidFill>
            <a:schemeClr val="lt1"/>
          </a:solidFill>
        </p:spPr>
        <p:txBody>
          <a:bodyPr/>
          <a:lstStyle/>
          <a:p>
            <a:pPr marL="465138" indent="-4572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7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Mainstreaming is the process of </a:t>
            </a:r>
            <a:r>
              <a:rPr lang="en-US" sz="27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identifying suitable opportunities to incorporate </a:t>
            </a:r>
            <a:r>
              <a:rPr lang="en-US" sz="27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development of Core Competencies, nurture Values and address Pertinent and Contemporary Issues (PCIs) in the learning experiences. </a:t>
            </a:r>
          </a:p>
          <a:p>
            <a:pPr marL="465138" indent="-4572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7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Core Competencies, Values and PCIs to be mainstreamed in the learning experiences are </a:t>
            </a:r>
            <a:r>
              <a:rPr lang="en-US" sz="27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clearly outlined </a:t>
            </a:r>
            <a:r>
              <a:rPr lang="en-US" sz="27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 the curriculum designs for proper guidance.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030BE3-828F-815A-0398-28921C6936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19" t="34497" r="5179" b="18518"/>
          <a:stretch>
            <a:fillRect/>
          </a:stretch>
        </p:blipFill>
        <p:spPr>
          <a:xfrm>
            <a:off x="6633029" y="1857829"/>
            <a:ext cx="5558971" cy="322217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40FA91-C8D5-A8F5-F7E6-6C14B6E18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75C23-B43C-F547-5347-858D7B36A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" y="899886"/>
            <a:ext cx="12191998" cy="595811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5080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sym typeface="Cambria" panose="02040503050406030204"/>
              </a:rPr>
              <a:t>Core Competencies </a:t>
            </a:r>
            <a:r>
              <a:rPr kumimoji="0" lang="en-US" sz="25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sym typeface="Cambria" panose="02040503050406030204"/>
              </a:rPr>
              <a:t>are key skills and abilities that learners need to develop to succeed in the 21st century. These competencies aim to provide a </a:t>
            </a: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sym typeface="Cambria" panose="02040503050406030204"/>
              </a:rPr>
              <a:t>holistic education </a:t>
            </a:r>
            <a:r>
              <a:rPr kumimoji="0" lang="en-US" sz="25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sym typeface="Cambria" panose="02040503050406030204"/>
              </a:rPr>
              <a:t>that prepares students for the demands of modern life.</a:t>
            </a:r>
          </a:p>
          <a:p>
            <a:pPr marL="5080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sym typeface="Cambria" panose="02040503050406030204"/>
              </a:rPr>
              <a:t>1. Communication and Collaboration</a:t>
            </a:r>
            <a:endParaRPr lang="en-GB" sz="2500" b="1" dirty="0">
              <a:solidFill>
                <a:srgbClr val="0070C0"/>
              </a:solidFill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GB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Embed</a:t>
            </a:r>
            <a:r>
              <a:rPr lang="en-GB" sz="25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learning experiences that will make learning take place collegially, in  a group or a team.</a:t>
            </a:r>
          </a:p>
          <a:p>
            <a:pPr marL="5080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GB" sz="2500" b="1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2. Critical Thinking and Problem Solving</a:t>
            </a:r>
            <a:endParaRPr lang="en-GB" sz="2500" dirty="0">
              <a:solidFill>
                <a:schemeClr val="tx1"/>
              </a:solidFill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GB" sz="25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Structure learning around situations that will require learners to use </a:t>
            </a:r>
            <a:r>
              <a:rPr lang="en-GB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logic</a:t>
            </a:r>
            <a:r>
              <a:rPr lang="en-GB" sz="25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and </a:t>
            </a:r>
            <a:r>
              <a:rPr lang="en-GB" sz="2500" b="1" dirty="0">
                <a:solidFill>
                  <a:srgbClr val="0070C0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evidence</a:t>
            </a:r>
            <a:r>
              <a:rPr lang="en-GB" sz="2500" dirty="0">
                <a:solidFill>
                  <a:schemeClr val="tx1"/>
                </a:solidFill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to arrive at conclusions or solve problems.</a:t>
            </a:r>
          </a:p>
          <a:p>
            <a:pPr marL="508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/>
                <a:sym typeface="Cambria" panose="02040503050406030204"/>
              </a:rPr>
              <a:t>3. Communication and Collaboration</a:t>
            </a:r>
            <a:endParaRPr kumimoji="0" lang="en-GB" sz="25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  <a:sym typeface="Cambria" panose="0204050305040603020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defRPr/>
            </a:pPr>
            <a:r>
              <a:rPr kumimoji="0" lang="en-GB" sz="25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Embed</a:t>
            </a:r>
            <a:r>
              <a:rPr kumimoji="0" lang="en-GB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 learning experiences that will make learning take place collegially, in  a group or a team.</a:t>
            </a:r>
          </a:p>
          <a:p>
            <a:pPr marL="5080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r>
              <a:rPr kumimoji="0" lang="en-GB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4. Citizenship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defRPr/>
            </a:pPr>
            <a:r>
              <a:rPr kumimoji="0" lang="en-GB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Create a learning  environment that will require learners to demonstrate their </a:t>
            </a:r>
            <a:r>
              <a:rPr kumimoji="0" lang="en-GB" sz="25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rights</a:t>
            </a:r>
            <a:r>
              <a:rPr kumimoji="0" lang="en-GB" sz="25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, </a:t>
            </a:r>
            <a:r>
              <a:rPr kumimoji="0" lang="en-GB" sz="25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privileges</a:t>
            </a:r>
            <a:r>
              <a:rPr kumimoji="0" lang="en-GB" sz="25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, </a:t>
            </a:r>
            <a:r>
              <a:rPr kumimoji="0" lang="en-GB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and </a:t>
            </a:r>
            <a:r>
              <a:rPr kumimoji="0" lang="en-GB" sz="25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duties</a:t>
            </a:r>
            <a:r>
              <a:rPr kumimoji="0" lang="en-GB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 as citizens.</a:t>
            </a:r>
          </a:p>
          <a:p>
            <a:pPr marL="508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endParaRPr kumimoji="0" lang="en-GB" sz="2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  <a:sym typeface="Cambria" panose="02040503050406030204"/>
            </a:endParaRPr>
          </a:p>
          <a:p>
            <a:pPr marL="50800" indent="0">
              <a:lnSpc>
                <a:spcPct val="115000"/>
              </a:lnSpc>
              <a:spcBef>
                <a:spcPts val="0"/>
              </a:spcBef>
              <a:buNone/>
            </a:pPr>
            <a:endParaRPr lang="en-GB" sz="2300" dirty="0">
              <a:solidFill>
                <a:schemeClr val="tx1"/>
              </a:solidFill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080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300" dirty="0">
              <a:solidFill>
                <a:schemeClr val="tx1"/>
              </a:solidFill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9CC700-F266-4066-286A-D080BE756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14911" cy="899886"/>
          </a:xfrm>
        </p:spPr>
        <p:txBody>
          <a:bodyPr/>
          <a:lstStyle/>
          <a:p>
            <a:r>
              <a:rPr lang="en-GB" sz="3000" b="1" kern="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3000" b="1" dirty="0">
                <a:latin typeface="Georgia" panose="020405020504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Mainstreaming Core Competencies in the learning experiences</a:t>
            </a:r>
            <a:endParaRPr lang="en-US" sz="3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70986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383B412-F94D-EAE9-7E3F-8C443B74B4C7}"/>
              </a:ext>
            </a:extLst>
          </p:cNvPr>
          <p:cNvSpPr txBox="1">
            <a:spLocks/>
          </p:cNvSpPr>
          <p:nvPr/>
        </p:nvSpPr>
        <p:spPr>
          <a:xfrm>
            <a:off x="0" y="929924"/>
            <a:ext cx="12191999" cy="51951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marL="5080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5. Creativity and Imagination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defRPr/>
            </a:pP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Exploit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 </a:t>
            </a: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learning activities as avenues for learners 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create</a:t>
            </a: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 new ideas that result in 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products</a:t>
            </a: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 that add value to their lives and to the lives of those around them.</a:t>
            </a:r>
          </a:p>
          <a:p>
            <a:pPr marL="5080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6. Learning to Learn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Regularly remind learners that learning is a 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continuous process </a:t>
            </a: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that requires personal organization, effective management of time and information, both individually and in groups.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7. Self Efficacy</a:t>
            </a:r>
          </a:p>
          <a:p>
            <a:pPr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defRPr/>
            </a:pP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Use the learning environment to instil in learners the 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belief</a:t>
            </a: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 about 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their capabilities </a:t>
            </a:r>
            <a:r>
              <a:rPr kumimoji="0" lang="en-GB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to perform assigned tasks, prospects for accomplishment and personal 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well-being.</a:t>
            </a:r>
          </a:p>
          <a:p>
            <a:pPr marL="508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endParaRPr kumimoji="0" lang="en-GB" sz="2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  <a:sym typeface="Cambria" panose="02040503050406030204"/>
            </a:endParaRPr>
          </a:p>
          <a:p>
            <a:pPr marL="508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endParaRPr kumimoji="0" lang="en-GB" sz="2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  <a:sym typeface="Cambria" panose="02040503050406030204"/>
            </a:endParaRPr>
          </a:p>
          <a:p>
            <a:pPr marL="508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endParaRPr kumimoji="0" lang="en-GB" sz="2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skerville Old Face" panose="02020602080505020303" pitchFamily="18" charset="0"/>
              <a:ea typeface="Tahoma" panose="020B0604030504040204" pitchFamily="34" charset="0"/>
              <a:cs typeface="Tahoma" panose="020B0604030504040204" pitchFamily="34" charset="0"/>
              <a:sym typeface="Cambria" panose="02040503050406030204"/>
            </a:endParaRPr>
          </a:p>
          <a:p>
            <a:pPr marL="508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tabLst/>
              <a:defRPr/>
            </a:pPr>
            <a:r>
              <a:rPr kumimoji="0" lang="en-GB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Tahoma" panose="020B0604030504040204" pitchFamily="34" charset="0"/>
                <a:cs typeface="Tahoma" panose="020B0604030504040204" pitchFamily="34" charset="0"/>
                <a:sym typeface="Cambria" panose="02040503050406030204"/>
              </a:rPr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B388A85-75CA-BC1F-45DE-5356E3165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172968" cy="929924"/>
          </a:xfrm>
        </p:spPr>
        <p:txBody>
          <a:bodyPr/>
          <a:lstStyle/>
          <a:p>
            <a:r>
              <a:rPr lang="en-GB" sz="3000" b="1" dirty="0">
                <a:latin typeface="Georgia" panose="020405020504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Mainstreaming Core Competencies in the learning experiences</a:t>
            </a:r>
            <a:endParaRPr lang="en-US" sz="3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375310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3D8CE-326E-CB1C-DF35-2BA7327D80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F470A-4782-AF50-7C56-5EAD9E3E6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270" y="140471"/>
            <a:ext cx="10207388" cy="488315"/>
          </a:xfrm>
        </p:spPr>
        <p:txBody>
          <a:bodyPr/>
          <a:lstStyle/>
          <a:p>
            <a:r>
              <a:rPr lang="en-US" sz="3000" b="1" dirty="0">
                <a:latin typeface="Georgia" panose="02040502050405020303" pitchFamily="18" charset="0"/>
              </a:rPr>
              <a:t>Mainstreaming Values in the learning experiences</a:t>
            </a:r>
            <a:br>
              <a:rPr lang="en-US" sz="3300" b="1" dirty="0">
                <a:latin typeface="Georgia" panose="02040502050405020303" pitchFamily="18" charset="0"/>
              </a:rPr>
            </a:br>
            <a:br>
              <a:rPr lang="en-US" sz="3300" dirty="0">
                <a:latin typeface="Georgia" panose="02040502050405020303" pitchFamily="18" charset="0"/>
              </a:rPr>
            </a:br>
            <a:endParaRPr lang="aa-ET" sz="3300" dirty="0">
              <a:latin typeface="Georgia" panose="02040502050405020303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BB607-BDC0-B82D-AE0C-BFCF7801A1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873913"/>
            <a:ext cx="12191999" cy="559945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Values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 are 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principles or standards of behavior </a:t>
            </a: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that guide individuals in making decisions, building relationships and conducting themselves in a manner that is considered morally and socially acceptable.</a:t>
            </a: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+mj-lt"/>
              <a:buAutoNum type="arabicPeriod"/>
            </a:pPr>
            <a:r>
              <a:rPr lang="en-GB" sz="2600" b="1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Love (care and compassion)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Embed</a:t>
            </a: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learning activities that help learners care for others,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show kindness</a:t>
            </a: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and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build positive relationships</a:t>
            </a: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within the school and community.</a:t>
            </a: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+mj-lt"/>
              <a:buAutoNum type="arabicPeriod" startAt="2"/>
            </a:pPr>
            <a:r>
              <a:rPr lang="en-GB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Responsibility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ct val="100000"/>
            </a:pP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Provide tasks that require learners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to take ownership of their actions,</a:t>
            </a: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complete assigned duties, and be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accountable</a:t>
            </a: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for outcomes.</a:t>
            </a: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+mj-lt"/>
              <a:buAutoNum type="arabicPeriod" startAt="3"/>
            </a:pPr>
            <a:r>
              <a:rPr lang="en-GB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</a:t>
            </a:r>
            <a:r>
              <a:rPr lang="en-GB" sz="2600" b="1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espect </a:t>
            </a:r>
            <a:endParaRPr lang="en-GB" sz="2600" b="1" dirty="0">
              <a:solidFill>
                <a:schemeClr val="tx1"/>
              </a:solidFill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ct val="100000"/>
            </a:pP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Create routines and interactions that require learners to treat others with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dignity, honour </a:t>
            </a: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differences, respect property, and follow classroom </a:t>
            </a:r>
            <a:r>
              <a:rPr lang="en-US" sz="26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norms</a:t>
            </a:r>
            <a:r>
              <a:rPr lang="en-US" sz="26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600" b="1" dirty="0">
              <a:solidFill>
                <a:srgbClr val="0070C0"/>
              </a:solidFill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" indent="0">
              <a:lnSpc>
                <a:spcPct val="107000"/>
              </a:lnSpc>
              <a:spcAft>
                <a:spcPts val="800"/>
              </a:spcAft>
              <a:buNone/>
            </a:pPr>
            <a:endParaRPr lang="aa-ET" sz="2000" b="1" dirty="0"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aa-ET" sz="25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162949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922B0-4B97-FE9C-9CC6-3C99D44B3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0590"/>
            <a:ext cx="10515600" cy="488315"/>
          </a:xfrm>
        </p:spPr>
        <p:txBody>
          <a:bodyPr/>
          <a:lstStyle/>
          <a:p>
            <a:r>
              <a:rPr lang="en-US" sz="3300" b="1" dirty="0">
                <a:latin typeface="Georgia" panose="02040502050405020303" pitchFamily="18" charset="0"/>
              </a:rPr>
              <a:t>Mainstreaming</a:t>
            </a:r>
            <a:r>
              <a:rPr lang="en-US" sz="3300" b="1" dirty="0"/>
              <a:t> Values in the learning experiences</a:t>
            </a:r>
            <a:br>
              <a:rPr lang="en-US" sz="3300" dirty="0"/>
            </a:br>
            <a:endParaRPr lang="aa-ET" sz="33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529712-9CBF-8324-A33C-67247360D58B}"/>
              </a:ext>
            </a:extLst>
          </p:cNvPr>
          <p:cNvSpPr txBox="1"/>
          <p:nvPr/>
        </p:nvSpPr>
        <p:spPr>
          <a:xfrm>
            <a:off x="1" y="873913"/>
            <a:ext cx="12192000" cy="60051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 startAt="4"/>
            </a:pPr>
            <a:r>
              <a:rPr lang="en-GB" sz="24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</a:t>
            </a:r>
            <a:r>
              <a:rPr lang="en-GB" sz="2400" b="1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nity</a:t>
            </a:r>
          </a:p>
          <a:p>
            <a:pPr marL="393700" indent="-342900">
              <a:lnSpc>
                <a:spcPct val="107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Design collaborative learning situations that encourage learners to work together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harmoniously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appreciate diversity, and promote national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cohesion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 startAt="5"/>
            </a:pPr>
            <a:r>
              <a:rPr lang="en-GB" sz="24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GB" sz="2400" b="1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eace</a:t>
            </a:r>
          </a:p>
          <a:p>
            <a:pPr marL="393700" indent="-342900">
              <a:lnSpc>
                <a:spcPct val="107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Structure learning around experiences that promote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conflict resolution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empathy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and calm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problem-solving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in group and peer interactions.</a:t>
            </a:r>
            <a:endParaRPr lang="en-GB" sz="2400" dirty="0">
              <a:solidFill>
                <a:schemeClr val="tx1"/>
              </a:solidFill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 startAt="6"/>
            </a:pPr>
            <a:r>
              <a:rPr lang="en-GB" sz="24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GB" sz="2400" b="1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atriotism</a:t>
            </a:r>
          </a:p>
          <a:p>
            <a:pPr marL="393700" indent="-342900">
              <a:lnSpc>
                <a:spcPct val="107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Embed activities that help learners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value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their country, participate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positively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in community life,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appreciate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national symbols, and uphold civic duties.</a:t>
            </a:r>
            <a:endParaRPr lang="en-GB" sz="2400" dirty="0">
              <a:solidFill>
                <a:schemeClr val="tx1"/>
              </a:solidFill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0" indent="-457200">
              <a:lnSpc>
                <a:spcPct val="107000"/>
              </a:lnSpc>
              <a:buSzPct val="100000"/>
              <a:buFont typeface="+mj-lt"/>
              <a:buAutoNum type="arabicPeriod" startAt="7"/>
            </a:pPr>
            <a:r>
              <a:rPr lang="en-GB" sz="24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Integrity (honesty and trustworthiness)</a:t>
            </a:r>
          </a:p>
          <a:p>
            <a:pPr marL="3937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 scenarios, projects, and classroom routines that encourage learners to act </a:t>
            </a:r>
            <a:r>
              <a:rPr lang="en-US" sz="24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honestly</a:t>
            </a:r>
            <a:r>
              <a:rPr lang="en-US" sz="24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keep </a:t>
            </a:r>
            <a:r>
              <a:rPr lang="en-US" sz="24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promises</a:t>
            </a:r>
            <a:r>
              <a:rPr lang="en-US" sz="24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and demonstrate </a:t>
            </a:r>
            <a:r>
              <a:rPr lang="en-US" sz="24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ethics</a:t>
            </a:r>
            <a:r>
              <a:rPr lang="en-US" sz="24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  <a:endParaRPr lang="aa-ET" sz="2400" b="1" dirty="0">
              <a:solidFill>
                <a:schemeClr val="tx1"/>
              </a:solidFill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 startAt="8"/>
            </a:pPr>
            <a:r>
              <a:rPr lang="en-GB" sz="24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</a:t>
            </a:r>
            <a:r>
              <a:rPr lang="en-GB" sz="2400" b="1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ocial Justice</a:t>
            </a:r>
          </a:p>
          <a:p>
            <a:pPr marL="393700" indent="-342900">
              <a:lnSpc>
                <a:spcPct val="107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Design learning experiences that require learners to uphold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fairness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equity, human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dignity 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solidFill>
                  <a:schemeClr val="accent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respect</a:t>
            </a:r>
            <a:r>
              <a:rPr lang="en-US" sz="2400" dirty="0">
                <a:solidFill>
                  <a:schemeClr val="tx1"/>
                </a:solidFill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for the rights of all.</a:t>
            </a:r>
            <a:endParaRPr lang="en-GB" sz="2400" dirty="0">
              <a:solidFill>
                <a:schemeClr val="tx1"/>
              </a:solidFill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9733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331CC-34AC-139D-BA2C-9EA7AB16A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153934" cy="914400"/>
          </a:xfrm>
        </p:spPr>
        <p:txBody>
          <a:bodyPr/>
          <a:lstStyle/>
          <a:p>
            <a:r>
              <a:rPr lang="en-US" sz="3100" b="1" dirty="0">
                <a:latin typeface="Georgia" panose="02040502050405020303" pitchFamily="18" charset="0"/>
              </a:rPr>
              <a:t>Mainstreaming of Pertinent and Contemporary Issues (PCIs) in the learning experiences</a:t>
            </a:r>
            <a:endParaRPr lang="aa-ET" sz="3100" b="1" dirty="0">
              <a:latin typeface="Georgia" panose="02040502050405020303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5F114F-A0B7-D674-D126-3DAE46C31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940888"/>
            <a:ext cx="6531428" cy="5917112"/>
          </a:xfrm>
          <a:solidFill>
            <a:schemeClr val="lt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buClr>
                <a:srgbClr val="000000"/>
              </a:buClr>
              <a:buSzPts val="2800"/>
              <a:buNone/>
              <a:tabLst/>
              <a:defRPr/>
            </a:pP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Pertinent and Contemporary Issues (PCIs) </a:t>
            </a: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refer to the </a:t>
            </a: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current and significant challenges</a:t>
            </a: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 or topics that impact society and require </a:t>
            </a: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attention</a:t>
            </a: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 and </a:t>
            </a:r>
            <a:r>
              <a:rPr kumimoji="0" lang="en-US" sz="25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action</a:t>
            </a:r>
            <a:r>
              <a:rPr kumimoji="0" lang="en-US" sz="25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Cambria" panose="02040503050406030204"/>
              </a:rPr>
              <a:t>. </a:t>
            </a:r>
          </a:p>
          <a:p>
            <a:pPr marL="50800" indent="0"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en-GB" sz="25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The PCIs for Senior School</a:t>
            </a:r>
            <a:r>
              <a:rPr lang="en-GB" sz="25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are categories into 4 </a:t>
            </a:r>
            <a:r>
              <a:rPr lang="en-GB" sz="2500" dirty="0">
                <a:effectLst/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broad categories</a:t>
            </a:r>
          </a:p>
          <a:p>
            <a:pPr marL="50800" indent="0" algn="just">
              <a:lnSpc>
                <a:spcPct val="107000"/>
              </a:lnSpc>
              <a:spcBef>
                <a:spcPts val="0"/>
              </a:spcBef>
              <a:buNone/>
            </a:pPr>
            <a:endParaRPr lang="en-GB" sz="2500" dirty="0">
              <a:effectLst/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/>
            </a:pPr>
            <a:r>
              <a:rPr lang="en-US" sz="25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Health Promotional Issues</a:t>
            </a:r>
          </a:p>
          <a:p>
            <a:pPr marL="50800" indent="0">
              <a:lnSpc>
                <a:spcPct val="107000"/>
              </a:lnSpc>
              <a:spcBef>
                <a:spcPts val="0"/>
              </a:spcBef>
              <a:buSzPct val="100000"/>
              <a:buNone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Embed learning activities that help learners to: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Practise behaviours that prevent diseases.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Manage personal health and wellbeing safely.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Prevent drug and substance abuse.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Challenge harmful gender-related health practices.</a:t>
            </a:r>
            <a:endParaRPr lang="en-US" sz="2000" dirty="0">
              <a:solidFill>
                <a:schemeClr val="tx1"/>
              </a:solidFill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D0C0E03-F346-9798-1D30-BE2F74F5254A}"/>
              </a:ext>
            </a:extLst>
          </p:cNvPr>
          <p:cNvSpPr txBox="1">
            <a:spLocks/>
          </p:cNvSpPr>
          <p:nvPr/>
        </p:nvSpPr>
        <p:spPr>
          <a:xfrm>
            <a:off x="6531428" y="940888"/>
            <a:ext cx="5660571" cy="59171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marL="50800" indent="0">
              <a:lnSpc>
                <a:spcPct val="107000"/>
              </a:lnSpc>
              <a:spcBef>
                <a:spcPts val="0"/>
              </a:spcBef>
              <a:buSzPct val="100000"/>
              <a:buFont typeface="Arial" panose="020B0604020202020204"/>
              <a:buNone/>
            </a:pPr>
            <a:endParaRPr lang="en-US" sz="2500" dirty="0">
              <a:solidFill>
                <a:schemeClr val="tx1"/>
              </a:solidFill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 startAt="2"/>
            </a:pPr>
            <a:r>
              <a:rPr lang="en-US" sz="25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Socio-Economic &amp; Environmental Issues</a:t>
            </a:r>
          </a:p>
          <a:p>
            <a:pPr marL="50800" indent="0">
              <a:lnSpc>
                <a:spcPct val="107000"/>
              </a:lnSpc>
              <a:spcBef>
                <a:spcPts val="0"/>
              </a:spcBef>
              <a:buSzPct val="100000"/>
              <a:buFont typeface="Arial" panose="020B0604020202020204"/>
              <a:buNone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Create learning opportunities that guide learners to: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Apply safety measures in real-life situations.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Promote environmental conservation and sustainability.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Make responsible financial and social decisions.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5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Prevent exploitation, extremism, and harmful practices.</a:t>
            </a:r>
          </a:p>
          <a:p>
            <a:pPr>
              <a:lnSpc>
                <a:spcPct val="107000"/>
              </a:lnSpc>
              <a:spcBef>
                <a:spcPts val="0"/>
              </a:spcBef>
              <a:buSzPct val="100000"/>
            </a:pPr>
            <a:endParaRPr lang="en-US" sz="2000" dirty="0">
              <a:solidFill>
                <a:schemeClr val="tx1"/>
              </a:solidFill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0800" indent="0">
              <a:lnSpc>
                <a:spcPct val="107000"/>
              </a:lnSpc>
              <a:spcBef>
                <a:spcPts val="0"/>
              </a:spcBef>
              <a:buSzPct val="100000"/>
              <a:buFont typeface="Arial" panose="020B0604020202020204"/>
              <a:buNone/>
            </a:pPr>
            <a:endParaRPr lang="en-US" sz="2000" dirty="0">
              <a:solidFill>
                <a:schemeClr val="tx1"/>
              </a:solidFill>
              <a:latin typeface="Baskerville Old Face" panose="02020602080505020303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0223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09F3A-2ABA-93BA-E667-AF50438BC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C9218-C222-7B77-7A84-1F387E9DA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153934" cy="914400"/>
          </a:xfrm>
        </p:spPr>
        <p:txBody>
          <a:bodyPr/>
          <a:lstStyle/>
          <a:p>
            <a:r>
              <a:rPr lang="en-US" sz="3100" b="1" dirty="0">
                <a:latin typeface="Georgia" panose="02040502050405020303" pitchFamily="18" charset="0"/>
              </a:rPr>
              <a:t>Mainstreaming of Pertinent and Contemporary Issues (PCIs) in the learning experiences</a:t>
            </a:r>
            <a:endParaRPr lang="aa-ET" sz="3100" b="1" dirty="0">
              <a:latin typeface="Georgia" panose="02040502050405020303" pitchFamily="18" charset="0"/>
            </a:endParaRP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3DA9B76-C196-8275-A540-589DDB98DA07}"/>
              </a:ext>
            </a:extLst>
          </p:cNvPr>
          <p:cNvSpPr txBox="1">
            <a:spLocks/>
          </p:cNvSpPr>
          <p:nvPr/>
        </p:nvSpPr>
        <p:spPr>
          <a:xfrm>
            <a:off x="1" y="914400"/>
            <a:ext cx="6096000" cy="5029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 startAt="3"/>
            </a:pPr>
            <a:r>
              <a:rPr lang="en-US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Citizenship Education</a:t>
            </a:r>
          </a:p>
          <a:p>
            <a:pPr marL="50800" indent="0" algn="just">
              <a:lnSpc>
                <a:spcPct val="107000"/>
              </a:lnSpc>
              <a:spcBef>
                <a:spcPts val="0"/>
              </a:spcBef>
              <a:buSzPct val="100000"/>
              <a:buNone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Structure learning experiences that enable learners to: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Uphold good governance and ethical conduct.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Promote peace and positive social cohesion.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Respect and protect human rights for all.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Participate responsibly in civic and cultural life.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8B159B9-023B-EB53-CED6-B988EDF75741}"/>
              </a:ext>
            </a:extLst>
          </p:cNvPr>
          <p:cNvSpPr txBox="1">
            <a:spLocks/>
          </p:cNvSpPr>
          <p:nvPr/>
        </p:nvSpPr>
        <p:spPr>
          <a:xfrm>
            <a:off x="6096000" y="914400"/>
            <a:ext cx="6096000" cy="5029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•"/>
              <a:defRPr sz="2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9pPr>
          </a:lstStyle>
          <a:p>
            <a:pPr marL="508000" indent="-457200">
              <a:lnSpc>
                <a:spcPct val="107000"/>
              </a:lnSpc>
              <a:spcBef>
                <a:spcPts val="0"/>
              </a:spcBef>
              <a:buSzPct val="100000"/>
              <a:buFont typeface="+mj-lt"/>
              <a:buAutoNum type="arabicPeriod" startAt="4"/>
            </a:pPr>
            <a:r>
              <a:rPr lang="en-US" sz="2600" b="1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Life Skills, Moral Education &amp; Human Sexuality</a:t>
            </a:r>
          </a:p>
          <a:p>
            <a:pPr marL="50800" indent="0"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Provide activities that support learners to: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Develop self-management and emotional control skills.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Practise effective communication and social skills.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Demonstrate assertiveness and resist negative influence.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buSzPct val="100000"/>
            </a:pPr>
            <a:r>
              <a:rPr lang="en-US" sz="2600" dirty="0">
                <a:solidFill>
                  <a:schemeClr val="tx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Make responsible decisions on sexuality and personal growth.</a:t>
            </a:r>
          </a:p>
        </p:txBody>
      </p:sp>
    </p:spTree>
    <p:extLst>
      <p:ext uri="{BB962C8B-B14F-4D97-AF65-F5344CB8AC3E}">
        <p14:creationId xmlns:p14="http://schemas.microsoft.com/office/powerpoint/2010/main" val="330927114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9439A-A0BD-2463-D1A6-4F2AC424F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16337-009F-6F7D-D7B7-650865F77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743" y="174172"/>
            <a:ext cx="5660571" cy="638630"/>
          </a:xfrm>
        </p:spPr>
        <p:txBody>
          <a:bodyPr/>
          <a:lstStyle/>
          <a:p>
            <a:pPr algn="ctr"/>
            <a:r>
              <a:rPr lang="en-US" sz="3500" b="1" dirty="0"/>
              <a:t>Cluster Activities</a:t>
            </a:r>
            <a:endParaRPr lang="aa-ET" sz="3500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376A73-C5B8-B7FD-FFB6-F5F31BDD48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027974"/>
            <a:ext cx="12192000" cy="5830026"/>
          </a:xfrm>
          <a:solidFill>
            <a:schemeClr val="lt1"/>
          </a:solidFill>
        </p:spPr>
        <p:txBody>
          <a:bodyPr/>
          <a:lstStyle/>
          <a:p>
            <a:pPr marL="5080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3200" b="1" dirty="0">
                <a:solidFill>
                  <a:schemeClr val="accent1"/>
                </a:solidFill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 your respective subject clusters, you will be expected to:</a:t>
            </a:r>
          </a:p>
          <a:p>
            <a:pPr marL="508000" indent="-4572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US" sz="32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Interpret</a:t>
            </a:r>
            <a:r>
              <a:rPr lang="en-US" sz="3200" dirty="0">
                <a:solidFill>
                  <a:schemeClr val="tx1"/>
                </a:solidFill>
                <a:latin typeface="Baskerville Old Face" panose="02020602080505020303" pitchFamily="18" charset="0"/>
              </a:rPr>
              <a:t> the curriculum design in your specific subject,</a:t>
            </a:r>
          </a:p>
          <a:p>
            <a:pPr marL="508000" indent="-4572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US" sz="32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Break down </a:t>
            </a:r>
            <a:r>
              <a:rPr lang="en-US" sz="3200" dirty="0">
                <a:solidFill>
                  <a:schemeClr val="tx1"/>
                </a:solidFill>
                <a:latin typeface="Baskerville Old Face" panose="02020602080505020303" pitchFamily="18" charset="0"/>
              </a:rPr>
              <a:t>the Specific Learning Outcomes (SLOs) into Lesson Learning Outcomes (LLOs),</a:t>
            </a:r>
          </a:p>
          <a:p>
            <a:pPr marL="5080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32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Generate</a:t>
            </a:r>
            <a:r>
              <a:rPr lang="en-US" sz="3200" dirty="0">
                <a:solidFill>
                  <a:schemeClr val="tx1"/>
                </a:solidFill>
                <a:latin typeface="Baskerville Old Face" panose="02020602080505020303" pitchFamily="18" charset="0"/>
              </a:rPr>
              <a:t> learning experiences to achieve the lesson learning outcomes </a:t>
            </a:r>
          </a:p>
          <a:p>
            <a:pPr marL="5080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32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Mainstream</a:t>
            </a:r>
            <a:r>
              <a:rPr lang="en-US" sz="3200" dirty="0">
                <a:solidFill>
                  <a:schemeClr val="tx1"/>
                </a:solidFill>
                <a:latin typeface="Baskerville Old Face" panose="02020602080505020303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Core Competencies</a:t>
            </a:r>
            <a:r>
              <a:rPr lang="en-US" sz="3200" dirty="0">
                <a:solidFill>
                  <a:schemeClr val="tx1"/>
                </a:solidFill>
                <a:latin typeface="Baskerville Old Face" panose="02020602080505020303" pitchFamily="18" charset="0"/>
              </a:rPr>
              <a:t>, </a:t>
            </a:r>
            <a:r>
              <a:rPr lang="en-US" sz="32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Values</a:t>
            </a:r>
            <a:r>
              <a:rPr lang="en-US" sz="3200" dirty="0">
                <a:solidFill>
                  <a:schemeClr val="tx1"/>
                </a:solidFill>
                <a:latin typeface="Baskerville Old Face" panose="02020602080505020303" pitchFamily="18" charset="0"/>
              </a:rPr>
              <a:t> and </a:t>
            </a:r>
            <a:r>
              <a:rPr lang="en-US" sz="3200" b="1" dirty="0">
                <a:solidFill>
                  <a:schemeClr val="tx1"/>
                </a:solidFill>
                <a:latin typeface="Baskerville Old Face" panose="02020602080505020303" pitchFamily="18" charset="0"/>
              </a:rPr>
              <a:t>Pertinent and Contemporary Issues</a:t>
            </a:r>
            <a:r>
              <a:rPr lang="en-US" sz="3200" dirty="0">
                <a:solidFill>
                  <a:schemeClr val="tx1"/>
                </a:solidFill>
                <a:latin typeface="Baskerville Old Face" panose="02020602080505020303" pitchFamily="18" charset="0"/>
              </a:rPr>
              <a:t> as per the curriculum design.</a:t>
            </a:r>
          </a:p>
        </p:txBody>
      </p:sp>
    </p:spTree>
    <p:extLst>
      <p:ext uri="{BB962C8B-B14F-4D97-AF65-F5344CB8AC3E}">
        <p14:creationId xmlns:p14="http://schemas.microsoft.com/office/powerpoint/2010/main" val="91320153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62700" y="1310971"/>
            <a:ext cx="5829300" cy="4236057"/>
          </a:xfrm>
        </p:spPr>
        <p:txBody>
          <a:bodyPr/>
          <a:lstStyle/>
          <a:p>
            <a:pPr marL="5080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altLang="en-GB" sz="36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“The heart of effective learning lies in the correct interpretation of the Curriculum Design” </a:t>
            </a:r>
          </a:p>
          <a:p>
            <a:pPr marL="5080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altLang="en-GB" sz="3600" dirty="0">
                <a:latin typeface="Baskerville Old Face" panose="02020602080505020303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- UNESCO</a:t>
            </a:r>
            <a:endParaRPr lang="en-US" sz="3600" dirty="0">
              <a:latin typeface="Baskerville Old Face" panose="0202060208050502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FA7B94-43CD-C6BE-C96D-1BFFA0155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69" y="1143002"/>
            <a:ext cx="6305917" cy="45719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E63640-C374-227E-74A2-FF80AA684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1600" y="101073"/>
            <a:ext cx="5660571" cy="638630"/>
          </a:xfrm>
        </p:spPr>
        <p:txBody>
          <a:bodyPr/>
          <a:lstStyle/>
          <a:p>
            <a:pPr algn="ctr"/>
            <a:r>
              <a:rPr lang="en-US" sz="4300" b="1" dirty="0">
                <a:latin typeface="Baskerville Old Face" panose="02020602080505020303" pitchFamily="18" charset="0"/>
              </a:rPr>
              <a:t>THANK YOU!</a:t>
            </a:r>
            <a:endParaRPr lang="aa-ET" sz="4300" b="1" dirty="0">
              <a:latin typeface="Baskerville Old Face" panose="02020602080505020303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7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5883</TotalTime>
  <Words>2280</Words>
  <Application>Microsoft Office PowerPoint</Application>
  <PresentationFormat>Widescreen</PresentationFormat>
  <Paragraphs>220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29</vt:i4>
      </vt:variant>
    </vt:vector>
  </HeadingPairs>
  <TitlesOfParts>
    <vt:vector size="43" baseType="lpstr">
      <vt:lpstr>Arial</vt:lpstr>
      <vt:lpstr>Baskerville Old Face</vt:lpstr>
      <vt:lpstr>Calibri</vt:lpstr>
      <vt:lpstr>Calibri Light</vt:lpstr>
      <vt:lpstr>Cambria</vt:lpstr>
      <vt:lpstr>Georgia</vt:lpstr>
      <vt:lpstr>Tahoma</vt:lpstr>
      <vt:lpstr>Wingdings</vt:lpstr>
      <vt:lpstr>Office Theme</vt:lpstr>
      <vt:lpstr>1_Office Theme</vt:lpstr>
      <vt:lpstr>2_Office Theme</vt:lpstr>
      <vt:lpstr>3_Office Theme</vt:lpstr>
      <vt:lpstr>5_Office Theme</vt:lpstr>
      <vt:lpstr>7_Office Theme</vt:lpstr>
      <vt:lpstr>PowerPoint Presentation</vt:lpstr>
      <vt:lpstr>KWL</vt:lpstr>
      <vt:lpstr>Curriculum Design</vt:lpstr>
      <vt:lpstr>Components of a Curriculum Design</vt:lpstr>
      <vt:lpstr> Essence Statement</vt:lpstr>
      <vt:lpstr> Strand and sub strands</vt:lpstr>
      <vt:lpstr> Learning Outcomes</vt:lpstr>
      <vt:lpstr>Progression of Learning Outcomes </vt:lpstr>
      <vt:lpstr>Group Activity</vt:lpstr>
      <vt:lpstr>Lesson Learning Outcome (LLO)</vt:lpstr>
      <vt:lpstr>The ‘verb, object and context’ in a learning outcome</vt:lpstr>
      <vt:lpstr>Designing Lesson Learning Outcomes (LLOs)</vt:lpstr>
      <vt:lpstr>Formulating Lesson Learning Outcomes</vt:lpstr>
      <vt:lpstr>Generating Lesson Learning outcomes (LLO) from Specific Learning Outcome (SLO) </vt:lpstr>
      <vt:lpstr>Learning Experiences</vt:lpstr>
      <vt:lpstr>MULTIPLE INTELLIGENCIES</vt:lpstr>
      <vt:lpstr>PRIOR KNOWLEDGE</vt:lpstr>
      <vt:lpstr>Learning Experiences</vt:lpstr>
      <vt:lpstr>Key Inquiry Questions (KIQs)</vt:lpstr>
      <vt:lpstr>Characteristics of Key Inquiry Questions </vt:lpstr>
      <vt:lpstr>Mainstreaming Core Competencies, Values and PCIs in the Learning Experiences </vt:lpstr>
      <vt:lpstr> Mainstreaming Core Competencies in the learning experiences</vt:lpstr>
      <vt:lpstr>Mainstreaming Core Competencies in the learning experiences</vt:lpstr>
      <vt:lpstr>Mainstreaming Values in the learning experiences  </vt:lpstr>
      <vt:lpstr>Mainstreaming Values in the learning experiences </vt:lpstr>
      <vt:lpstr>Mainstreaming of Pertinent and Contemporary Issues (PCIs) in the learning experiences</vt:lpstr>
      <vt:lpstr>Mainstreaming of Pertinent and Contemporary Issues (PCIs) in the learning experiences</vt:lpstr>
      <vt:lpstr>Cluster Activities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PC</cp:lastModifiedBy>
  <cp:revision>356</cp:revision>
  <dcterms:created xsi:type="dcterms:W3CDTF">2021-06-07T13:49:00Z</dcterms:created>
  <dcterms:modified xsi:type="dcterms:W3CDTF">2025-12-04T04:04:51Z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A8125AC281D34AADAE294DBE85328A08_13</vt:lpwstr>
  </property>
  <property fmtid="{D5CDD505-2E9C-101B-9397-08002B2CF9AE}" pid="3" name="KSOProductBuildVer">
    <vt:lpwstr>1033-12.2.0.13431</vt:lpwstr>
  </property>
</Properties>
</file>