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3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  <p:sldMasterId id="2147483815" r:id="rId2"/>
    <p:sldMasterId id="2147483976" r:id="rId3"/>
    <p:sldMasterId id="2147483996" r:id="rId4"/>
  </p:sldMasterIdLst>
  <p:notesMasterIdLst>
    <p:notesMasterId r:id="rId23"/>
  </p:notesMasterIdLst>
  <p:sldIdLst>
    <p:sldId id="308" r:id="rId5"/>
    <p:sldId id="1068" r:id="rId6"/>
    <p:sldId id="1082" r:id="rId7"/>
    <p:sldId id="1083" r:id="rId8"/>
    <p:sldId id="1053" r:id="rId9"/>
    <p:sldId id="1054" r:id="rId10"/>
    <p:sldId id="1077" r:id="rId11"/>
    <p:sldId id="1078" r:id="rId12"/>
    <p:sldId id="1079" r:id="rId13"/>
    <p:sldId id="1080" r:id="rId14"/>
    <p:sldId id="1055" r:id="rId15"/>
    <p:sldId id="1058" r:id="rId16"/>
    <p:sldId id="1059" r:id="rId17"/>
    <p:sldId id="1060" r:id="rId18"/>
    <p:sldId id="1062" r:id="rId19"/>
    <p:sldId id="1084" r:id="rId20"/>
    <p:sldId id="1066" r:id="rId21"/>
    <p:sldId id="1081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968" autoAdjust="0"/>
    <p:restoredTop sz="94364" autoAdjust="0"/>
  </p:normalViewPr>
  <p:slideViewPr>
    <p:cSldViewPr snapToGrid="0">
      <p:cViewPr varScale="1">
        <p:scale>
          <a:sx n="74" d="100"/>
          <a:sy n="74" d="100"/>
        </p:scale>
        <p:origin x="16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1B0D11-13EA-48F1-81AA-856CB6674756}" type="datetimeFigureOut">
              <a:rPr lang="en-AU" smtClean="0"/>
              <a:t>13/12/2025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085982-7DED-401E-956B-D0AE00C2A6B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5926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79DEACA-45FE-44AB-BF4E-2EB871FD467A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352173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5348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B36686-4091-41E4-BE59-B3DD885D45DD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4544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13D4D1E5-E188-6848-B18F-05B16A9C2D1A}"/>
              </a:ext>
            </a:extLst>
          </p:cNvPr>
          <p:cNvSpPr/>
          <p:nvPr userDrawn="1"/>
        </p:nvSpPr>
        <p:spPr>
          <a:xfrm>
            <a:off x="-152400" y="-76200"/>
            <a:ext cx="12420600" cy="70866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a-E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30" y="861727"/>
            <a:ext cx="10134539" cy="899107"/>
          </a:xfrm>
        </p:spPr>
        <p:txBody>
          <a:bodyPr>
            <a:normAutofit/>
          </a:bodyPr>
          <a:lstStyle>
            <a:lvl1pPr>
              <a:defRPr sz="36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760834"/>
            <a:ext cx="10972800" cy="436533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448991-2D38-4798-9E0B-951DC8C1D270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7543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13D4D1E5-E188-6848-B18F-05B16A9C2D1A}"/>
              </a:ext>
            </a:extLst>
          </p:cNvPr>
          <p:cNvSpPr/>
          <p:nvPr userDrawn="1"/>
        </p:nvSpPr>
        <p:spPr>
          <a:xfrm>
            <a:off x="-152400" y="-76200"/>
            <a:ext cx="12344400" cy="70866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a-E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33F3E5-D43B-48DC-BF63-CF090B1524D4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3940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5B2F80-6E6F-4101-9468-2585F495525F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2060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BC0896-BFCC-4E5A-B637-F4993D8DCB2F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665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D8B465-B2CA-4409-A5F5-107D2DABEB4D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6553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AC7806-1FAB-4C08-9320-1FCAA9B80B7F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9133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0D2E5F2-3BE1-40CE-A235-C7B60B2149B8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9402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2CC85AC-BD6B-4CB3-8706-02544073D9EE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894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DF3A30-77BE-406F-82F6-AAF4C91756A4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1643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CDE9A1-CC89-4291-B042-1C390919AC0D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67902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>
  <p:cSld name="1_Picture with Caption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6979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3270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192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3707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9736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8998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6598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2912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4069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8568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E2164A-1FFB-44FF-B8F3-C8FC94CE2501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8432485"/>
      </p:ext>
    </p:extLst>
  </p:cSld>
  <p:clrMapOvr>
    <a:masterClrMapping/>
  </p:clrMapOvr>
  <p:hf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E2164A-1FFB-44FF-B8F3-C8FC94CE2501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4954354"/>
      </p:ext>
    </p:extLst>
  </p:cSld>
  <p:clrMapOvr>
    <a:masterClrMapping/>
  </p:clrMapOvr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E2164A-1FFB-44FF-B8F3-C8FC94CE2501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2995883"/>
      </p:ext>
    </p:extLst>
  </p:cSld>
  <p:clrMapOvr>
    <a:masterClrMapping/>
  </p:clrMapOvr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E2164A-1FFB-44FF-B8F3-C8FC94CE2501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246645"/>
      </p:ext>
    </p:extLst>
  </p:cSld>
  <p:clrMapOvr>
    <a:masterClrMapping/>
  </p:clrMapOvr>
  <p:hf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E2164A-1FFB-44FF-B8F3-C8FC94CE2501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1266804"/>
      </p:ext>
    </p:extLst>
  </p:cSld>
  <p:clrMapOvr>
    <a:masterClrMapping/>
  </p:clrMapOvr>
  <p:hf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4514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029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64024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20F7AA5-08A3-2944-99A0-25DEC0405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8561111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37BDEDC-7697-4847-8F03-E41ACCDA3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14013536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ABBFC91-D6E2-8041-844B-8968DAE3F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76527137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DA501E0-D44F-8D49-8EF9-A104797B7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416409430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EA13618-339E-495E-8DB1-CD6C65C4B5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B2B71161-EFEA-41A3-A597-FA54856DFF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D267688-157C-4EE6-90A5-5580F41BC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DE12A93-FFEA-41CE-8021-C37776603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626265C-591D-4D3F-BAAE-11564BBF2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2749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2DAC4B2-0F0C-48D7-A83E-A0C034C5D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336E541-8130-4C32-A298-4591DA4422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3129367-2640-49C2-82B1-1D303D36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7A8F7B8-A761-4C07-BE91-CB479AAD3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16400AE-3206-412A-8440-7B41020DF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9326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497B060-1954-46C8-9042-45C61694C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321073D-C25C-4472-8022-92CBDCBC43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5CECC46-5366-4416-8C4E-21F2E80AD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3565003-816A-475A-95EE-2D08A2FAE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58A64CD-A2C9-48CA-9982-8785CB85C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7416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83B8D2A-C744-4A13-8019-6BAA368C2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494D7F6-30F4-4BB4-B136-AFA520D493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2ECB631F-5F00-4BBB-8D85-88F99F9AFF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1961E0-5FFD-4201-A09F-6163FAFA2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C6DCCB9-B964-4164-8D85-928701FB3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D759DAF-2BE2-4CA0-8760-F4AA7E54A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1617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711A89-68F7-4F7D-B87B-3ABD180D5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1078994-EC8D-4632-85DE-6938E0F7F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DA3815D-A465-4EFA-8C20-3E2DBD0F7C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96E0B6CF-69C1-489D-A102-F53DB960ED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1DC328D0-5A4D-48E9-A062-FAC2C89E3C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5B4B4192-1029-4090-A17D-05C25DB7C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7B70FBDB-3617-49A5-947E-DC18F46C1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23072509-F946-43D2-A854-6F99C3351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2645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9824367-7B80-4D15-B3DF-55E70BFB4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10A0A3B8-8874-4550-A0A6-264DACAB6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1735341-7FC0-46FE-8309-B784A54A1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6BA520CC-DBAB-44AE-B88D-F1660D3D9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5671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D3429CD7-5BCC-4C6E-BCCB-C1D783B52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2D665421-43A1-45EA-8252-55DEFFF2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65160F83-DF07-426F-9D22-70817506B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38136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23A8151-395B-41A5-A80B-9C1682DC3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52AD0E3-16A0-400E-A5D9-B97073AD02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6704C528-E032-4B1B-8141-DF8940985B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B512D15-E548-4D25-A3F0-D48094C1F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FD61096-9D0D-4A4D-8676-86F675C64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9D1A09A-CA58-4337-BA84-D36DB2C8A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33462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0CE5377-BB6E-42FB-9271-025BD511B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F455ABAB-B01C-417D-A597-50187B0655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28E1386-7EFB-4B29-B9DE-CCDA45D5F3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E1452CC-E94D-4B6A-BB44-B9ADF07B8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C0649BD-859A-41EE-A9B9-3F773601A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6470B849-5BA5-4342-827C-16D6E96AD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06105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56530AA-4A16-4639-AFBA-AA40E745B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FB3FAD19-57C9-46A0-B67E-ADF6FD73E6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F18B598-208B-41C4-B983-74E6E97A7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2C5D904-701F-4412-83D8-88E455EEB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BB74858-DFCE-4E6B-96BC-931F9F659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0973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2980A792-1DB1-441C-AF6F-45F6004D12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AAEEEA3-6803-4EA6-A937-1D75F69EBF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34E0513-40D8-4AA0-ABE8-A45B82D5B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4F795FE-B061-4385-A28C-6141104A2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7AAC8BB-62C6-4FF2-8837-FC8BC0CC8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84403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143336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562444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20F7AA5-08A3-2944-99A0-25DEC0405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6597436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37BDEDC-7697-4847-8F03-E41ACCDA3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282528230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ABBFC91-D6E2-8041-844B-8968DAE3F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67725077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DA501E0-D44F-8D49-8EF9-A104797B7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185005187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8E54CE-96AC-3A26-F88F-659AA83076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8D15EE7-4878-46B2-D343-B24E933A8C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81148792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E00FF707-7B9E-1944-BA47-60D97A55BB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E9A510-DD19-E2F6-8D6C-2BA8DBF2C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3311"/>
            <a:ext cx="10515600" cy="75875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94CD16A-70C2-1F03-C4CA-24C294FAAE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6076"/>
            <a:ext cx="10515600" cy="393960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1965995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B1A91EFC-F59B-594E-853A-014CB1266DD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006F0AAD-6667-BCDB-F36F-38B4FE9A9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84561074-4263-C244-64C5-29E37E225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E7AAF5B-D105-F859-3F3B-D22638EE6B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17154E6-1C46-D059-35EB-AEE5CF7BB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687F90E-CBDC-DEF8-0E3C-85A28845B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94537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28F6C626-102E-5548-BC86-D4E8C72324B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E464781D-B05D-54DE-194D-CAFEBEE93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14400"/>
            <a:ext cx="10515600" cy="7762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BD0CE0F-3961-0C9E-5AB1-4AAE780EC3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22DF509-9CA4-776F-971A-4DCDD0DC5C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8455987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8D0915C0-DCE4-8B47-8631-36079EC320E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B2C1EB-1231-8B19-7724-A4F655A15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012826"/>
            <a:ext cx="10515600" cy="67786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25F2D2EC-9C6B-4F1D-5050-83138913A1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2035FD7-BF05-783D-FD9B-36FDBC5750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90612876-FCCE-492C-9E69-F872EEEFF6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D8C3967-A2B5-A7BD-A91E-39FECFAC83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1617293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F90D6024-819B-FC46-BC70-76B54174CFB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2783D562-0712-A3EF-E602-4D5BCDDC0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2221"/>
            <a:ext cx="10515600" cy="69846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4375488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FC86B3C8-E425-F24B-B281-E8EFBF7ABFA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133188632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EEC7DC68-F5C1-2B43-A155-3D6B68355ED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BE31E79-855A-1F63-9D08-2D94B15F4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E2E454A-23D5-E98E-A914-DB6915CAEF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20D491F2-61CA-A7A8-0E2C-FE5167D604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87D8A2-2B89-098D-BE85-9CF056DAE2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56E26DC-910F-7EB6-8197-DA0F685AE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29FA8F3-4749-43E1-F791-B9AFFD71A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02170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73488C6B-5BBF-E945-91D0-5CBF71DCA9E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1FF61E76-473E-15C4-0B9F-88DDDA1A4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4F4619B-D746-3588-7582-710E1A0095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9E93A5A-5716-92C6-2C8C-267A746134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BB910BD-7137-D63E-11D1-DCC0CFCB99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B402B0C-8C0F-7684-26C5-9B5A0348F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73BB571-9D1B-A50E-4858-02514B732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92572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6B4FFDD5-ABDC-6441-B635-68DDE6E28E2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4DA07EB9-1ED9-5289-6171-0BB21C638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2F0476F0-74E4-2221-C67B-788F3299AC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2C50835-0E0B-07C2-F4A0-55BEA553A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EA7C4D-D27A-D605-6115-5DA96BB8A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6E7A14B-9B89-540F-ECF7-579F1754E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54608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21EF2E8E-664D-5449-B7E4-93316CF9090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E95B6BDE-468D-A101-1F80-180BAC633A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8A15DB0-9867-F315-DDEE-FAA9C68C37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24EAD65-2094-4CEB-1874-640ABD1FD62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1DB65F9-03BE-FC96-1833-57461D6FC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01F8F89-FDEC-3633-8536-60ABCD852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71003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A6B4DFA-3F43-E84D-95F0-B6177AE8CEA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9" r="4189"/>
          <a:stretch/>
        </p:blipFill>
        <p:spPr>
          <a:xfrm>
            <a:off x="6896100" y="0"/>
            <a:ext cx="5292000" cy="6858000"/>
          </a:xfrm>
          <a:prstGeom prst="rect">
            <a:avLst/>
          </a:prstGeom>
        </p:spPr>
      </p:pic>
      <p:pic>
        <p:nvPicPr>
          <p:cNvPr id="7" name="Picture 6" descr="Logo, icon&#10;&#10;Description automatically generated with medium confidence">
            <a:extLst>
              <a:ext uri="{FF2B5EF4-FFF2-40B4-BE49-F238E27FC236}">
                <a16:creationId xmlns="" xmlns:a16="http://schemas.microsoft.com/office/drawing/2014/main" id="{300AB8C0-AAC8-D54D-8AEE-DC61CA4321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60251" y="2674649"/>
            <a:ext cx="4105808" cy="174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542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15.xml"/><Relationship Id="rId21" Type="http://schemas.openxmlformats.org/officeDocument/2006/relationships/slideLayout" Target="../slideLayouts/slideLayout33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23" Type="http://schemas.openxmlformats.org/officeDocument/2006/relationships/image" Target="../media/image1.jpg"/><Relationship Id="rId10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1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Relationship Id="rId22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E2164A-1FFB-44FF-B8F3-C8FC94CE2501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7726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hf hdr="0" ft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E2164A-1FFB-44FF-B8F3-C8FC94CE2501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12/13/2025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E4085-1F3F-4C0F-A6A9-E61DF79679C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EAAA113C-5A0B-ED50-1D54-8C728A2A775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2271043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  <p:sldLayoutId id="2147483829" r:id="rId14"/>
    <p:sldLayoutId id="2147483830" r:id="rId15"/>
    <p:sldLayoutId id="2147483831" r:id="rId16"/>
    <p:sldLayoutId id="2147483707" r:id="rId17"/>
    <p:sldLayoutId id="2147483708" r:id="rId18"/>
    <p:sldLayoutId id="2147483709" r:id="rId19"/>
    <p:sldLayoutId id="2147483710" r:id="rId20"/>
    <p:sldLayoutId id="2147483711" r:id="rId21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243AB22-0AFE-48BA-BCF8-AACF48FE4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D6BFDAC-B898-4CE3-8C2C-457CA08B8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2C4F0E0-C7CC-4155-8EBC-096045D3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2C059-2DF8-41E7-80D6-19D887786DC9}" type="datetimeFigureOut">
              <a:rPr lang="en-GB" smtClean="0"/>
              <a:t>13/12/2025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DC9B1A0-BB04-48AC-B35E-7179A7979F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F2F1FD2-C348-41C4-9DCF-40DBE677A8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61729-F711-4137-BD34-2C3C342BE67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F974711B-B9A4-401B-B90C-890057D90CB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137876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  <p:sldLayoutId id="2147483988" r:id="rId12"/>
    <p:sldLayoutId id="2147483989" r:id="rId13"/>
    <p:sldLayoutId id="2147483990" r:id="rId14"/>
    <p:sldLayoutId id="2147483991" r:id="rId15"/>
    <p:sldLayoutId id="2147483992" r:id="rId16"/>
    <p:sldLayoutId id="214748399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6182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  <p:sldLayoutId id="214748400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="" xmlns:a16="http://schemas.microsoft.com/office/drawing/2014/main" id="{962CEAF2-28C2-4D35-8181-627CB89CBA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194" y="1373389"/>
            <a:ext cx="1137828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KENYA INSTITUTE OF CURRICULUM DEVELOPMENT 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="" xmlns:a16="http://schemas.microsoft.com/office/drawing/2014/main" id="{B265B3F4-B196-46A6-9A1F-8F24000A4E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8832" y="2084395"/>
            <a:ext cx="58674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1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1" i="1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Skilled and Ethical Society 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90918" y="3210339"/>
            <a:ext cx="10903227" cy="174512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noProof="0" dirty="0"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OVERVIEW OF BASIC EDUCATION AND ORGANISATION OF LEARNING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15</a:t>
            </a:r>
            <a:r>
              <a:rPr lang="en-US" sz="4000" b="1" baseline="30000" dirty="0" smtClean="0"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TH</a:t>
            </a:r>
            <a:r>
              <a:rPr lang="en-US" sz="40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-19</a:t>
            </a:r>
            <a:r>
              <a:rPr lang="en-US" sz="4000" b="1" baseline="30000" dirty="0" smtClean="0"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TH</a:t>
            </a:r>
            <a:r>
              <a:rPr lang="en-US" sz="40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DECEMBER </a:t>
            </a:r>
            <a:r>
              <a:rPr lang="en-US" sz="4000" b="1" noProof="0" dirty="0" smtClean="0"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2025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Narrow" panose="020B0606020202030204" pitchFamily="34" charset="0"/>
                <a:cs typeface="Times New Roman" panose="02020603050405020304" pitchFamily="18" charset="0"/>
              </a:rPr>
              <a:t>BULIMBO GIRLS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84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410" y="0"/>
            <a:ext cx="10134539" cy="899107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CURRICULUM DEVELOPMENT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832" y="899107"/>
            <a:ext cx="11933382" cy="5601533"/>
          </a:xfrm>
          <a:prstGeom prst="rect">
            <a:avLst/>
          </a:prstGeom>
          <a:noFill/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National curriculum is developed by KICD as empowered by Act of Parliament the Kenya Institute of Curriculum Development (KICD) Act, 2013 (Revised 2019). Basic Education Curricula include: </a:t>
            </a:r>
          </a:p>
          <a:p>
            <a:pPr marL="1457325" lvl="3" indent="-514350">
              <a:buFont typeface="+mj-lt"/>
              <a:buAutoNum type="alphaLcParenR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Pre-primary education</a:t>
            </a:r>
          </a:p>
          <a:p>
            <a:pPr marL="1457325" lvl="3" indent="-514350">
              <a:buFont typeface="+mj-lt"/>
              <a:buAutoNum type="alphaLcParenR"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Primary education</a:t>
            </a:r>
          </a:p>
          <a:p>
            <a:pPr marL="1457325" lvl="3" indent="-514350">
              <a:buFont typeface="+mj-lt"/>
              <a:buAutoNum type="alphaLcParenR"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Junior School</a:t>
            </a:r>
          </a:p>
          <a:p>
            <a:pPr marL="1457325" lvl="3" indent="-514350">
              <a:buFont typeface="+mj-lt"/>
              <a:buAutoNum type="alphaLcParenR"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Senior School </a:t>
            </a:r>
          </a:p>
          <a:p>
            <a:pPr marL="1457325" lvl="3" indent="-514350">
              <a:buFont typeface="+mj-lt"/>
              <a:buAutoNum type="alphaLcParenR"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Special Needs Education</a:t>
            </a:r>
          </a:p>
          <a:p>
            <a:pPr marL="1457325" lvl="3" indent="-514350">
              <a:buFont typeface="+mj-lt"/>
              <a:buAutoNum type="alphaLcParenR"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Teacher Education</a:t>
            </a:r>
          </a:p>
          <a:p>
            <a:pPr marL="1457325" lvl="3" indent="-514350">
              <a:buFont typeface="+mj-lt"/>
              <a:buAutoNum type="alphaLcParenR"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Adult and Continuing Education</a:t>
            </a:r>
          </a:p>
          <a:p>
            <a:pPr marL="1457325" lvl="3" indent="-514350">
              <a:buFont typeface="+mj-lt"/>
              <a:buAutoNum type="alphaLcParenR"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Technical and Vocational Education and Training.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427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itle 1"/>
          <p:cNvSpPr>
            <a:spLocks noGrp="1" noChangeArrowheads="1"/>
          </p:cNvSpPr>
          <p:nvPr>
            <p:ph type="title"/>
          </p:nvPr>
        </p:nvSpPr>
        <p:spPr bwMode="auto">
          <a:xfrm>
            <a:off x="350982" y="61557"/>
            <a:ext cx="9492456" cy="82104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en-GB" altLang="en-US" sz="4400" b="1" dirty="0"/>
              <a:t>Core Competencies in the Basic Education</a:t>
            </a:r>
            <a:endParaRPr lang="en-US" altLang="en-US" sz="4400" b="1" dirty="0"/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D93F54CB-EBB6-46E4-8894-D45932142F17}"/>
              </a:ext>
            </a:extLst>
          </p:cNvPr>
          <p:cNvSpPr txBox="1"/>
          <p:nvPr/>
        </p:nvSpPr>
        <p:spPr>
          <a:xfrm>
            <a:off x="776938" y="1185334"/>
            <a:ext cx="10195862" cy="440120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en-GB" sz="4000" dirty="0">
                <a:latin typeface="Cambria" panose="02040503050406030204" pitchFamily="18" charset="0"/>
                <a:ea typeface="Cambria" panose="02040503050406030204" pitchFamily="18" charset="0"/>
                <a:cs typeface="Tahoma" panose="020B0604030504040204" pitchFamily="34" charset="0"/>
              </a:rPr>
              <a:t>Communication and Collaboration</a:t>
            </a:r>
          </a:p>
          <a:p>
            <a:pPr marL="457200" indent="-457200">
              <a:buAutoNum type="arabicPeriod"/>
            </a:pPr>
            <a:r>
              <a:rPr lang="en-GB" sz="4000" dirty="0">
                <a:latin typeface="Cambria" panose="02040503050406030204" pitchFamily="18" charset="0"/>
                <a:ea typeface="Cambria" panose="02040503050406030204" pitchFamily="18" charset="0"/>
                <a:cs typeface="Tahoma" panose="020B0604030504040204" pitchFamily="34" charset="0"/>
              </a:rPr>
              <a:t>Critical Thinking and Problem Solving</a:t>
            </a:r>
          </a:p>
          <a:p>
            <a:pPr marL="457200" indent="-457200">
              <a:buFontTx/>
              <a:buAutoNum type="arabicPeriod"/>
            </a:pPr>
            <a:r>
              <a:rPr lang="en-GB" sz="4000" dirty="0">
                <a:latin typeface="Cambria" panose="02040503050406030204" pitchFamily="18" charset="0"/>
                <a:ea typeface="Cambria" panose="02040503050406030204" pitchFamily="18" charset="0"/>
                <a:cs typeface="Tahoma" panose="020B0604030504040204" pitchFamily="34" charset="0"/>
              </a:rPr>
              <a:t>Citizenship</a:t>
            </a:r>
          </a:p>
          <a:p>
            <a:pPr marL="457200" indent="-457200">
              <a:buAutoNum type="arabicPeriod"/>
            </a:pPr>
            <a:r>
              <a:rPr lang="en-GB" sz="4000" dirty="0">
                <a:latin typeface="Cambria" panose="02040503050406030204" pitchFamily="18" charset="0"/>
                <a:ea typeface="Cambria" panose="02040503050406030204" pitchFamily="18" charset="0"/>
                <a:cs typeface="Tahoma" panose="020B0604030504040204" pitchFamily="34" charset="0"/>
              </a:rPr>
              <a:t>Imagination and Creativity</a:t>
            </a:r>
          </a:p>
          <a:p>
            <a:pPr marL="457200" indent="-457200">
              <a:buAutoNum type="arabicPeriod"/>
            </a:pPr>
            <a:r>
              <a:rPr lang="en-GB" sz="4000" dirty="0">
                <a:latin typeface="Cambria" panose="02040503050406030204" pitchFamily="18" charset="0"/>
                <a:ea typeface="Cambria" panose="02040503050406030204" pitchFamily="18" charset="0"/>
                <a:cs typeface="Tahoma" panose="020B0604030504040204" pitchFamily="34" charset="0"/>
              </a:rPr>
              <a:t>Digital Literacy</a:t>
            </a:r>
          </a:p>
          <a:p>
            <a:pPr marL="457200" indent="-457200">
              <a:buAutoNum type="arabicPeriod"/>
            </a:pPr>
            <a:r>
              <a:rPr lang="en-GB" sz="4000" dirty="0">
                <a:latin typeface="Cambria" panose="02040503050406030204" pitchFamily="18" charset="0"/>
                <a:ea typeface="Cambria" panose="02040503050406030204" pitchFamily="18" charset="0"/>
                <a:cs typeface="Tahoma" panose="020B0604030504040204" pitchFamily="34" charset="0"/>
              </a:rPr>
              <a:t>Learning to learn</a:t>
            </a:r>
          </a:p>
          <a:p>
            <a:pPr marL="457200" indent="-457200">
              <a:buAutoNum type="arabicPeriod"/>
            </a:pPr>
            <a:r>
              <a:rPr lang="en-GB" sz="4000" dirty="0">
                <a:latin typeface="Cambria" panose="02040503050406030204" pitchFamily="18" charset="0"/>
                <a:ea typeface="Cambria" panose="02040503050406030204" pitchFamily="18" charset="0"/>
                <a:cs typeface="Tahoma" panose="020B0604030504040204" pitchFamily="34" charset="0"/>
              </a:rPr>
              <a:t>Self Efficacy</a:t>
            </a:r>
          </a:p>
        </p:txBody>
      </p:sp>
      <p:sp>
        <p:nvSpPr>
          <p:cNvPr id="2" name="Rectangle 1"/>
          <p:cNvSpPr/>
          <p:nvPr/>
        </p:nvSpPr>
        <p:spPr>
          <a:xfrm>
            <a:off x="1376218" y="882606"/>
            <a:ext cx="7970982" cy="30272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The seven core competencies in the curriculum are:</a:t>
            </a:r>
          </a:p>
        </p:txBody>
      </p:sp>
    </p:spTree>
    <p:extLst>
      <p:ext uri="{BB962C8B-B14F-4D97-AF65-F5344CB8AC3E}">
        <p14:creationId xmlns:p14="http://schemas.microsoft.com/office/powerpoint/2010/main" val="3581192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B8E08A5C-5EA8-460F-851F-238CA2CF35A5}"/>
              </a:ext>
            </a:extLst>
          </p:cNvPr>
          <p:cNvSpPr txBox="1">
            <a:spLocks/>
          </p:cNvSpPr>
          <p:nvPr/>
        </p:nvSpPr>
        <p:spPr>
          <a:xfrm>
            <a:off x="494005" y="66675"/>
            <a:ext cx="9453561" cy="852488"/>
          </a:xfrm>
          <a:prstGeom prst="rect">
            <a:avLst/>
          </a:prstGeom>
        </p:spPr>
        <p:txBody>
          <a:bodyPr>
            <a:normAutofit fontScale="92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defRPr/>
            </a:pPr>
            <a:r>
              <a:rPr lang="en-GB" sz="4000" b="1" kern="0" dirty="0">
                <a:solidFill>
                  <a:schemeClr val="tx1"/>
                </a:solidFill>
                <a:latin typeface="+mn-lt"/>
              </a:rPr>
              <a:t>Values in the Competency Based Curriculum</a:t>
            </a:r>
            <a:endParaRPr lang="en-US" sz="4000" b="1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69947E21-01B2-4938-80CE-F3EAC3BD3019}"/>
              </a:ext>
            </a:extLst>
          </p:cNvPr>
          <p:cNvSpPr txBox="1">
            <a:spLocks/>
          </p:cNvSpPr>
          <p:nvPr/>
        </p:nvSpPr>
        <p:spPr>
          <a:xfrm>
            <a:off x="4351912" y="987426"/>
            <a:ext cx="7258194" cy="528406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defRPr/>
            </a:pPr>
            <a:r>
              <a:rPr lang="en-GB" sz="2300" kern="0" dirty="0">
                <a:solidFill>
                  <a:srgbClr val="FF0000"/>
                </a:solidFill>
                <a:cs typeface="Arial" panose="020B0604020202020204" pitchFamily="34" charset="0"/>
              </a:rPr>
              <a:t>How Values are Integrated in the Curriculum mainly through: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3200" kern="0" dirty="0">
                <a:cs typeface="Arial" panose="020B0604020202020204" pitchFamily="34" charset="0"/>
              </a:rPr>
              <a:t>Infusion in the learning experience</a:t>
            </a:r>
            <a:r>
              <a:rPr lang="en-GB" sz="3200" kern="0" dirty="0"/>
              <a:t>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3200" kern="0" dirty="0">
                <a:cs typeface="Arial" panose="020B0604020202020204" pitchFamily="34" charset="0"/>
              </a:rPr>
              <a:t>Guidance and Counselling programmes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3200" kern="0" dirty="0">
                <a:cs typeface="Arial" panose="020B0604020202020204" pitchFamily="34" charset="0"/>
              </a:rPr>
              <a:t>Whole-School Approach- involving learners, teachers, support staff, Board of Management, family members, wider school community and relevant stakeholders.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="" xmlns:a16="http://schemas.microsoft.com/office/drawing/2014/main" id="{B4A2171B-25C8-4E79-A52D-11C612C06513}"/>
              </a:ext>
            </a:extLst>
          </p:cNvPr>
          <p:cNvSpPr txBox="1">
            <a:spLocks/>
          </p:cNvSpPr>
          <p:nvPr/>
        </p:nvSpPr>
        <p:spPr>
          <a:xfrm>
            <a:off x="267855" y="985837"/>
            <a:ext cx="4000933" cy="528565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66700" indent="-177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sz="2800" b="1" kern="0" dirty="0">
                <a:cs typeface="Arial" panose="020B0604020202020204" pitchFamily="34" charset="0"/>
              </a:rPr>
              <a:t>Love</a:t>
            </a:r>
          </a:p>
          <a:p>
            <a:pPr marL="266700" indent="-177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sz="2800" b="1" kern="0" dirty="0">
                <a:cs typeface="Arial" panose="020B0604020202020204" pitchFamily="34" charset="0"/>
              </a:rPr>
              <a:t>Responsibility </a:t>
            </a:r>
          </a:p>
          <a:p>
            <a:pPr marL="266700" indent="-177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sz="2800" b="1" kern="0" dirty="0">
                <a:cs typeface="Arial" panose="020B0604020202020204" pitchFamily="34" charset="0"/>
              </a:rPr>
              <a:t>Respect </a:t>
            </a:r>
          </a:p>
          <a:p>
            <a:pPr marL="266700" indent="-177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sz="2800" b="1" kern="0" dirty="0">
                <a:cs typeface="Arial" panose="020B0604020202020204" pitchFamily="34" charset="0"/>
              </a:rPr>
              <a:t>Unity </a:t>
            </a:r>
          </a:p>
          <a:p>
            <a:pPr marL="266700" indent="-177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b="1" kern="0" dirty="0">
                <a:cs typeface="Arial" panose="020B0604020202020204" pitchFamily="34" charset="0"/>
              </a:rPr>
              <a:t>Peace</a:t>
            </a:r>
            <a:endParaRPr lang="en-GB" altLang="en-US" sz="2800" b="1" kern="0" dirty="0">
              <a:cs typeface="Arial" panose="020B0604020202020204" pitchFamily="34" charset="0"/>
            </a:endParaRPr>
          </a:p>
          <a:p>
            <a:pPr marL="266700" indent="-177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sz="2800" b="1" kern="0" dirty="0">
                <a:cs typeface="Arial" panose="020B0604020202020204" pitchFamily="34" charset="0"/>
              </a:rPr>
              <a:t>Patriotism</a:t>
            </a:r>
          </a:p>
          <a:p>
            <a:pPr marL="266700" indent="-177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b="1" kern="0" dirty="0">
                <a:cs typeface="Arial" panose="020B0604020202020204" pitchFamily="34" charset="0"/>
              </a:rPr>
              <a:t>Social Justice </a:t>
            </a:r>
            <a:endParaRPr lang="en-GB" altLang="en-US" sz="2800" b="1" kern="0" dirty="0">
              <a:cs typeface="Arial" panose="020B0604020202020204" pitchFamily="34" charset="0"/>
            </a:endParaRPr>
          </a:p>
          <a:p>
            <a:pPr marL="266700" indent="-177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b="1" kern="0" dirty="0">
                <a:cs typeface="Arial" panose="020B0604020202020204" pitchFamily="34" charset="0"/>
              </a:rPr>
              <a:t>Integrity</a:t>
            </a:r>
          </a:p>
        </p:txBody>
      </p:sp>
      <p:sp>
        <p:nvSpPr>
          <p:cNvPr id="7" name="Rectangle 6"/>
          <p:cNvSpPr/>
          <p:nvPr/>
        </p:nvSpPr>
        <p:spPr>
          <a:xfrm>
            <a:off x="1376218" y="651706"/>
            <a:ext cx="7970982" cy="30272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The eight values in the curriculum are:</a:t>
            </a:r>
          </a:p>
        </p:txBody>
      </p:sp>
    </p:spTree>
    <p:extLst>
      <p:ext uri="{BB962C8B-B14F-4D97-AF65-F5344CB8AC3E}">
        <p14:creationId xmlns:p14="http://schemas.microsoft.com/office/powerpoint/2010/main" val="3406646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="" xmlns:a16="http://schemas.microsoft.com/office/drawing/2014/main" id="{0564C18B-9C92-169D-583B-80D9B5034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5374" y="-63911"/>
            <a:ext cx="7758625" cy="759464"/>
          </a:xfrm>
        </p:spPr>
        <p:txBody>
          <a:bodyPr>
            <a:noAutofit/>
          </a:bodyPr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Organisation of Basic Education</a:t>
            </a:r>
            <a:endParaRPr lang="aa-ET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1DC2F3B-D3B9-1849-8A83-BFCCE82129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620" y="622399"/>
            <a:ext cx="8961120" cy="609164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85375" y="0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005EA8"/>
                </a:solidFill>
                <a:ea typeface="+mj-ea"/>
                <a:cs typeface="Calibri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473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Title 1">
            <a:extLst>
              <a:ext uri="{FF2B5EF4-FFF2-40B4-BE49-F238E27FC236}">
                <a16:creationId xmlns="" xmlns:a16="http://schemas.microsoft.com/office/drawing/2014/main" id="{F60A6D75-BA6F-40DA-990A-873FE432E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71"/>
            <a:ext cx="10515600" cy="742152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FOCUS OF BASIC EDUCATION  LEVELS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aa-ET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BC08716-6CB3-2D4A-AF50-80F321234D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3190"/>
          <a:stretch/>
        </p:blipFill>
        <p:spPr>
          <a:xfrm>
            <a:off x="182880" y="982224"/>
            <a:ext cx="9697865" cy="583980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012874" y="5883564"/>
            <a:ext cx="554182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/>
              <a:t>PP2</a:t>
            </a:r>
          </a:p>
        </p:txBody>
      </p:sp>
    </p:spTree>
    <p:extLst>
      <p:ext uri="{BB962C8B-B14F-4D97-AF65-F5344CB8AC3E}">
        <p14:creationId xmlns:p14="http://schemas.microsoft.com/office/powerpoint/2010/main" val="3724236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536" y="109485"/>
            <a:ext cx="11165264" cy="413029"/>
          </a:xfrm>
        </p:spPr>
        <p:txBody>
          <a:bodyPr>
            <a:noAutofit/>
          </a:bodyPr>
          <a:lstStyle/>
          <a:p>
            <a:pPr marL="514350" indent="-514350" algn="ctr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AREAS:  PRE-PRIMARY (PP1 &amp; PP2)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5" y="757645"/>
            <a:ext cx="12003465" cy="5288689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503795"/>
              </p:ext>
            </p:extLst>
          </p:nvPr>
        </p:nvGraphicFramePr>
        <p:xfrm>
          <a:off x="1373691" y="1727090"/>
          <a:ext cx="9201943" cy="49138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1032">
                  <a:extLst>
                    <a:ext uri="{9D8B030D-6E8A-4147-A177-3AD203B41FA5}">
                      <a16:colId xmlns="" xmlns:a16="http://schemas.microsoft.com/office/drawing/2014/main" val="1827447672"/>
                    </a:ext>
                  </a:extLst>
                </a:gridCol>
                <a:gridCol w="7710911">
                  <a:extLst>
                    <a:ext uri="{9D8B030D-6E8A-4147-A177-3AD203B41FA5}">
                      <a16:colId xmlns="" xmlns:a16="http://schemas.microsoft.com/office/drawing/2014/main" val="3049636926"/>
                    </a:ext>
                  </a:extLst>
                </a:gridCol>
              </a:tblGrid>
              <a:tr h="6660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S/no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Activity learning area 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62868126"/>
                  </a:ext>
                </a:extLst>
              </a:tr>
              <a:tr h="583560">
                <a:tc>
                  <a:txBody>
                    <a:bodyPr/>
                    <a:lstStyle/>
                    <a:p>
                      <a:pPr algn="ctr"/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Language activities 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88906785"/>
                  </a:ext>
                </a:extLst>
              </a:tr>
              <a:tr h="583560">
                <a:tc>
                  <a:txBody>
                    <a:bodyPr/>
                    <a:lstStyle/>
                    <a:p>
                      <a:pPr algn="ctr"/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Mathematical activities 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28832251"/>
                  </a:ext>
                </a:extLst>
              </a:tr>
              <a:tr h="714105">
                <a:tc>
                  <a:txBody>
                    <a:bodyPr/>
                    <a:lstStyle/>
                    <a:p>
                      <a:pPr algn="ctr"/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Creative activities</a:t>
                      </a:r>
                      <a:endParaRPr lang="en-US" sz="3200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89408011"/>
                  </a:ext>
                </a:extLst>
              </a:tr>
              <a:tr h="583560">
                <a:tc>
                  <a:txBody>
                    <a:bodyPr/>
                    <a:lstStyle/>
                    <a:p>
                      <a:pPr algn="ctr"/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Environmental activities 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02241635"/>
                  </a:ext>
                </a:extLst>
              </a:tr>
              <a:tr h="583560">
                <a:tc>
                  <a:txBody>
                    <a:bodyPr/>
                    <a:lstStyle/>
                    <a:p>
                      <a:pPr algn="ctr"/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Religious activities 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26211241"/>
                  </a:ext>
                </a:extLst>
              </a:tr>
              <a:tr h="615939">
                <a:tc>
                  <a:txBody>
                    <a:bodyPr/>
                    <a:lstStyle/>
                    <a:p>
                      <a:pPr algn="ctr"/>
                      <a:endParaRPr lang="en-US" sz="32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Pastoral/Religious</a:t>
                      </a:r>
                      <a:r>
                        <a:rPr lang="en-GB" sz="3200" i="1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programme of</a:t>
                      </a:r>
                      <a:r>
                        <a:rPr lang="en-GB" sz="3200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instruction</a:t>
                      </a:r>
                      <a:endParaRPr lang="en-US" sz="3200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23770423"/>
                  </a:ext>
                </a:extLst>
              </a:tr>
              <a:tr h="58356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96826826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376218" y="1205873"/>
            <a:ext cx="8636000" cy="38277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The five learning areas in pre-primary curriculum are:</a:t>
            </a:r>
          </a:p>
        </p:txBody>
      </p:sp>
    </p:spTree>
    <p:extLst>
      <p:ext uri="{BB962C8B-B14F-4D97-AF65-F5344CB8AC3E}">
        <p14:creationId xmlns:p14="http://schemas.microsoft.com/office/powerpoint/2010/main" val="663704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536" y="-267088"/>
            <a:ext cx="10515600" cy="1181488"/>
          </a:xfrm>
        </p:spPr>
        <p:txBody>
          <a:bodyPr>
            <a:normAutofit fontScale="90000"/>
          </a:bodyPr>
          <a:lstStyle/>
          <a:p>
            <a:pPr lvl="0" algn="ctr">
              <a:spcBef>
                <a:spcPts val="1000"/>
              </a:spcBef>
            </a:pPr>
            <a:r>
              <a:rPr lang="en-GB" dirty="0">
                <a:latin typeface="Arial Rounded MT Bold" panose="020F0704030504030204" pitchFamily="34" charset="0"/>
              </a:rPr>
              <a:t/>
            </a:r>
            <a:br>
              <a:rPr lang="en-GB" dirty="0">
                <a:latin typeface="Arial Rounded MT Bold" panose="020F0704030504030204" pitchFamily="34" charset="0"/>
              </a:rPr>
            </a:br>
            <a:r>
              <a:rPr lang="en-US" sz="33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LOWER PRIMARY (GRADES 1, 2 &amp; 3)</a:t>
            </a:r>
            <a:r>
              <a:rPr lang="en-GB" sz="4600" dirty="0">
                <a:latin typeface="Arial Rounded MT Bold" panose="020F0704030504030204" pitchFamily="34" charset="0"/>
              </a:rPr>
              <a:t/>
            </a:r>
            <a:br>
              <a:rPr lang="en-GB" sz="4600" dirty="0">
                <a:latin typeface="Arial Rounded MT Bold" panose="020F0704030504030204" pitchFamily="34" charset="0"/>
              </a:rPr>
            </a:br>
            <a:endParaRPr lang="en-US" sz="4600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191540"/>
              </p:ext>
            </p:extLst>
          </p:nvPr>
        </p:nvGraphicFramePr>
        <p:xfrm>
          <a:off x="188536" y="1042914"/>
          <a:ext cx="8808691" cy="48186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08691">
                  <a:extLst>
                    <a:ext uri="{9D8B030D-6E8A-4147-A177-3AD203B41FA5}">
                      <a16:colId xmlns="" xmlns:a16="http://schemas.microsoft.com/office/drawing/2014/main" val="3940470165"/>
                    </a:ext>
                  </a:extLst>
                </a:gridCol>
              </a:tblGrid>
              <a:tr h="5446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sz="2800" b="0" kern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Indigenous Language Activities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21299154"/>
                  </a:ext>
                </a:extLst>
              </a:tr>
              <a:tr h="5520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 Kiswahili Language Activities / Kenya Sign Language  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Activities</a:t>
                      </a:r>
                      <a:endParaRPr lang="en-US" sz="2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71697914"/>
                  </a:ext>
                </a:extLst>
              </a:tr>
              <a:tr h="5446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 English Language Activities</a:t>
                      </a:r>
                      <a:endParaRPr lang="en-US" sz="2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102744"/>
                  </a:ext>
                </a:extLst>
              </a:tr>
              <a:tr h="5446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 Mathematical Activities</a:t>
                      </a:r>
                      <a:endParaRPr lang="en-US" sz="2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05290461"/>
                  </a:ext>
                </a:extLst>
              </a:tr>
              <a:tr h="7703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 Religious Education Activities</a:t>
                      </a:r>
                      <a:endParaRPr lang="en-US" sz="2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65433566"/>
                  </a:ext>
                </a:extLst>
              </a:tr>
              <a:tr h="4710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 Environmental Activities </a:t>
                      </a:r>
                      <a:endParaRPr lang="en-US" sz="2800" b="0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66647301"/>
                  </a:ext>
                </a:extLst>
              </a:tr>
              <a:tr h="5446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 Creative Activities </a:t>
                      </a:r>
                      <a:endParaRPr lang="en-US" sz="2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03593267"/>
                  </a:ext>
                </a:extLst>
              </a:tr>
              <a:tr h="54503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0" i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Pastoral/Religious  Programme  of Instruction </a:t>
                      </a:r>
                      <a:endParaRPr lang="en-US" sz="28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6384595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134765" y="1276604"/>
            <a:ext cx="3057236" cy="41549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curriculum is adapted for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Hearing Impaired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Visually Impaired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Physically Impaired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stage based curriculum for the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Mentally challenged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</a:p>
          <a:p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foundational level</a:t>
            </a:r>
          </a:p>
        </p:txBody>
      </p:sp>
      <p:sp>
        <p:nvSpPr>
          <p:cNvPr id="5" name="Rectangle 4"/>
          <p:cNvSpPr/>
          <p:nvPr/>
        </p:nvSpPr>
        <p:spPr>
          <a:xfrm>
            <a:off x="812800" y="688642"/>
            <a:ext cx="8857677" cy="38277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The seven learning areas in lower primary curriculum are:</a:t>
            </a:r>
          </a:p>
        </p:txBody>
      </p:sp>
    </p:spTree>
    <p:extLst>
      <p:ext uri="{BB962C8B-B14F-4D97-AF65-F5344CB8AC3E}">
        <p14:creationId xmlns:p14="http://schemas.microsoft.com/office/powerpoint/2010/main" val="34517169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26" y="97796"/>
            <a:ext cx="10515600" cy="39859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UPPER PRIMARY (GRADES 4, 5 &amp; 6)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3364349"/>
              </p:ext>
            </p:extLst>
          </p:nvPr>
        </p:nvGraphicFramePr>
        <p:xfrm>
          <a:off x="498764" y="884317"/>
          <a:ext cx="8414327" cy="52902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414327">
                  <a:extLst>
                    <a:ext uri="{9D8B030D-6E8A-4147-A177-3AD203B41FA5}">
                      <a16:colId xmlns="" xmlns:a16="http://schemas.microsoft.com/office/drawing/2014/main" val="2771437716"/>
                    </a:ext>
                  </a:extLst>
                </a:gridCol>
              </a:tblGrid>
              <a:tr h="4123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11704888"/>
                  </a:ext>
                </a:extLst>
              </a:tr>
              <a:tr h="4123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 English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25600751"/>
                  </a:ext>
                </a:extLst>
              </a:tr>
              <a:tr h="636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 Kiswahili/ Kenya Sign Language 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84055248"/>
                  </a:ext>
                </a:extLst>
              </a:tr>
              <a:tr h="4123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 Mathematics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81051876"/>
                  </a:ext>
                </a:extLst>
              </a:tr>
              <a:tr h="4123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 Religious Education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23967740"/>
                  </a:ext>
                </a:extLst>
              </a:tr>
              <a:tr h="4123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 Science &amp; Technology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88074465"/>
                  </a:ext>
                </a:extLst>
              </a:tr>
              <a:tr h="4076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 Agriculture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01220727"/>
                  </a:ext>
                </a:extLst>
              </a:tr>
              <a:tr h="4123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 Social Studies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08622077"/>
                  </a:ext>
                </a:extLst>
              </a:tr>
              <a:tr h="5448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  Creative Arts 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93765925"/>
                  </a:ext>
                </a:extLst>
              </a:tr>
              <a:tr h="5656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0" i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Pastoral/Religious  Programme of Instruction </a:t>
                      </a:r>
                      <a:endParaRPr lang="en-US" sz="32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16452536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97795"/>
            <a:ext cx="216726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838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838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838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838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838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38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38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38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38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38200" algn="l"/>
              </a:tabLst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640387" y="1276604"/>
            <a:ext cx="2551613" cy="34778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curriculum is adapted for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Hearing Impaired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Visually Impaired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Physically Impaired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stage based curriculum for the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Mentally challenged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</a:p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intermediate level</a:t>
            </a:r>
          </a:p>
        </p:txBody>
      </p:sp>
      <p:sp>
        <p:nvSpPr>
          <p:cNvPr id="7" name="Rectangle 6"/>
          <p:cNvSpPr/>
          <p:nvPr/>
        </p:nvSpPr>
        <p:spPr>
          <a:xfrm>
            <a:off x="498778" y="873362"/>
            <a:ext cx="9264058" cy="38277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The eight learning areas in the upper primary curriculum are:</a:t>
            </a:r>
          </a:p>
        </p:txBody>
      </p:sp>
    </p:spTree>
    <p:extLst>
      <p:ext uri="{BB962C8B-B14F-4D97-AF65-F5344CB8AC3E}">
        <p14:creationId xmlns:p14="http://schemas.microsoft.com/office/powerpoint/2010/main" val="1014474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" y="0"/>
            <a:ext cx="10515600" cy="716436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JUNIOR SCHOOL (GRADES 7, 8 &amp; 9)</a:t>
            </a: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9350917"/>
              </p:ext>
            </p:extLst>
          </p:nvPr>
        </p:nvGraphicFramePr>
        <p:xfrm>
          <a:off x="415646" y="636038"/>
          <a:ext cx="8765310" cy="61766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765310">
                  <a:extLst>
                    <a:ext uri="{9D8B030D-6E8A-4147-A177-3AD203B41FA5}">
                      <a16:colId xmlns="" xmlns:a16="http://schemas.microsoft.com/office/drawing/2014/main" val="393013356"/>
                    </a:ext>
                  </a:extLst>
                </a:gridCol>
              </a:tblGrid>
              <a:tr h="305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sz="3200" b="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English 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07763862"/>
                  </a:ext>
                </a:extLst>
              </a:tr>
              <a:tr h="57228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 Kiswahili/Kenya Sign Language 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5666424"/>
                  </a:ext>
                </a:extLst>
              </a:tr>
              <a:tr h="305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 Mathematics 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81739500"/>
                  </a:ext>
                </a:extLst>
              </a:tr>
              <a:tr h="305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 Religious Education 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01397398"/>
                  </a:ext>
                </a:extLst>
              </a:tr>
              <a:tr h="6317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 Social Studies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89415919"/>
                  </a:ext>
                </a:extLst>
              </a:tr>
              <a:tr h="6317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 Integrated Science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03328549"/>
                  </a:ext>
                </a:extLst>
              </a:tr>
              <a:tr h="61043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 Pre-technical Studies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39565326"/>
                  </a:ext>
                </a:extLst>
              </a:tr>
              <a:tr h="6104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  Agriculture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02455377"/>
                  </a:ext>
                </a:extLst>
              </a:tr>
              <a:tr h="9156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  Creative Arts and Sports</a:t>
                      </a:r>
                      <a:endParaRPr lang="en-US" sz="3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68934603"/>
                  </a:ext>
                </a:extLst>
              </a:tr>
              <a:tr h="3052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b="0" i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Pastoral/Religious  Programme of Instruction </a:t>
                      </a:r>
                      <a:endParaRPr lang="en-US" sz="3200" b="0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4784988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485745" y="1276604"/>
            <a:ext cx="2706255" cy="31700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curriculum is adapted for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Hearing Impaired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Visually Impaired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Physically Impaired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stage based curriculum for the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Mentally challenged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</a:p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pre-vocational level</a:t>
            </a:r>
          </a:p>
        </p:txBody>
      </p:sp>
      <p:sp>
        <p:nvSpPr>
          <p:cNvPr id="6" name="Rectangle 5"/>
          <p:cNvSpPr/>
          <p:nvPr/>
        </p:nvSpPr>
        <p:spPr>
          <a:xfrm>
            <a:off x="1034477" y="466967"/>
            <a:ext cx="8451268" cy="28117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The nine learning areas in the Junior School curriculum are:</a:t>
            </a:r>
          </a:p>
        </p:txBody>
      </p:sp>
    </p:spTree>
    <p:extLst>
      <p:ext uri="{BB962C8B-B14F-4D97-AF65-F5344CB8AC3E}">
        <p14:creationId xmlns:p14="http://schemas.microsoft.com/office/powerpoint/2010/main" val="6830998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9D958DEE-4A84-5940-5650-10327DFD9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0494"/>
            <a:ext cx="10515600" cy="724396"/>
          </a:xfrm>
        </p:spPr>
        <p:txBody>
          <a:bodyPr>
            <a:noAutofit/>
          </a:bodyPr>
          <a:lstStyle/>
          <a:p>
            <a:r>
              <a:rPr lang="en-GB" sz="4400" b="1" dirty="0">
                <a:solidFill>
                  <a:schemeClr val="tx1"/>
                </a:solidFill>
                <a:latin typeface="Calibri"/>
                <a:cs typeface="Calibri"/>
              </a:rPr>
              <a:t>SENIOR SCHOOL (GRADE 10, 11 &amp; 12)</a:t>
            </a:r>
            <a:endParaRPr lang="aa-ET" sz="4400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398CF9CB-D913-C446-90A8-7746E030E76E}"/>
              </a:ext>
            </a:extLst>
          </p:cNvPr>
          <p:cNvSpPr/>
          <p:nvPr/>
        </p:nvSpPr>
        <p:spPr>
          <a:xfrm>
            <a:off x="498765" y="1214787"/>
            <a:ext cx="11443852" cy="1077218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GB" sz="3200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Senior</a:t>
            </a:r>
            <a:r>
              <a:rPr lang="en-GB" sz="3200" spc="415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school</a:t>
            </a:r>
            <a:r>
              <a:rPr lang="en-GB" sz="3200" spc="415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comprises</a:t>
            </a:r>
            <a:r>
              <a:rPr lang="en-GB" sz="3200" spc="415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b="1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three</a:t>
            </a:r>
            <a:r>
              <a:rPr lang="en-GB" sz="3200" b="1" spc="415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b="1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years</a:t>
            </a:r>
            <a:r>
              <a:rPr lang="en-GB" sz="3200" b="1" spc="415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spc="-25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of </a:t>
            </a:r>
            <a:r>
              <a:rPr lang="en-GB" sz="3200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education for learners between 15 and 18 years</a:t>
            </a:r>
            <a:r>
              <a:rPr lang="en-GB" sz="3200" spc="160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.</a:t>
            </a:r>
            <a:endParaRPr lang="en-GB" sz="3200" dirty="0">
              <a:solidFill>
                <a:srgbClr val="231F2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80B6E10C-FE0E-ED47-90A6-A9B06F33D9F0}"/>
              </a:ext>
            </a:extLst>
          </p:cNvPr>
          <p:cNvSpPr/>
          <p:nvPr/>
        </p:nvSpPr>
        <p:spPr>
          <a:xfrm>
            <a:off x="498764" y="2412670"/>
            <a:ext cx="11443853" cy="1077218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GB" sz="3200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It lays the foundation for further education and training at the tertiary level and the world of work.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D3E41025-677B-FF42-97D6-574336467A78}"/>
              </a:ext>
            </a:extLst>
          </p:cNvPr>
          <p:cNvSpPr/>
          <p:nvPr/>
        </p:nvSpPr>
        <p:spPr>
          <a:xfrm>
            <a:off x="498764" y="3695430"/>
            <a:ext cx="11443853" cy="1077218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GB" sz="3200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Learners will specialise in a career path of choice based on their potential, interests and personality.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DB3FE8E0-5A5A-5F40-867F-82202402DF25}"/>
              </a:ext>
            </a:extLst>
          </p:cNvPr>
          <p:cNvSpPr/>
          <p:nvPr/>
        </p:nvSpPr>
        <p:spPr>
          <a:xfrm>
            <a:off x="498764" y="4993677"/>
            <a:ext cx="11443853" cy="1077218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GB" sz="3200" dirty="0">
                <a:solidFill>
                  <a:srgbClr val="231F2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Learners will undertake core subjects and elective subjects based on career choice, interests, personality and aptitude.</a:t>
            </a:r>
          </a:p>
        </p:txBody>
      </p:sp>
      <p:sp>
        <p:nvSpPr>
          <p:cNvPr id="3" name="Flowchart: Display 2"/>
          <p:cNvSpPr/>
          <p:nvPr/>
        </p:nvSpPr>
        <p:spPr>
          <a:xfrm>
            <a:off x="129309" y="1440873"/>
            <a:ext cx="369455" cy="581891"/>
          </a:xfrm>
          <a:prstGeom prst="flowChartDisp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lowchart: Display 12"/>
          <p:cNvSpPr/>
          <p:nvPr/>
        </p:nvSpPr>
        <p:spPr>
          <a:xfrm>
            <a:off x="129309" y="2712079"/>
            <a:ext cx="369455" cy="581891"/>
          </a:xfrm>
          <a:prstGeom prst="flowChartDisp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lowchart: Display 13"/>
          <p:cNvSpPr/>
          <p:nvPr/>
        </p:nvSpPr>
        <p:spPr>
          <a:xfrm>
            <a:off x="129309" y="3943093"/>
            <a:ext cx="369455" cy="581891"/>
          </a:xfrm>
          <a:prstGeom prst="flowChartDisp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lowchart: Display 14"/>
          <p:cNvSpPr/>
          <p:nvPr/>
        </p:nvSpPr>
        <p:spPr>
          <a:xfrm>
            <a:off x="129309" y="5241340"/>
            <a:ext cx="369455" cy="581891"/>
          </a:xfrm>
          <a:prstGeom prst="flowChartDisp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9984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ject 145">
            <a:extLst>
              <a:ext uri="{FF2B5EF4-FFF2-40B4-BE49-F238E27FC236}">
                <a16:creationId xmlns="" xmlns:a16="http://schemas.microsoft.com/office/drawing/2014/main" id="{E33104CA-B368-4249-AD1B-B11B500D38C0}"/>
              </a:ext>
            </a:extLst>
          </p:cNvPr>
          <p:cNvSpPr txBox="1"/>
          <p:nvPr/>
        </p:nvSpPr>
        <p:spPr>
          <a:xfrm>
            <a:off x="277092" y="2495584"/>
            <a:ext cx="3373754" cy="2268569"/>
          </a:xfrm>
          <a:prstGeom prst="rect">
            <a:avLst/>
          </a:prstGeom>
          <a:solidFill>
            <a:srgbClr val="2760AD"/>
          </a:solidFill>
        </p:spPr>
        <p:txBody>
          <a:bodyPr vert="horz" wrap="square" lIns="0" tIns="52069" rIns="0" bIns="0" rtlCol="0">
            <a:spAutoFit/>
          </a:bodyPr>
          <a:lstStyle/>
          <a:p>
            <a:pPr marL="133350" marR="134620" indent="22225">
              <a:lnSpc>
                <a:spcPct val="100000"/>
              </a:lnSpc>
              <a:spcBef>
                <a:spcPts val="409"/>
              </a:spcBef>
            </a:pPr>
            <a:r>
              <a:rPr sz="4800" b="1" dirty="0">
                <a:solidFill>
                  <a:srgbClr val="FFFFFF"/>
                </a:solidFill>
                <a:latin typeface="Calibri"/>
                <a:cs typeface="Calibri"/>
              </a:rPr>
              <a:t>ARTS</a:t>
            </a:r>
            <a:r>
              <a:rPr sz="4800" b="1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sz="4800" b="1" dirty="0">
                <a:solidFill>
                  <a:srgbClr val="FFFFFF"/>
                </a:solidFill>
                <a:latin typeface="Calibri"/>
                <a:cs typeface="Calibri"/>
              </a:rPr>
              <a:t>AND  </a:t>
            </a:r>
            <a:r>
              <a:rPr sz="4800" b="1" spc="-10" dirty="0">
                <a:solidFill>
                  <a:srgbClr val="FFFFFF"/>
                </a:solidFill>
                <a:latin typeface="Calibri"/>
                <a:cs typeface="Calibri"/>
              </a:rPr>
              <a:t>SPORTS SCIENCE</a:t>
            </a:r>
            <a:endParaRPr sz="4800" dirty="0">
              <a:latin typeface="Calibri"/>
              <a:cs typeface="Calibri"/>
            </a:endParaRPr>
          </a:p>
        </p:txBody>
      </p:sp>
      <p:sp>
        <p:nvSpPr>
          <p:cNvPr id="29" name="object 146">
            <a:extLst>
              <a:ext uri="{FF2B5EF4-FFF2-40B4-BE49-F238E27FC236}">
                <a16:creationId xmlns="" xmlns:a16="http://schemas.microsoft.com/office/drawing/2014/main" id="{86607CBD-E9E2-8344-A7BE-8C8CDC396464}"/>
              </a:ext>
            </a:extLst>
          </p:cNvPr>
          <p:cNvSpPr txBox="1"/>
          <p:nvPr/>
        </p:nvSpPr>
        <p:spPr>
          <a:xfrm>
            <a:off x="4408534" y="1796621"/>
            <a:ext cx="3057720" cy="517449"/>
          </a:xfrm>
          <a:prstGeom prst="rect">
            <a:avLst/>
          </a:prstGeom>
          <a:ln w="19050">
            <a:solidFill>
              <a:srgbClr val="2760AD"/>
            </a:solidFill>
          </a:ln>
        </p:spPr>
        <p:txBody>
          <a:bodyPr vert="horz" wrap="square" lIns="0" tIns="24765" rIns="0" bIns="0" rtlCol="0">
            <a:spAutoFit/>
          </a:bodyPr>
          <a:lstStyle/>
          <a:p>
            <a:pPr marL="56515">
              <a:lnSpc>
                <a:spcPct val="100000"/>
              </a:lnSpc>
              <a:spcBef>
                <a:spcPts val="195"/>
              </a:spcBef>
            </a:pPr>
            <a:r>
              <a:rPr sz="3200" b="1" spc="-10" dirty="0">
                <a:solidFill>
                  <a:srgbClr val="231F20"/>
                </a:solidFill>
                <a:latin typeface="Calibri"/>
                <a:cs typeface="Calibri"/>
              </a:rPr>
              <a:t>SPORTS</a:t>
            </a:r>
            <a:r>
              <a:rPr lang="en-US" sz="3200" b="1" spc="-10" dirty="0">
                <a:solidFill>
                  <a:srgbClr val="231F20"/>
                </a:solidFill>
                <a:latin typeface="Calibri"/>
                <a:cs typeface="Calibri"/>
              </a:rPr>
              <a:t> SCIENCE</a:t>
            </a:r>
            <a:endParaRPr lang="en-US" sz="3200" dirty="0">
              <a:latin typeface="Calibri"/>
              <a:cs typeface="Calibri"/>
            </a:endParaRPr>
          </a:p>
        </p:txBody>
      </p:sp>
      <p:sp>
        <p:nvSpPr>
          <p:cNvPr id="30" name="object 147">
            <a:extLst>
              <a:ext uri="{FF2B5EF4-FFF2-40B4-BE49-F238E27FC236}">
                <a16:creationId xmlns="" xmlns:a16="http://schemas.microsoft.com/office/drawing/2014/main" id="{A3C90EDA-2357-A948-8914-6A7F098E0304}"/>
              </a:ext>
            </a:extLst>
          </p:cNvPr>
          <p:cNvSpPr txBox="1"/>
          <p:nvPr/>
        </p:nvSpPr>
        <p:spPr>
          <a:xfrm>
            <a:off x="4425286" y="4825431"/>
            <a:ext cx="1519576" cy="594393"/>
          </a:xfrm>
          <a:prstGeom prst="rect">
            <a:avLst/>
          </a:prstGeom>
          <a:ln w="19050">
            <a:solidFill>
              <a:srgbClr val="2760AD"/>
            </a:solidFill>
          </a:ln>
        </p:spPr>
        <p:txBody>
          <a:bodyPr vert="horz" wrap="square" lIns="0" tIns="40005" rIns="0" bIns="0" rtlCol="0">
            <a:spAutoFit/>
          </a:bodyPr>
          <a:lstStyle/>
          <a:p>
            <a:pPr marL="56515" marR="72390">
              <a:lnSpc>
                <a:spcPct val="100000"/>
              </a:lnSpc>
              <a:spcBef>
                <a:spcPts val="315"/>
              </a:spcBef>
            </a:pPr>
            <a:r>
              <a:rPr lang="en-US" sz="3600" b="1" spc="-10" dirty="0">
                <a:solidFill>
                  <a:srgbClr val="231F20"/>
                </a:solidFill>
                <a:latin typeface="Calibri"/>
                <a:cs typeface="Calibri"/>
              </a:rPr>
              <a:t>ARTS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33" name="object 189">
            <a:extLst>
              <a:ext uri="{FF2B5EF4-FFF2-40B4-BE49-F238E27FC236}">
                <a16:creationId xmlns="" xmlns:a16="http://schemas.microsoft.com/office/drawing/2014/main" id="{52B15874-62B7-1E49-9520-E0FF02AB0334}"/>
              </a:ext>
            </a:extLst>
          </p:cNvPr>
          <p:cNvSpPr txBox="1"/>
          <p:nvPr/>
        </p:nvSpPr>
        <p:spPr>
          <a:xfrm>
            <a:off x="7720943" y="1867490"/>
            <a:ext cx="4415638" cy="369332"/>
          </a:xfrm>
          <a:prstGeom prst="rect">
            <a:avLst/>
          </a:prstGeom>
          <a:ln w="19050">
            <a:solidFill>
              <a:schemeClr val="accent1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542925" indent="-307975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/>
                </a:solidFill>
              </a:rPr>
              <a:t>Sports  and Recreation</a:t>
            </a:r>
          </a:p>
        </p:txBody>
      </p:sp>
      <p:sp>
        <p:nvSpPr>
          <p:cNvPr id="40" name="object 189">
            <a:extLst>
              <a:ext uri="{FF2B5EF4-FFF2-40B4-BE49-F238E27FC236}">
                <a16:creationId xmlns="" xmlns:a16="http://schemas.microsoft.com/office/drawing/2014/main" id="{8B76A16C-C7D0-B745-9096-7A20D44EA6F3}"/>
              </a:ext>
            </a:extLst>
          </p:cNvPr>
          <p:cNvSpPr txBox="1"/>
          <p:nvPr/>
        </p:nvSpPr>
        <p:spPr>
          <a:xfrm>
            <a:off x="7466254" y="4665103"/>
            <a:ext cx="4206423" cy="1292662"/>
          </a:xfrm>
          <a:prstGeom prst="rect">
            <a:avLst/>
          </a:prstGeom>
          <a:ln w="19050">
            <a:solidFill>
              <a:schemeClr val="accent1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542925" indent="-307975">
              <a:buFont typeface="Arial" panose="020B0604020202020204" pitchFamily="34" charset="0"/>
              <a:buChar char="•"/>
            </a:pPr>
            <a:r>
              <a:rPr lang="en-US" sz="2800" b="1" dirty="0"/>
              <a:t>Music and Dance </a:t>
            </a:r>
          </a:p>
          <a:p>
            <a:pPr marL="542925" indent="-307975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Theatre and Film</a:t>
            </a:r>
          </a:p>
          <a:p>
            <a:pPr marL="542925" indent="-307975">
              <a:buFont typeface="Arial" panose="020B0604020202020204" pitchFamily="34" charset="0"/>
              <a:buChar char="•"/>
            </a:pPr>
            <a:r>
              <a:rPr lang="en-US" sz="2800" b="1" dirty="0"/>
              <a:t>Fine Arts</a:t>
            </a:r>
          </a:p>
        </p:txBody>
      </p:sp>
      <p:sp>
        <p:nvSpPr>
          <p:cNvPr id="19" name="object 175">
            <a:extLst>
              <a:ext uri="{FF2B5EF4-FFF2-40B4-BE49-F238E27FC236}">
                <a16:creationId xmlns="" xmlns:a16="http://schemas.microsoft.com/office/drawing/2014/main" id="{9D20BFBB-E3ED-9E4C-BD1C-AE17034646A2}"/>
              </a:ext>
            </a:extLst>
          </p:cNvPr>
          <p:cNvSpPr/>
          <p:nvPr/>
        </p:nvSpPr>
        <p:spPr>
          <a:xfrm flipV="1">
            <a:off x="5969884" y="5086539"/>
            <a:ext cx="1471350" cy="113533"/>
          </a:xfrm>
          <a:custGeom>
            <a:avLst/>
            <a:gdLst/>
            <a:ahLst/>
            <a:cxnLst/>
            <a:rect l="l" t="t" r="r" b="b"/>
            <a:pathLst>
              <a:path w="133350">
                <a:moveTo>
                  <a:pt x="133273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2760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175">
            <a:extLst>
              <a:ext uri="{FF2B5EF4-FFF2-40B4-BE49-F238E27FC236}">
                <a16:creationId xmlns="" xmlns:a16="http://schemas.microsoft.com/office/drawing/2014/main" id="{1C4F4617-2AB5-EC49-811F-5D100F8FFDC2}"/>
              </a:ext>
            </a:extLst>
          </p:cNvPr>
          <p:cNvSpPr/>
          <p:nvPr/>
        </p:nvSpPr>
        <p:spPr>
          <a:xfrm flipV="1">
            <a:off x="7462424" y="1998520"/>
            <a:ext cx="246539" cy="45719"/>
          </a:xfrm>
          <a:custGeom>
            <a:avLst/>
            <a:gdLst/>
            <a:ahLst/>
            <a:cxnLst/>
            <a:rect l="l" t="t" r="r" b="b"/>
            <a:pathLst>
              <a:path w="133350">
                <a:moveTo>
                  <a:pt x="133273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2760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Title 1">
            <a:extLst>
              <a:ext uri="{FF2B5EF4-FFF2-40B4-BE49-F238E27FC236}">
                <a16:creationId xmlns="" xmlns:a16="http://schemas.microsoft.com/office/drawing/2014/main" id="{8EDE0836-F049-66EE-8BAC-878915935CBC}"/>
              </a:ext>
            </a:extLst>
          </p:cNvPr>
          <p:cNvSpPr txBox="1">
            <a:spLocks/>
          </p:cNvSpPr>
          <p:nvPr/>
        </p:nvSpPr>
        <p:spPr>
          <a:xfrm>
            <a:off x="873826" y="32957"/>
            <a:ext cx="10736766" cy="7165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000" b="1" dirty="0">
                <a:solidFill>
                  <a:schemeClr val="tx1"/>
                </a:solidFill>
                <a:latin typeface="Calibri"/>
                <a:cs typeface="Calibri"/>
              </a:rPr>
              <a:t>ARTS AND SPORT SCIENCE PATHWAY</a:t>
            </a:r>
            <a:endParaRPr lang="aa-ET" sz="40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cxnSp>
        <p:nvCxnSpPr>
          <p:cNvPr id="3" name="Straight Connector 2"/>
          <p:cNvCxnSpPr>
            <a:endCxn id="29" idx="1"/>
          </p:cNvCxnSpPr>
          <p:nvPr/>
        </p:nvCxnSpPr>
        <p:spPr>
          <a:xfrm flipV="1">
            <a:off x="3650846" y="2055346"/>
            <a:ext cx="757688" cy="128821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650846" y="3953164"/>
            <a:ext cx="757688" cy="98829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80667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149">
            <a:extLst>
              <a:ext uri="{FF2B5EF4-FFF2-40B4-BE49-F238E27FC236}">
                <a16:creationId xmlns="" xmlns:a16="http://schemas.microsoft.com/office/drawing/2014/main" id="{B36C8374-5E17-8CE4-A59F-F79A15C3B03F}"/>
              </a:ext>
            </a:extLst>
          </p:cNvPr>
          <p:cNvSpPr/>
          <p:nvPr/>
        </p:nvSpPr>
        <p:spPr>
          <a:xfrm>
            <a:off x="4148138" y="879678"/>
            <a:ext cx="4040524" cy="789798"/>
          </a:xfrm>
          <a:custGeom>
            <a:avLst/>
            <a:gdLst/>
            <a:ahLst/>
            <a:cxnLst/>
            <a:rect l="l" t="t" r="r" b="b"/>
            <a:pathLst>
              <a:path w="1747520" h="594360">
                <a:moveTo>
                  <a:pt x="1747240" y="0"/>
                </a:moveTo>
                <a:lnTo>
                  <a:pt x="0" y="0"/>
                </a:lnTo>
                <a:lnTo>
                  <a:pt x="0" y="594042"/>
                </a:lnTo>
                <a:lnTo>
                  <a:pt x="1747240" y="594042"/>
                </a:lnTo>
                <a:lnTo>
                  <a:pt x="1747240" y="0"/>
                </a:lnTo>
                <a:close/>
              </a:path>
            </a:pathLst>
          </a:custGeom>
          <a:solidFill>
            <a:srgbClr val="2760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150">
            <a:extLst>
              <a:ext uri="{FF2B5EF4-FFF2-40B4-BE49-F238E27FC236}">
                <a16:creationId xmlns="" xmlns:a16="http://schemas.microsoft.com/office/drawing/2014/main" id="{E6094877-634A-3144-777A-6969A9C960BF}"/>
              </a:ext>
            </a:extLst>
          </p:cNvPr>
          <p:cNvSpPr txBox="1"/>
          <p:nvPr/>
        </p:nvSpPr>
        <p:spPr>
          <a:xfrm>
            <a:off x="4396509" y="981212"/>
            <a:ext cx="3639127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99060" algn="ctr">
              <a:lnSpc>
                <a:spcPct val="100000"/>
              </a:lnSpc>
              <a:spcBef>
                <a:spcPts val="100"/>
              </a:spcBef>
            </a:pPr>
            <a:r>
              <a:rPr sz="3200" b="1" spc="-10" dirty="0">
                <a:solidFill>
                  <a:srgbClr val="FFFFFF"/>
                </a:solidFill>
                <a:latin typeface="Calibri"/>
                <a:cs typeface="Calibri"/>
              </a:rPr>
              <a:t>SOCIAL SCIENCES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6" name="object 151">
            <a:extLst>
              <a:ext uri="{FF2B5EF4-FFF2-40B4-BE49-F238E27FC236}">
                <a16:creationId xmlns="" xmlns:a16="http://schemas.microsoft.com/office/drawing/2014/main" id="{949C0039-FED5-E644-56F1-2BF0BC93990F}"/>
              </a:ext>
            </a:extLst>
          </p:cNvPr>
          <p:cNvSpPr txBox="1"/>
          <p:nvPr/>
        </p:nvSpPr>
        <p:spPr>
          <a:xfrm>
            <a:off x="1924260" y="2018647"/>
            <a:ext cx="1712549" cy="716222"/>
          </a:xfrm>
          <a:prstGeom prst="rect">
            <a:avLst/>
          </a:prstGeom>
          <a:ln w="19050">
            <a:solidFill>
              <a:srgbClr val="2760AD"/>
            </a:solidFill>
          </a:ln>
        </p:spPr>
        <p:txBody>
          <a:bodyPr vert="horz" wrap="square" lIns="0" tIns="99695" rIns="0" bIns="0" rtlCol="0">
            <a:spAutoFit/>
          </a:bodyPr>
          <a:lstStyle/>
          <a:p>
            <a:pPr marL="67945" marR="57785">
              <a:lnSpc>
                <a:spcPct val="100000"/>
              </a:lnSpc>
              <a:spcBef>
                <a:spcPts val="785"/>
              </a:spcBef>
            </a:pPr>
            <a:r>
              <a:rPr sz="2000" b="1" spc="-10" dirty="0">
                <a:solidFill>
                  <a:srgbClr val="231F20"/>
                </a:solidFill>
                <a:latin typeface="Calibri"/>
                <a:cs typeface="Calibri"/>
              </a:rPr>
              <a:t>LANGUAGES</a:t>
            </a:r>
            <a:r>
              <a:rPr sz="2000" b="1" spc="500" dirty="0">
                <a:solidFill>
                  <a:srgbClr val="231F2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231F20"/>
                </a:solidFill>
                <a:latin typeface="Calibri"/>
                <a:cs typeface="Calibri"/>
              </a:rPr>
              <a:t>&amp; </a:t>
            </a:r>
            <a:r>
              <a:rPr sz="2000" b="1" spc="-20" dirty="0">
                <a:solidFill>
                  <a:srgbClr val="231F20"/>
                </a:solidFill>
                <a:latin typeface="Calibri"/>
                <a:cs typeface="Calibri"/>
              </a:rPr>
              <a:t>LITERATURE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7" name="object 152">
            <a:extLst>
              <a:ext uri="{FF2B5EF4-FFF2-40B4-BE49-F238E27FC236}">
                <a16:creationId xmlns="" xmlns:a16="http://schemas.microsoft.com/office/drawing/2014/main" id="{699ECC58-387F-51F0-A171-707199FA95F9}"/>
              </a:ext>
            </a:extLst>
          </p:cNvPr>
          <p:cNvSpPr txBox="1"/>
          <p:nvPr/>
        </p:nvSpPr>
        <p:spPr>
          <a:xfrm>
            <a:off x="7727102" y="2035215"/>
            <a:ext cx="2234114" cy="641201"/>
          </a:xfrm>
          <a:prstGeom prst="rect">
            <a:avLst/>
          </a:prstGeom>
          <a:ln w="19050">
            <a:solidFill>
              <a:srgbClr val="2760AD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67945" marR="132715">
              <a:lnSpc>
                <a:spcPct val="100000"/>
              </a:lnSpc>
              <a:spcBef>
                <a:spcPts val="200"/>
              </a:spcBef>
            </a:pPr>
            <a:r>
              <a:rPr sz="2000" b="1" spc="-10" dirty="0">
                <a:solidFill>
                  <a:srgbClr val="231F20"/>
                </a:solidFill>
                <a:latin typeface="Calibri"/>
                <a:cs typeface="Calibri"/>
              </a:rPr>
              <a:t>HUMANITIES </a:t>
            </a:r>
            <a:r>
              <a:rPr sz="2000" b="1" dirty="0">
                <a:solidFill>
                  <a:srgbClr val="231F20"/>
                </a:solidFill>
                <a:latin typeface="Calibri"/>
                <a:cs typeface="Calibri"/>
              </a:rPr>
              <a:t>&amp; </a:t>
            </a:r>
            <a:r>
              <a:rPr sz="2000" b="1" spc="-10" dirty="0">
                <a:solidFill>
                  <a:srgbClr val="231F20"/>
                </a:solidFill>
                <a:latin typeface="Calibri"/>
                <a:cs typeface="Calibri"/>
              </a:rPr>
              <a:t>BUSINESS STUDIES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0" name="object 168">
            <a:extLst>
              <a:ext uri="{FF2B5EF4-FFF2-40B4-BE49-F238E27FC236}">
                <a16:creationId xmlns="" xmlns:a16="http://schemas.microsoft.com/office/drawing/2014/main" id="{5C2CFDCE-FEE0-4DDF-8A6C-E78C3BAA81B4}"/>
              </a:ext>
            </a:extLst>
          </p:cNvPr>
          <p:cNvSpPr/>
          <p:nvPr/>
        </p:nvSpPr>
        <p:spPr>
          <a:xfrm rot="10800000">
            <a:off x="3636809" y="2338779"/>
            <a:ext cx="221178" cy="0"/>
          </a:xfrm>
          <a:custGeom>
            <a:avLst/>
            <a:gdLst/>
            <a:ahLst/>
            <a:cxnLst/>
            <a:rect l="l" t="t" r="r" b="b"/>
            <a:pathLst>
              <a:path w="133350">
                <a:moveTo>
                  <a:pt x="133273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2760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69">
            <a:extLst>
              <a:ext uri="{FF2B5EF4-FFF2-40B4-BE49-F238E27FC236}">
                <a16:creationId xmlns="" xmlns:a16="http://schemas.microsoft.com/office/drawing/2014/main" id="{5A906201-EC6A-F2FF-6D76-3ACF96132448}"/>
              </a:ext>
            </a:extLst>
          </p:cNvPr>
          <p:cNvSpPr/>
          <p:nvPr/>
        </p:nvSpPr>
        <p:spPr>
          <a:xfrm rot="5400000">
            <a:off x="5663246" y="207383"/>
            <a:ext cx="45719" cy="3668248"/>
          </a:xfrm>
          <a:custGeom>
            <a:avLst/>
            <a:gdLst/>
            <a:ahLst/>
            <a:cxnLst/>
            <a:rect l="l" t="t" r="r" b="b"/>
            <a:pathLst>
              <a:path h="819785">
                <a:moveTo>
                  <a:pt x="0" y="0"/>
                </a:moveTo>
                <a:lnTo>
                  <a:pt x="0" y="819581"/>
                </a:lnTo>
              </a:path>
            </a:pathLst>
          </a:custGeom>
          <a:ln w="25400">
            <a:solidFill>
              <a:srgbClr val="2760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70">
            <a:extLst>
              <a:ext uri="{FF2B5EF4-FFF2-40B4-BE49-F238E27FC236}">
                <a16:creationId xmlns="" xmlns:a16="http://schemas.microsoft.com/office/drawing/2014/main" id="{DA36D693-39B1-4FBA-EA3B-A9D9E68F7483}"/>
              </a:ext>
            </a:extLst>
          </p:cNvPr>
          <p:cNvSpPr/>
          <p:nvPr/>
        </p:nvSpPr>
        <p:spPr>
          <a:xfrm rot="5400000">
            <a:off x="6001669" y="1794675"/>
            <a:ext cx="429767" cy="51312"/>
          </a:xfrm>
          <a:custGeom>
            <a:avLst/>
            <a:gdLst/>
            <a:ahLst/>
            <a:cxnLst/>
            <a:rect l="l" t="t" r="r" b="b"/>
            <a:pathLst>
              <a:path w="1265555">
                <a:moveTo>
                  <a:pt x="1265478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2760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91">
            <a:extLst>
              <a:ext uri="{FF2B5EF4-FFF2-40B4-BE49-F238E27FC236}">
                <a16:creationId xmlns="" xmlns:a16="http://schemas.microsoft.com/office/drawing/2014/main" id="{20AC2E7C-9601-DC04-B427-08003C234E1C}"/>
              </a:ext>
            </a:extLst>
          </p:cNvPr>
          <p:cNvSpPr txBox="1"/>
          <p:nvPr/>
        </p:nvSpPr>
        <p:spPr>
          <a:xfrm>
            <a:off x="905338" y="3227527"/>
            <a:ext cx="4655284" cy="2959785"/>
          </a:xfrm>
          <a:prstGeom prst="rect">
            <a:avLst/>
          </a:prstGeom>
          <a:solidFill>
            <a:schemeClr val="bg1"/>
          </a:solidFill>
          <a:ln w="19050">
            <a:solidFill>
              <a:srgbClr val="2760AD"/>
            </a:solidFill>
          </a:ln>
        </p:spPr>
        <p:txBody>
          <a:bodyPr vert="horz" wrap="square" lIns="0" tIns="5080" rIns="0" bIns="0" rtlCol="0">
            <a:spAutoFit/>
          </a:bodyPr>
          <a:lstStyle/>
          <a:p>
            <a:pPr marL="749300" indent="-5143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/>
                </a:solidFill>
              </a:rPr>
              <a:t>Literature in English</a:t>
            </a:r>
          </a:p>
          <a:p>
            <a:pPr marL="749300" indent="-5143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/>
                </a:solidFill>
              </a:rPr>
              <a:t>Indigenous Languages</a:t>
            </a:r>
          </a:p>
          <a:p>
            <a:pPr marL="749300" indent="-51435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chemeClr val="accent1"/>
                </a:solidFill>
              </a:rPr>
              <a:t>Fasihi</a:t>
            </a:r>
            <a:r>
              <a:rPr lang="en-US" sz="2400" b="1" dirty="0">
                <a:solidFill>
                  <a:schemeClr val="accent1"/>
                </a:solidFill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</a:rPr>
              <a:t>ya</a:t>
            </a:r>
            <a:r>
              <a:rPr lang="en-US" sz="2400" b="1" dirty="0">
                <a:solidFill>
                  <a:schemeClr val="accent1"/>
                </a:solidFill>
              </a:rPr>
              <a:t> Kiswahili</a:t>
            </a:r>
          </a:p>
          <a:p>
            <a:pPr marL="749300" indent="-5143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/>
                </a:solidFill>
              </a:rPr>
              <a:t>Sign Language</a:t>
            </a:r>
          </a:p>
          <a:p>
            <a:pPr marL="749300" indent="-514350">
              <a:buFont typeface="Arial" panose="020B0604020202020204" pitchFamily="34" charset="0"/>
              <a:buChar char="•"/>
            </a:pPr>
            <a:r>
              <a:rPr lang="en-US" sz="2400" b="1" dirty="0"/>
              <a:t>Arabic</a:t>
            </a:r>
          </a:p>
          <a:p>
            <a:pPr marL="749300" indent="-514350">
              <a:buFont typeface="Arial" panose="020B0604020202020204" pitchFamily="34" charset="0"/>
              <a:buChar char="•"/>
            </a:pPr>
            <a:r>
              <a:rPr lang="en-US" sz="2400" b="1" dirty="0"/>
              <a:t>French</a:t>
            </a:r>
          </a:p>
          <a:p>
            <a:pPr marL="749300" indent="-514350">
              <a:buFont typeface="Arial" panose="020B0604020202020204" pitchFamily="34" charset="0"/>
              <a:buChar char="•"/>
            </a:pPr>
            <a:r>
              <a:rPr lang="en-US" sz="2400" b="1" dirty="0"/>
              <a:t>German</a:t>
            </a:r>
          </a:p>
          <a:p>
            <a:pPr marL="749300" indent="-5143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/>
                </a:solidFill>
              </a:rPr>
              <a:t>Mandarin Chinese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8EDE0836-F049-66EE-8BAC-878915935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26" y="51429"/>
            <a:ext cx="10736766" cy="716543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/>
                </a:solidFill>
                <a:latin typeface="Calibri"/>
                <a:cs typeface="Calibri"/>
              </a:rPr>
              <a:t>SOCIAL SCIENCE PATHWAY</a:t>
            </a:r>
            <a:endParaRPr lang="aa-ET" sz="40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21" name="object 191">
            <a:extLst>
              <a:ext uri="{FF2B5EF4-FFF2-40B4-BE49-F238E27FC236}">
                <a16:creationId xmlns="" xmlns:a16="http://schemas.microsoft.com/office/drawing/2014/main" id="{404ADFAA-955A-F149-B414-F55655822BDB}"/>
              </a:ext>
            </a:extLst>
          </p:cNvPr>
          <p:cNvSpPr txBox="1"/>
          <p:nvPr/>
        </p:nvSpPr>
        <p:spPr>
          <a:xfrm>
            <a:off x="5980777" y="3295277"/>
            <a:ext cx="5934132" cy="2590453"/>
          </a:xfrm>
          <a:prstGeom prst="rect">
            <a:avLst/>
          </a:prstGeom>
          <a:solidFill>
            <a:schemeClr val="bg1"/>
          </a:solidFill>
          <a:ln w="19050">
            <a:solidFill>
              <a:srgbClr val="2760AD"/>
            </a:solidFill>
          </a:ln>
        </p:spPr>
        <p:txBody>
          <a:bodyPr vert="horz" wrap="square" lIns="0" tIns="5080" rIns="0" bIns="0" rtlCol="0">
            <a:spAutoFit/>
          </a:bodyPr>
          <a:lstStyle/>
          <a:p>
            <a:pPr marL="768350" indent="-514350">
              <a:buFont typeface="Arial" panose="020B0604020202020204" pitchFamily="34" charset="0"/>
              <a:buChar char="•"/>
            </a:pPr>
            <a:r>
              <a:rPr lang="en-US" sz="2800" b="1" dirty="0"/>
              <a:t>Christian Religious Education</a:t>
            </a:r>
          </a:p>
          <a:p>
            <a:pPr marL="768350" indent="-514350">
              <a:buFont typeface="Arial" panose="020B0604020202020204" pitchFamily="34" charset="0"/>
              <a:buChar char="•"/>
            </a:pPr>
            <a:r>
              <a:rPr lang="en-US" sz="2800" b="1" dirty="0"/>
              <a:t>Islamic Religious Education</a:t>
            </a:r>
          </a:p>
          <a:p>
            <a:pPr marL="768350" indent="-514350">
              <a:buFont typeface="Arial" panose="020B0604020202020204" pitchFamily="34" charset="0"/>
              <a:buChar char="•"/>
            </a:pPr>
            <a:r>
              <a:rPr lang="en-US" sz="2800" b="1" dirty="0"/>
              <a:t>Hindu Religious Education</a:t>
            </a:r>
            <a:endParaRPr lang="en-US" sz="2800" b="1" dirty="0">
              <a:solidFill>
                <a:schemeClr val="accent1"/>
              </a:solidFill>
            </a:endParaRPr>
          </a:p>
          <a:p>
            <a:pPr marL="768350" indent="-514350">
              <a:buFont typeface="Arial" panose="020B0604020202020204" pitchFamily="34" charset="0"/>
              <a:buChar char="•"/>
            </a:pPr>
            <a:r>
              <a:rPr lang="en-US" sz="2800" b="1" dirty="0"/>
              <a:t>Business Studies</a:t>
            </a:r>
          </a:p>
          <a:p>
            <a:pPr marL="768350" indent="-51435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History and Citizenship</a:t>
            </a:r>
          </a:p>
          <a:p>
            <a:pPr marL="768350" indent="-514350">
              <a:buFont typeface="Arial" panose="020B0604020202020204" pitchFamily="34" charset="0"/>
              <a:buChar char="•"/>
            </a:pPr>
            <a:r>
              <a:rPr lang="en-US" sz="2800" b="1" dirty="0"/>
              <a:t>Geography</a:t>
            </a:r>
          </a:p>
        </p:txBody>
      </p:sp>
      <p:sp>
        <p:nvSpPr>
          <p:cNvPr id="22" name="object 170">
            <a:extLst>
              <a:ext uri="{FF2B5EF4-FFF2-40B4-BE49-F238E27FC236}">
                <a16:creationId xmlns="" xmlns:a16="http://schemas.microsoft.com/office/drawing/2014/main" id="{1AFE0976-2F54-0143-8F01-3113DD610316}"/>
              </a:ext>
            </a:extLst>
          </p:cNvPr>
          <p:cNvSpPr/>
          <p:nvPr/>
        </p:nvSpPr>
        <p:spPr>
          <a:xfrm rot="5400000">
            <a:off x="3659349" y="2160024"/>
            <a:ext cx="334008" cy="51255"/>
          </a:xfrm>
          <a:custGeom>
            <a:avLst/>
            <a:gdLst/>
            <a:ahLst/>
            <a:cxnLst/>
            <a:rect l="l" t="t" r="r" b="b"/>
            <a:pathLst>
              <a:path w="1265555">
                <a:moveTo>
                  <a:pt x="1265478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2760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170">
            <a:extLst>
              <a:ext uri="{FF2B5EF4-FFF2-40B4-BE49-F238E27FC236}">
                <a16:creationId xmlns="" xmlns:a16="http://schemas.microsoft.com/office/drawing/2014/main" id="{B967EC03-A392-C44D-8ADE-2269CA20E172}"/>
              </a:ext>
            </a:extLst>
          </p:cNvPr>
          <p:cNvSpPr/>
          <p:nvPr/>
        </p:nvSpPr>
        <p:spPr>
          <a:xfrm rot="5400000" flipV="1">
            <a:off x="8558348" y="2970352"/>
            <a:ext cx="622079" cy="50459"/>
          </a:xfrm>
          <a:custGeom>
            <a:avLst/>
            <a:gdLst/>
            <a:ahLst/>
            <a:cxnLst/>
            <a:rect l="l" t="t" r="r" b="b"/>
            <a:pathLst>
              <a:path w="1265555">
                <a:moveTo>
                  <a:pt x="1265478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2760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68">
            <a:extLst>
              <a:ext uri="{FF2B5EF4-FFF2-40B4-BE49-F238E27FC236}">
                <a16:creationId xmlns="" xmlns:a16="http://schemas.microsoft.com/office/drawing/2014/main" id="{7F64FC3D-72BE-7A41-8FB1-6F2114F819A5}"/>
              </a:ext>
            </a:extLst>
          </p:cNvPr>
          <p:cNvSpPr/>
          <p:nvPr/>
        </p:nvSpPr>
        <p:spPr>
          <a:xfrm rot="10800000" flipH="1">
            <a:off x="7505924" y="2329935"/>
            <a:ext cx="221178" cy="0"/>
          </a:xfrm>
          <a:custGeom>
            <a:avLst/>
            <a:gdLst/>
            <a:ahLst/>
            <a:cxnLst/>
            <a:rect l="l" t="t" r="r" b="b"/>
            <a:pathLst>
              <a:path w="133350">
                <a:moveTo>
                  <a:pt x="133273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2760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70">
            <a:extLst>
              <a:ext uri="{FF2B5EF4-FFF2-40B4-BE49-F238E27FC236}">
                <a16:creationId xmlns="" xmlns:a16="http://schemas.microsoft.com/office/drawing/2014/main" id="{DED89CA7-C2DD-4847-BF44-B8DFE2B991A6}"/>
              </a:ext>
            </a:extLst>
          </p:cNvPr>
          <p:cNvSpPr/>
          <p:nvPr/>
        </p:nvSpPr>
        <p:spPr>
          <a:xfrm rot="16200000" flipH="1">
            <a:off x="7364548" y="2137303"/>
            <a:ext cx="334008" cy="51255"/>
          </a:xfrm>
          <a:custGeom>
            <a:avLst/>
            <a:gdLst/>
            <a:ahLst/>
            <a:cxnLst/>
            <a:rect l="l" t="t" r="r" b="b"/>
            <a:pathLst>
              <a:path w="1265555">
                <a:moveTo>
                  <a:pt x="1265478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2760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70">
            <a:extLst>
              <a:ext uri="{FF2B5EF4-FFF2-40B4-BE49-F238E27FC236}">
                <a16:creationId xmlns="" xmlns:a16="http://schemas.microsoft.com/office/drawing/2014/main" id="{E8BEA674-EFD7-E74D-A0AB-180F783EB5E7}"/>
              </a:ext>
            </a:extLst>
          </p:cNvPr>
          <p:cNvSpPr/>
          <p:nvPr/>
        </p:nvSpPr>
        <p:spPr>
          <a:xfrm rot="5400000">
            <a:off x="2466577" y="2955544"/>
            <a:ext cx="492659" cy="51312"/>
          </a:xfrm>
          <a:custGeom>
            <a:avLst/>
            <a:gdLst/>
            <a:ahLst/>
            <a:cxnLst/>
            <a:rect l="l" t="t" r="r" b="b"/>
            <a:pathLst>
              <a:path w="1265555">
                <a:moveTo>
                  <a:pt x="1265478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2760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497073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53">
            <a:extLst>
              <a:ext uri="{FF2B5EF4-FFF2-40B4-BE49-F238E27FC236}">
                <a16:creationId xmlns="" xmlns:a16="http://schemas.microsoft.com/office/drawing/2014/main" id="{AA5420A5-0C90-C6C8-D4EC-50C4270E1C4E}"/>
              </a:ext>
            </a:extLst>
          </p:cNvPr>
          <p:cNvSpPr txBox="1"/>
          <p:nvPr/>
        </p:nvSpPr>
        <p:spPr>
          <a:xfrm>
            <a:off x="449691" y="2272139"/>
            <a:ext cx="2908295" cy="2432717"/>
          </a:xfrm>
          <a:prstGeom prst="rect">
            <a:avLst/>
          </a:prstGeom>
          <a:solidFill>
            <a:srgbClr val="2760AD"/>
          </a:solidFill>
        </p:spPr>
        <p:txBody>
          <a:bodyPr vert="horz" wrap="square" lIns="0" tIns="31750" rIns="0" bIns="0" rtlCol="0">
            <a:spAutoFit/>
          </a:bodyPr>
          <a:lstStyle/>
          <a:p>
            <a:pPr marL="126364" marR="186055" algn="ctr">
              <a:lnSpc>
                <a:spcPct val="100000"/>
              </a:lnSpc>
              <a:spcBef>
                <a:spcPts val="250"/>
              </a:spcBef>
            </a:pPr>
            <a:r>
              <a:rPr sz="2600" b="1" spc="-10" dirty="0">
                <a:solidFill>
                  <a:srgbClr val="FFFFFF"/>
                </a:solidFill>
                <a:latin typeface="Calibri"/>
                <a:cs typeface="Calibri"/>
              </a:rPr>
              <a:t>SCIENCE, TECHNOLOGY, </a:t>
            </a:r>
            <a:r>
              <a:rPr sz="2600" b="1" dirty="0">
                <a:solidFill>
                  <a:srgbClr val="FFFFFF"/>
                </a:solidFill>
                <a:latin typeface="Calibri"/>
                <a:cs typeface="Calibri"/>
              </a:rPr>
              <a:t>ENGINEERING </a:t>
            </a:r>
            <a:r>
              <a:rPr lang="en-US" sz="2600" b="1" spc="-5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600" b="1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600" b="1" spc="-10" dirty="0">
                <a:solidFill>
                  <a:srgbClr val="FFFFFF"/>
                </a:solidFill>
                <a:latin typeface="Calibri"/>
                <a:cs typeface="Calibri"/>
              </a:rPr>
              <a:t>MATHEMATICS (STEM)</a:t>
            </a:r>
            <a:endParaRPr sz="2600" dirty="0">
              <a:latin typeface="Calibri"/>
              <a:cs typeface="Calibri"/>
            </a:endParaRPr>
          </a:p>
        </p:txBody>
      </p:sp>
      <p:sp>
        <p:nvSpPr>
          <p:cNvPr id="7" name="object 154">
            <a:extLst>
              <a:ext uri="{FF2B5EF4-FFF2-40B4-BE49-F238E27FC236}">
                <a16:creationId xmlns="" xmlns:a16="http://schemas.microsoft.com/office/drawing/2014/main" id="{81CD3B79-5686-B2EB-5600-155C76A24A44}"/>
              </a:ext>
            </a:extLst>
          </p:cNvPr>
          <p:cNvSpPr txBox="1"/>
          <p:nvPr/>
        </p:nvSpPr>
        <p:spPr>
          <a:xfrm>
            <a:off x="4210596" y="1378748"/>
            <a:ext cx="1532907" cy="641201"/>
          </a:xfrm>
          <a:prstGeom prst="rect">
            <a:avLst/>
          </a:prstGeom>
          <a:ln w="12700">
            <a:solidFill>
              <a:srgbClr val="2760AD"/>
            </a:solidFill>
          </a:ln>
        </p:spPr>
        <p:txBody>
          <a:bodyPr vert="horz" wrap="square" lIns="0" tIns="86360" rIns="0" bIns="0" rtlCol="0">
            <a:spAutoFit/>
          </a:bodyPr>
          <a:lstStyle/>
          <a:p>
            <a:pPr marL="60960" marR="374650">
              <a:lnSpc>
                <a:spcPct val="100000"/>
              </a:lnSpc>
              <a:spcBef>
                <a:spcPts val="680"/>
              </a:spcBef>
            </a:pPr>
            <a:r>
              <a:rPr b="1" spc="-20" dirty="0">
                <a:solidFill>
                  <a:srgbClr val="231F20"/>
                </a:solidFill>
                <a:latin typeface="Calibri"/>
                <a:cs typeface="Calibri"/>
              </a:rPr>
              <a:t>PURE </a:t>
            </a:r>
            <a:r>
              <a:rPr b="1" spc="-10" dirty="0">
                <a:solidFill>
                  <a:srgbClr val="231F20"/>
                </a:solidFill>
                <a:latin typeface="Calibri"/>
                <a:cs typeface="Calibri"/>
              </a:rPr>
              <a:t>SCIENCES</a:t>
            </a:r>
            <a:endParaRPr dirty="0">
              <a:latin typeface="Calibri"/>
              <a:cs typeface="Calibri"/>
            </a:endParaRPr>
          </a:p>
        </p:txBody>
      </p:sp>
      <p:sp>
        <p:nvSpPr>
          <p:cNvPr id="8" name="object 155">
            <a:extLst>
              <a:ext uri="{FF2B5EF4-FFF2-40B4-BE49-F238E27FC236}">
                <a16:creationId xmlns="" xmlns:a16="http://schemas.microsoft.com/office/drawing/2014/main" id="{EBB0FE47-37B2-95E3-9030-E297AE151B6C}"/>
              </a:ext>
            </a:extLst>
          </p:cNvPr>
          <p:cNvSpPr txBox="1"/>
          <p:nvPr/>
        </p:nvSpPr>
        <p:spPr>
          <a:xfrm>
            <a:off x="4137581" y="2768195"/>
            <a:ext cx="1532907" cy="601447"/>
          </a:xfrm>
          <a:prstGeom prst="rect">
            <a:avLst/>
          </a:prstGeom>
          <a:ln w="12700">
            <a:solidFill>
              <a:srgbClr val="2760AD"/>
            </a:solidFill>
          </a:ln>
        </p:spPr>
        <p:txBody>
          <a:bodyPr vert="horz" wrap="square" lIns="0" tIns="46990" rIns="0" bIns="0" rtlCol="0">
            <a:spAutoFit/>
          </a:bodyPr>
          <a:lstStyle/>
          <a:p>
            <a:pPr marL="60960" marR="374650">
              <a:lnSpc>
                <a:spcPct val="100000"/>
              </a:lnSpc>
              <a:spcBef>
                <a:spcPts val="370"/>
              </a:spcBef>
            </a:pPr>
            <a:r>
              <a:rPr b="1" spc="-10" dirty="0">
                <a:solidFill>
                  <a:srgbClr val="231F20"/>
                </a:solidFill>
                <a:latin typeface="Calibri"/>
                <a:cs typeface="Calibri"/>
              </a:rPr>
              <a:t>APPLIED SCIENCES</a:t>
            </a:r>
            <a:endParaRPr>
              <a:latin typeface="Calibri"/>
              <a:cs typeface="Calibri"/>
            </a:endParaRPr>
          </a:p>
        </p:txBody>
      </p:sp>
      <p:sp>
        <p:nvSpPr>
          <p:cNvPr id="9" name="object 156">
            <a:extLst>
              <a:ext uri="{FF2B5EF4-FFF2-40B4-BE49-F238E27FC236}">
                <a16:creationId xmlns="" xmlns:a16="http://schemas.microsoft.com/office/drawing/2014/main" id="{767AB659-F6D3-2299-8C70-9BA92A12AD8D}"/>
              </a:ext>
            </a:extLst>
          </p:cNvPr>
          <p:cNvSpPr txBox="1"/>
          <p:nvPr/>
        </p:nvSpPr>
        <p:spPr>
          <a:xfrm>
            <a:off x="4210595" y="4771336"/>
            <a:ext cx="1532907" cy="605935"/>
          </a:xfrm>
          <a:prstGeom prst="rect">
            <a:avLst/>
          </a:prstGeom>
          <a:ln w="12700">
            <a:solidFill>
              <a:srgbClr val="2760AD"/>
            </a:solidFill>
          </a:ln>
        </p:spPr>
        <p:txBody>
          <a:bodyPr vert="horz" wrap="square" lIns="0" tIns="51435" rIns="0" bIns="0" rtlCol="0">
            <a:spAutoFit/>
          </a:bodyPr>
          <a:lstStyle/>
          <a:p>
            <a:pPr marL="60960" marR="82550">
              <a:lnSpc>
                <a:spcPct val="100000"/>
              </a:lnSpc>
              <a:spcBef>
                <a:spcPts val="405"/>
              </a:spcBef>
            </a:pPr>
            <a:r>
              <a:rPr b="1" dirty="0">
                <a:solidFill>
                  <a:srgbClr val="231F20"/>
                </a:solidFill>
                <a:latin typeface="Calibri"/>
                <a:cs typeface="Calibri"/>
              </a:rPr>
              <a:t>TECHNICAL</a:t>
            </a:r>
            <a:r>
              <a:rPr b="1" spc="-60" dirty="0">
                <a:solidFill>
                  <a:srgbClr val="231F20"/>
                </a:solidFill>
                <a:latin typeface="Calibri"/>
                <a:cs typeface="Calibri"/>
              </a:rPr>
              <a:t> </a:t>
            </a:r>
            <a:r>
              <a:rPr lang="en-US" b="1" spc="-50" dirty="0">
                <a:solidFill>
                  <a:srgbClr val="231F20"/>
                </a:solidFill>
                <a:latin typeface="Calibri"/>
                <a:cs typeface="Calibri"/>
              </a:rPr>
              <a:t>STUDIES</a:t>
            </a:r>
            <a:endParaRPr dirty="0">
              <a:latin typeface="Calibri"/>
              <a:cs typeface="Calibri"/>
            </a:endParaRPr>
          </a:p>
        </p:txBody>
      </p:sp>
      <p:sp>
        <p:nvSpPr>
          <p:cNvPr id="12" name="object 184">
            <a:extLst>
              <a:ext uri="{FF2B5EF4-FFF2-40B4-BE49-F238E27FC236}">
                <a16:creationId xmlns="" xmlns:a16="http://schemas.microsoft.com/office/drawing/2014/main" id="{050A0B1B-73E0-1E95-5BEB-A85407B495B7}"/>
              </a:ext>
            </a:extLst>
          </p:cNvPr>
          <p:cNvSpPr/>
          <p:nvPr/>
        </p:nvSpPr>
        <p:spPr>
          <a:xfrm>
            <a:off x="5743503" y="1662068"/>
            <a:ext cx="863500" cy="45719"/>
          </a:xfrm>
          <a:custGeom>
            <a:avLst/>
            <a:gdLst/>
            <a:ahLst/>
            <a:cxnLst/>
            <a:rect l="l" t="t" r="r" b="b"/>
            <a:pathLst>
              <a:path w="234314">
                <a:moveTo>
                  <a:pt x="233984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2760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85">
            <a:extLst>
              <a:ext uri="{FF2B5EF4-FFF2-40B4-BE49-F238E27FC236}">
                <a16:creationId xmlns="" xmlns:a16="http://schemas.microsoft.com/office/drawing/2014/main" id="{C442D58A-764E-2E42-F3A6-78F038DC1BA3}"/>
              </a:ext>
            </a:extLst>
          </p:cNvPr>
          <p:cNvSpPr/>
          <p:nvPr/>
        </p:nvSpPr>
        <p:spPr>
          <a:xfrm flipV="1">
            <a:off x="5670489" y="2862556"/>
            <a:ext cx="936514" cy="91811"/>
          </a:xfrm>
          <a:custGeom>
            <a:avLst/>
            <a:gdLst/>
            <a:ahLst/>
            <a:cxnLst/>
            <a:rect l="l" t="t" r="r" b="b"/>
            <a:pathLst>
              <a:path w="234314">
                <a:moveTo>
                  <a:pt x="233984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2760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86">
            <a:extLst>
              <a:ext uri="{FF2B5EF4-FFF2-40B4-BE49-F238E27FC236}">
                <a16:creationId xmlns="" xmlns:a16="http://schemas.microsoft.com/office/drawing/2014/main" id="{9EB7B59C-A26E-F7E7-30CC-E28BAC8668A6}"/>
              </a:ext>
            </a:extLst>
          </p:cNvPr>
          <p:cNvSpPr/>
          <p:nvPr/>
        </p:nvSpPr>
        <p:spPr>
          <a:xfrm>
            <a:off x="5743502" y="5074302"/>
            <a:ext cx="843279" cy="45719"/>
          </a:xfrm>
          <a:custGeom>
            <a:avLst/>
            <a:gdLst/>
            <a:ahLst/>
            <a:cxnLst/>
            <a:rect l="l" t="t" r="r" b="b"/>
            <a:pathLst>
              <a:path w="234314">
                <a:moveTo>
                  <a:pt x="233984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2760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94">
            <a:extLst>
              <a:ext uri="{FF2B5EF4-FFF2-40B4-BE49-F238E27FC236}">
                <a16:creationId xmlns="" xmlns:a16="http://schemas.microsoft.com/office/drawing/2014/main" id="{EF5BC89A-1C18-C842-B7C3-042A56B3A4E1}"/>
              </a:ext>
            </a:extLst>
          </p:cNvPr>
          <p:cNvSpPr txBox="1"/>
          <p:nvPr/>
        </p:nvSpPr>
        <p:spPr>
          <a:xfrm>
            <a:off x="6616332" y="2720491"/>
            <a:ext cx="4901413" cy="764312"/>
          </a:xfrm>
          <a:prstGeom prst="rect">
            <a:avLst/>
          </a:prstGeom>
          <a:solidFill>
            <a:schemeClr val="bg1"/>
          </a:solidFill>
          <a:ln w="28575">
            <a:solidFill>
              <a:srgbClr val="2760AD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484188" indent="-400050">
              <a:buFont typeface="Arial" panose="020B0604020202020204" pitchFamily="34" charset="0"/>
              <a:buChar char="•"/>
            </a:pPr>
            <a:r>
              <a:rPr lang="en-US" sz="1400" b="1" dirty="0"/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Agriculture</a:t>
            </a:r>
          </a:p>
          <a:p>
            <a:pPr marL="484188" indent="-4000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Computer Studies</a:t>
            </a:r>
          </a:p>
          <a:p>
            <a:pPr marL="484188" indent="-4000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Home Science </a:t>
            </a:r>
          </a:p>
        </p:txBody>
      </p:sp>
      <p:sp>
        <p:nvSpPr>
          <p:cNvPr id="30" name="object 194">
            <a:extLst>
              <a:ext uri="{FF2B5EF4-FFF2-40B4-BE49-F238E27FC236}">
                <a16:creationId xmlns="" xmlns:a16="http://schemas.microsoft.com/office/drawing/2014/main" id="{78B657FC-DA82-DD46-8CAE-F5ADC4B973F6}"/>
              </a:ext>
            </a:extLst>
          </p:cNvPr>
          <p:cNvSpPr txBox="1"/>
          <p:nvPr/>
        </p:nvSpPr>
        <p:spPr>
          <a:xfrm>
            <a:off x="6607001" y="3657891"/>
            <a:ext cx="4910743" cy="2210862"/>
          </a:xfrm>
          <a:prstGeom prst="rect">
            <a:avLst/>
          </a:prstGeom>
          <a:solidFill>
            <a:schemeClr val="bg1"/>
          </a:solidFill>
          <a:ln w="28575">
            <a:solidFill>
              <a:srgbClr val="2760AD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484188" lvl="0" indent="-4000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Aviation  </a:t>
            </a:r>
          </a:p>
          <a:p>
            <a:pPr marL="484188" lvl="0" indent="-4000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Building and Construction </a:t>
            </a:r>
          </a:p>
          <a:p>
            <a:pPr marL="484188" lvl="0" indent="-4000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Electricity</a:t>
            </a:r>
          </a:p>
          <a:p>
            <a:pPr marL="484188" lvl="0" indent="-4000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Metalwork </a:t>
            </a:r>
          </a:p>
          <a:p>
            <a:pPr marL="484188" lvl="0" indent="-4000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Power Mechanics </a:t>
            </a:r>
          </a:p>
          <a:p>
            <a:pPr marL="484188" lvl="0" indent="-4000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Woodwork</a:t>
            </a:r>
          </a:p>
          <a:p>
            <a:pPr marL="484188" lvl="0" indent="-4000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Media Technology </a:t>
            </a:r>
          </a:p>
          <a:p>
            <a:pPr marL="484188" lvl="0" indent="-4000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Marine and Fisheries Technology</a:t>
            </a:r>
            <a:endParaRPr lang="en-US" b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8425"/>
            <a:endParaRPr lang="en-US" sz="1400" dirty="0"/>
          </a:p>
        </p:txBody>
      </p:sp>
      <p:sp>
        <p:nvSpPr>
          <p:cNvPr id="18" name="object 194">
            <a:extLst>
              <a:ext uri="{FF2B5EF4-FFF2-40B4-BE49-F238E27FC236}">
                <a16:creationId xmlns="" xmlns:a16="http://schemas.microsoft.com/office/drawing/2014/main" id="{6FE04C03-9CAC-C4A1-41B7-06863DF06AF5}"/>
              </a:ext>
            </a:extLst>
          </p:cNvPr>
          <p:cNvSpPr txBox="1"/>
          <p:nvPr/>
        </p:nvSpPr>
        <p:spPr>
          <a:xfrm>
            <a:off x="6616332" y="1097086"/>
            <a:ext cx="4910743" cy="1256754"/>
          </a:xfrm>
          <a:prstGeom prst="rect">
            <a:avLst/>
          </a:prstGeom>
          <a:solidFill>
            <a:schemeClr val="bg1"/>
          </a:solidFill>
          <a:ln w="28575">
            <a:solidFill>
              <a:srgbClr val="2760AD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484188" indent="-4000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Mathematics</a:t>
            </a:r>
          </a:p>
          <a:p>
            <a:pPr marL="484188" indent="-4000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Biology</a:t>
            </a:r>
          </a:p>
          <a:p>
            <a:pPr marL="484188" indent="-4000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Chemistry</a:t>
            </a:r>
          </a:p>
          <a:p>
            <a:pPr marL="484188" indent="-4000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Physics</a:t>
            </a:r>
          </a:p>
          <a:p>
            <a:pPr marL="484188" indent="-4000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General Science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="" xmlns:a16="http://schemas.microsoft.com/office/drawing/2014/main" id="{8EDE0836-F049-66EE-8BAC-878915935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26" y="5249"/>
            <a:ext cx="10736766" cy="716543"/>
          </a:xfrm>
        </p:spPr>
        <p:txBody>
          <a:bodyPr>
            <a:noAutofit/>
          </a:bodyPr>
          <a:lstStyle/>
          <a:p>
            <a:r>
              <a:rPr lang="en-GB" sz="4400" b="1" dirty="0">
                <a:solidFill>
                  <a:schemeClr val="tx1"/>
                </a:solidFill>
                <a:latin typeface="Calibri"/>
                <a:cs typeface="Calibri"/>
              </a:rPr>
              <a:t>STEM PATHWAY</a:t>
            </a:r>
            <a:endParaRPr lang="aa-ET" sz="44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3358080" y="1690113"/>
            <a:ext cx="843280" cy="97755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endCxn id="9" idx="1"/>
          </p:cNvCxnSpPr>
          <p:nvPr/>
        </p:nvCxnSpPr>
        <p:spPr>
          <a:xfrm>
            <a:off x="3367316" y="4105403"/>
            <a:ext cx="843279" cy="96890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367316" y="3115382"/>
            <a:ext cx="77026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463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818" y="-18714"/>
            <a:ext cx="10891982" cy="755385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Scope of Learning in Senior School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1818" y="1029865"/>
            <a:ext cx="7675418" cy="3283510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/>
            <a:r>
              <a:rPr 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Core Subjects</a:t>
            </a:r>
          </a:p>
          <a:p>
            <a:pPr marL="514350" indent="-514350" fontAlgn="t"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</a:t>
            </a:r>
          </a:p>
          <a:p>
            <a:pPr fontAlgn="t"/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Kiswahili /KSL</a:t>
            </a:r>
          </a:p>
          <a:p>
            <a:pPr fontAlgn="t"/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Mathematics/Essential Mathematics</a:t>
            </a:r>
          </a:p>
          <a:p>
            <a:pPr fontAlgn="t"/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Community Service Learning (CSL). </a:t>
            </a:r>
          </a:p>
          <a:p>
            <a:pPr fontAlgn="t"/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Pastoral / Religious Programme of Instruction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2057400" y="4313375"/>
            <a:ext cx="7988300" cy="1617526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/>
            <a:r>
              <a:rPr 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Subjects</a:t>
            </a:r>
          </a:p>
          <a:p>
            <a:pPr marL="342900" indent="-342900" fontAlgn="t">
              <a:buFontTx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Physical Education</a:t>
            </a:r>
          </a:p>
          <a:p>
            <a:pPr marL="342900" indent="-342900" fontAlgn="t">
              <a:buFontTx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Information Communication Technology(ICT)</a:t>
            </a:r>
          </a:p>
        </p:txBody>
      </p:sp>
    </p:spTree>
    <p:extLst>
      <p:ext uri="{BB962C8B-B14F-4D97-AF65-F5344CB8AC3E}">
        <p14:creationId xmlns:p14="http://schemas.microsoft.com/office/powerpoint/2010/main" val="15742669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FFE93CA-A57D-3041-CCEB-BBE7BEED8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t"/>
            <a:r>
              <a:rPr lang="en-US" sz="2800" b="1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en-US" sz="2800" b="1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en-US" sz="2800" b="1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ELECTIVE SUBJECTS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50352E3-2E59-9F1A-BA8F-06CE11C99D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1579" y="1727200"/>
            <a:ext cx="10193033" cy="4184021"/>
          </a:xfrm>
        </p:spPr>
        <p:txBody>
          <a:bodyPr/>
          <a:lstStyle/>
          <a:p>
            <a:pPr fontAlgn="t">
              <a:buAutoNum type="arabicPeriod"/>
            </a:pP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Elective subject 1</a:t>
            </a:r>
          </a:p>
          <a:p>
            <a:pPr fontAlgn="t">
              <a:buAutoNum type="arabicPeriod"/>
            </a:pP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Elective subject 2</a:t>
            </a:r>
          </a:p>
          <a:p>
            <a:pPr fontAlgn="t">
              <a:buAutoNum type="arabicPeriod"/>
            </a:pP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Elective subject 3</a:t>
            </a:r>
          </a:p>
          <a:p>
            <a:pPr fontAlgn="t">
              <a:buAutoNum type="arabicPeriod"/>
            </a:pP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t">
              <a:buNone/>
            </a:pP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NB: Schools will get official communication on this scope of learning later this year.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50994AC9-2BAD-6E4B-FA91-19BA340FD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61729-F711-4137-BD34-2C3C342BE67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8102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3364C0CA-FCA3-6540-BBCE-314DA9D309EA}"/>
              </a:ext>
            </a:extLst>
          </p:cNvPr>
          <p:cNvSpPr/>
          <p:nvPr/>
        </p:nvSpPr>
        <p:spPr>
          <a:xfrm>
            <a:off x="972987" y="104257"/>
            <a:ext cx="10694665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52388" lvl="3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OF ALL SUBJECTS AT SENIOR SCHOOL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2388"/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C5E5428-414C-1445-8B68-7EB1227613D9}"/>
              </a:ext>
            </a:extLst>
          </p:cNvPr>
          <p:cNvSpPr txBox="1"/>
          <p:nvPr/>
        </p:nvSpPr>
        <p:spPr>
          <a:xfrm>
            <a:off x="267856" y="1347914"/>
            <a:ext cx="3814858" cy="2031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b="1" dirty="0"/>
              <a:t>English</a:t>
            </a:r>
            <a:endParaRPr lang="en-US" b="1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b="1" dirty="0"/>
              <a:t>Kiswahili/KSL</a:t>
            </a:r>
            <a:endParaRPr lang="en-US" b="1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b="1" dirty="0"/>
              <a:t>Core Mathematics/ Essential Mathematics</a:t>
            </a:r>
            <a:endParaRPr lang="en-US" b="1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b="1" dirty="0"/>
              <a:t>Physical Education (PE)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b="1" dirty="0"/>
              <a:t>Community Service Learning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b="1" dirty="0"/>
              <a:t>ICT</a:t>
            </a:r>
            <a:endParaRPr lang="en-US" b="1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031BBD0-F49E-9C4D-9F0C-C52FDB42C3D0}"/>
              </a:ext>
            </a:extLst>
          </p:cNvPr>
          <p:cNvSpPr txBox="1"/>
          <p:nvPr/>
        </p:nvSpPr>
        <p:spPr>
          <a:xfrm>
            <a:off x="4193911" y="1018835"/>
            <a:ext cx="3414484" cy="452431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Literature in English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Indigenous Languages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err="1"/>
              <a:t>Fasihi</a:t>
            </a:r>
            <a:r>
              <a:rPr lang="en-GB" b="1" dirty="0"/>
              <a:t> </a:t>
            </a:r>
            <a:r>
              <a:rPr lang="en-GB" b="1" dirty="0" err="1"/>
              <a:t>ya</a:t>
            </a:r>
            <a:r>
              <a:rPr lang="en-GB" b="1" dirty="0"/>
              <a:t> Kiswahili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Sign Language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Arabic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French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German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Mandarin Chinese 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Christian Religious Education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Islamic Religious Education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Hindu Religious Education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Business Studies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History and Citizenship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Geography</a:t>
            </a:r>
            <a:endParaRPr 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E7B242F-F62E-6642-B100-8013D4564996}"/>
              </a:ext>
            </a:extLst>
          </p:cNvPr>
          <p:cNvSpPr txBox="1"/>
          <p:nvPr/>
        </p:nvSpPr>
        <p:spPr>
          <a:xfrm>
            <a:off x="7719592" y="1018835"/>
            <a:ext cx="4283221" cy="424731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Biology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Chemistry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Physics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General Science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Agriculture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Computer Studies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Home Science 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Aviation 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Building Construction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Electricity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Metalwork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Power Mechanics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Woodwork</a:t>
            </a:r>
            <a:endParaRPr lang="en-US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Media Technology</a:t>
            </a: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Marine and Fisheries Technology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838ACA16-5763-1A4D-AD42-E8DFED2425B8}"/>
              </a:ext>
            </a:extLst>
          </p:cNvPr>
          <p:cNvSpPr/>
          <p:nvPr/>
        </p:nvSpPr>
        <p:spPr>
          <a:xfrm>
            <a:off x="431075" y="873864"/>
            <a:ext cx="3651640" cy="13779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B620B2B2-32B4-384C-A404-665660A46562}"/>
              </a:ext>
            </a:extLst>
          </p:cNvPr>
          <p:cNvSpPr/>
          <p:nvPr/>
        </p:nvSpPr>
        <p:spPr>
          <a:xfrm>
            <a:off x="4200280" y="873864"/>
            <a:ext cx="3414484" cy="1438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76F9D25-2F88-E94A-99EC-00D3FC20A428}"/>
              </a:ext>
            </a:extLst>
          </p:cNvPr>
          <p:cNvSpPr/>
          <p:nvPr/>
        </p:nvSpPr>
        <p:spPr>
          <a:xfrm>
            <a:off x="7725962" y="873864"/>
            <a:ext cx="3834667" cy="14497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C5E5428-414C-1445-8B68-7EB1227613D9}"/>
              </a:ext>
            </a:extLst>
          </p:cNvPr>
          <p:cNvSpPr txBox="1"/>
          <p:nvPr/>
        </p:nvSpPr>
        <p:spPr>
          <a:xfrm>
            <a:off x="277275" y="3788824"/>
            <a:ext cx="3814858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b="1" dirty="0"/>
              <a:t>Sports and Recreation</a:t>
            </a:r>
            <a:endParaRPr lang="en-US" b="1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b="1" dirty="0"/>
              <a:t>Music and Dance</a:t>
            </a:r>
            <a:endParaRPr lang="en-US" b="1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b="1" dirty="0"/>
              <a:t>Theatre and Film</a:t>
            </a:r>
            <a:endParaRPr lang="en-US" b="1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b="1" dirty="0"/>
              <a:t>Fine Arts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0506344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119" y="955427"/>
            <a:ext cx="6090899" cy="507696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US" sz="4000" dirty="0">
              <a:solidFill>
                <a:srgbClr val="374151"/>
              </a:solidFill>
              <a:latin typeface="Söhne"/>
            </a:endParaRPr>
          </a:p>
          <a:p>
            <a:pPr marL="0" indent="0" algn="ctr">
              <a:buNone/>
            </a:pPr>
            <a:r>
              <a:rPr lang="en-US" sz="4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"Curriculum is never static.    </a:t>
            </a:r>
          </a:p>
          <a:p>
            <a:pPr marL="0" indent="0" algn="ctr">
              <a:buNone/>
            </a:pPr>
            <a:r>
              <a:rPr lang="en-US" sz="4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ever-changing and needs to adapt to the needs of society."               </a:t>
            </a:r>
          </a:p>
          <a:p>
            <a:pPr marL="0" indent="0" algn="ctr">
              <a:buNone/>
            </a:pPr>
            <a:endParaRPr lang="en-US" sz="2000" dirty="0">
              <a:solidFill>
                <a:srgbClr val="C00000"/>
              </a:solidFill>
              <a:latin typeface="Bahnschrift" panose="020B0502040204020203" pitchFamily="34" charset="0"/>
            </a:endParaRPr>
          </a:p>
          <a:p>
            <a:pPr marL="0" indent="0" algn="ctr">
              <a:buNone/>
            </a:pPr>
            <a:r>
              <a:rPr lang="en-US" sz="2000" dirty="0">
                <a:solidFill>
                  <a:srgbClr val="C00000"/>
                </a:solidFill>
                <a:latin typeface="Bahnschrift" panose="020B0502040204020203" pitchFamily="34" charset="0"/>
              </a:rPr>
              <a:t>Linda Darling-Hammond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="" xmlns:a16="http://schemas.microsoft.com/office/drawing/2014/main" id="{F2F3C442-7F02-8874-CD38-3860F6E8D0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6782" y="3653127"/>
            <a:ext cx="6885708" cy="16312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5000" b="1" noProof="0" dirty="0">
                <a:latin typeface="Trebuchet MS" panose="020B0603020202020204"/>
              </a:rPr>
              <a:t>THANK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5000" b="1" noProof="0" dirty="0">
                <a:latin typeface="Trebuchet MS" panose="020B0603020202020204"/>
              </a:rPr>
              <a:t>YOU</a:t>
            </a:r>
            <a:endParaRPr kumimoji="0" lang="en-US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rebuchet MS" panose="020B0603020202020204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810" y="66213"/>
            <a:ext cx="8874826" cy="82560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5259195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15047</TotalTime>
  <Words>869</Words>
  <Application>Microsoft Office PowerPoint</Application>
  <PresentationFormat>Widescreen</PresentationFormat>
  <Paragraphs>225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18</vt:i4>
      </vt:variant>
    </vt:vector>
  </HeadingPairs>
  <TitlesOfParts>
    <vt:vector size="38" baseType="lpstr">
      <vt:lpstr>Aptos</vt:lpstr>
      <vt:lpstr>Aptos Display</vt:lpstr>
      <vt:lpstr>Arial</vt:lpstr>
      <vt:lpstr>Arial Narrow</vt:lpstr>
      <vt:lpstr>Arial Rounded MT Bold</vt:lpstr>
      <vt:lpstr>Bahnschrift</vt:lpstr>
      <vt:lpstr>Calibri</vt:lpstr>
      <vt:lpstr>Calibri Light</vt:lpstr>
      <vt:lpstr>Cambria</vt:lpstr>
      <vt:lpstr>Century Gothic</vt:lpstr>
      <vt:lpstr>Comic Sans MS</vt:lpstr>
      <vt:lpstr>Söhne</vt:lpstr>
      <vt:lpstr>Tahoma</vt:lpstr>
      <vt:lpstr>Times New Roman</vt:lpstr>
      <vt:lpstr>Trebuchet MS</vt:lpstr>
      <vt:lpstr>Wingdings 3</vt:lpstr>
      <vt:lpstr>1_Office Theme</vt:lpstr>
      <vt:lpstr>1_Wisp</vt:lpstr>
      <vt:lpstr>2_Office Theme</vt:lpstr>
      <vt:lpstr>4_Office Theme</vt:lpstr>
      <vt:lpstr>PowerPoint Presentation</vt:lpstr>
      <vt:lpstr>CURRICULUM DEVELOPMENT</vt:lpstr>
      <vt:lpstr>Core Competencies in the Basic Education</vt:lpstr>
      <vt:lpstr>PowerPoint Presentation</vt:lpstr>
      <vt:lpstr>Organisation of Basic Education</vt:lpstr>
      <vt:lpstr>FOCUS OF BASIC EDUCATION  LEVELS </vt:lpstr>
      <vt:lpstr>LEARNING AREAS:  PRE-PRIMARY (PP1 &amp; PP2) </vt:lpstr>
      <vt:lpstr> LOWER PRIMARY (GRADES 1, 2 &amp; 3) </vt:lpstr>
      <vt:lpstr>UPPER PRIMARY (GRADES 4, 5 &amp; 6)</vt:lpstr>
      <vt:lpstr>JUNIOR SCHOOL (GRADES 7, 8 &amp; 9)</vt:lpstr>
      <vt:lpstr>SENIOR SCHOOL (GRADE 10, 11 &amp; 12)</vt:lpstr>
      <vt:lpstr>PowerPoint Presentation</vt:lpstr>
      <vt:lpstr>SOCIAL SCIENCE PATHWAY</vt:lpstr>
      <vt:lpstr>STEM PATHWAY</vt:lpstr>
      <vt:lpstr>Scope of Learning in Senior School</vt:lpstr>
      <vt:lpstr> ELECTIVE SUBJECTS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Kungu</dc:creator>
  <cp:lastModifiedBy>TEACHER</cp:lastModifiedBy>
  <cp:revision>782</cp:revision>
  <dcterms:created xsi:type="dcterms:W3CDTF">2019-09-14T10:54:14Z</dcterms:created>
  <dcterms:modified xsi:type="dcterms:W3CDTF">2025-12-13T19:13:50Z</dcterms:modified>
</cp:coreProperties>
</file>