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notesMasterIdLst>
    <p:notesMasterId r:id="rId16"/>
  </p:notesMasterIdLst>
  <p:sldIdLst>
    <p:sldId id="256" r:id="rId2"/>
    <p:sldId id="419" r:id="rId3"/>
    <p:sldId id="406" r:id="rId4"/>
    <p:sldId id="409" r:id="rId5"/>
    <p:sldId id="569" r:id="rId6"/>
    <p:sldId id="570" r:id="rId7"/>
    <p:sldId id="571" r:id="rId8"/>
    <p:sldId id="572" r:id="rId9"/>
    <p:sldId id="573" r:id="rId10"/>
    <p:sldId id="574" r:id="rId11"/>
    <p:sldId id="575" r:id="rId12"/>
    <p:sldId id="576" r:id="rId13"/>
    <p:sldId id="577" r:id="rId14"/>
    <p:sldId id="578"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9460FABD-E922-4A11-B1A5-E64D51F5C7B6}">
          <p14:sldIdLst>
            <p14:sldId id="256"/>
            <p14:sldId id="419"/>
            <p14:sldId id="406"/>
            <p14:sldId id="409"/>
            <p14:sldId id="569"/>
            <p14:sldId id="570"/>
            <p14:sldId id="571"/>
            <p14:sldId id="572"/>
            <p14:sldId id="573"/>
            <p14:sldId id="574"/>
            <p14:sldId id="575"/>
            <p14:sldId id="576"/>
            <p14:sldId id="577"/>
            <p14:sldId id="578"/>
          </p14:sldIdLst>
        </p14:section>
        <p14:section name="Untitled Section" id="{8FFF9533-0528-46C8-9628-6D29FABA83F7}">
          <p14:sldIdLst/>
        </p14:section>
        <p14:section name="Untitled Section" id="{C7726507-D4A0-45FD-BAAE-D63FA4C3DD75}">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akutwi, Mary " initials="KM" lastIdx="1" clrIdx="0">
    <p:extLst>
      <p:ext uri="{19B8F6BF-5375-455C-9EA6-DF929625EA0E}">
        <p15:presenceInfo xmlns:p15="http://schemas.microsoft.com/office/powerpoint/2012/main" userId="S-1-5-21-169280559-2778101340-3886251573-49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78" autoAdjust="0"/>
    <p:restoredTop sz="91481" autoAdjust="0"/>
  </p:normalViewPr>
  <p:slideViewPr>
    <p:cSldViewPr snapToGrid="0">
      <p:cViewPr varScale="1">
        <p:scale>
          <a:sx n="90" d="100"/>
          <a:sy n="90" d="100"/>
        </p:scale>
        <p:origin x="312" y="3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62A44FB-F14C-4D57-9509-31B96DB98A59}" type="datetimeFigureOut">
              <a:rPr lang="en-US" smtClean="0"/>
              <a:t>14-Dec-25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4B58E05-1B9C-4112-BE38-1CD466904948}" type="slidenum">
              <a:rPr lang="en-US" smtClean="0"/>
              <a:t>‹#›</a:t>
            </a:fld>
            <a:endParaRPr lang="en-US"/>
          </a:p>
        </p:txBody>
      </p:sp>
    </p:spTree>
    <p:extLst>
      <p:ext uri="{BB962C8B-B14F-4D97-AF65-F5344CB8AC3E}">
        <p14:creationId xmlns:p14="http://schemas.microsoft.com/office/powerpoint/2010/main" val="39842983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6459784"/>
            <a:ext cx="12188825" cy="398215"/>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2066924"/>
            <a:ext cx="10058400" cy="2258187"/>
          </a:xfrm>
        </p:spPr>
        <p:txBody>
          <a:bodyPr anchor="b">
            <a:normAutofit/>
          </a:bodyPr>
          <a:lstStyle>
            <a:lvl1pPr algn="l">
              <a:lnSpc>
                <a:spcPct val="85000"/>
              </a:lnSpc>
              <a:defRPr sz="8000" spc="-50" baseline="0">
                <a:solidFill>
                  <a:schemeClr val="tx1">
                    <a:lumMod val="85000"/>
                    <a:lumOff val="15000"/>
                  </a:schemeClr>
                </a:solidFill>
              </a:defRPr>
            </a:lvl1pPr>
          </a:lstStyle>
          <a:p>
            <a:r>
              <a:rPr lang="en-US" dirty="0"/>
              <a:t>Click to edit Master title style</a:t>
            </a:r>
          </a:p>
        </p:txBody>
      </p:sp>
      <p:sp>
        <p:nvSpPr>
          <p:cNvPr id="3" name="Subtitle 2"/>
          <p:cNvSpPr>
            <a:spLocks noGrp="1"/>
          </p:cNvSpPr>
          <p:nvPr>
            <p:ph type="subTitle" idx="1"/>
          </p:nvPr>
        </p:nvSpPr>
        <p:spPr>
          <a:xfrm>
            <a:off x="1100051" y="4455620"/>
            <a:ext cx="10058400" cy="1143000"/>
          </a:xfrm>
          <a:solidFill>
            <a:srgbClr val="00297A"/>
          </a:solidFill>
        </p:spPr>
        <p:txBody>
          <a:bodyPr lIns="91440" rIns="91440">
            <a:normAutofit/>
          </a:bodyPr>
          <a:lstStyle>
            <a:lvl1pPr marL="0" indent="0" algn="l">
              <a:buNone/>
              <a:defRPr sz="2400" cap="all" spc="200" baseline="0">
                <a:solidFill>
                  <a:schemeClr val="bg1"/>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dirty="0"/>
              <a:t>Click to edit Master subtitle style</a:t>
            </a:r>
          </a:p>
        </p:txBody>
      </p:sp>
      <p:sp>
        <p:nvSpPr>
          <p:cNvPr id="4" name="Date Placeholder 3"/>
          <p:cNvSpPr>
            <a:spLocks noGrp="1"/>
          </p:cNvSpPr>
          <p:nvPr>
            <p:ph type="dt" sz="half" idx="10"/>
          </p:nvPr>
        </p:nvSpPr>
        <p:spPr>
          <a:xfrm>
            <a:off x="472338" y="6476328"/>
            <a:ext cx="2472271" cy="365125"/>
          </a:xfrm>
        </p:spPr>
        <p:txBody>
          <a:bodyPr/>
          <a:lstStyle/>
          <a:p>
            <a:fld id="{9B4CA5A8-484A-4932-B337-CD0D1D512037}" type="datetimeFigureOut">
              <a:rPr lang="en-US" smtClean="0"/>
              <a:t>14-Dec-25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BCEB36-7F3A-4D41-A663-AFEF441AE2A0}"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163242" y="60681"/>
            <a:ext cx="1875734" cy="1875734"/>
          </a:xfrm>
          <a:prstGeom prst="rect">
            <a:avLst/>
          </a:prstGeom>
        </p:spPr>
      </p:pic>
    </p:spTree>
    <p:extLst>
      <p:ext uri="{BB962C8B-B14F-4D97-AF65-F5344CB8AC3E}">
        <p14:creationId xmlns:p14="http://schemas.microsoft.com/office/powerpoint/2010/main" val="227693040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stretch>
            <a:fillRect/>
          </a:stretch>
        </p:blipFill>
        <p:spPr>
          <a:xfrm>
            <a:off x="1172506" y="6317237"/>
            <a:ext cx="11019494" cy="540763"/>
          </a:xfrm>
          <a:prstGeom prst="rect">
            <a:avLst/>
          </a:prstGeom>
        </p:spPr>
      </p:pic>
      <p:sp>
        <p:nvSpPr>
          <p:cNvPr id="3" name="Content Placeholder 2"/>
          <p:cNvSpPr>
            <a:spLocks noGrp="1"/>
          </p:cNvSpPr>
          <p:nvPr>
            <p:ph idx="1"/>
          </p:nvPr>
        </p:nvSpPr>
        <p:spPr/>
        <p:txBody>
          <a:bodyPr>
            <a:normAutofit/>
          </a:bodyPr>
          <a:lstStyle>
            <a:lvl1pPr>
              <a:defRPr sz="2400"/>
            </a:lvl1pPr>
            <a:lvl2pPr>
              <a:defRPr sz="2000"/>
            </a:lvl2pPr>
            <a:lvl3pPr>
              <a:defRPr sz="1600"/>
            </a:lvl3pPr>
            <a:lvl4pPr>
              <a:defRPr sz="1600"/>
            </a:lvl4pPr>
            <a:lvl5pPr>
              <a:defRPr sz="16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Rectangle 6"/>
          <p:cNvSpPr/>
          <p:nvPr userDrawn="1"/>
        </p:nvSpPr>
        <p:spPr>
          <a:xfrm>
            <a:off x="0" y="286603"/>
            <a:ext cx="12192000" cy="1265972"/>
          </a:xfrm>
          <a:prstGeom prst="rect">
            <a:avLst/>
          </a:prstGeom>
          <a:solidFill>
            <a:srgbClr val="00297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Bahnschrift Light" panose="020B0502040204020203" pitchFamily="34" charset="0"/>
            </a:endParaRPr>
          </a:p>
        </p:txBody>
      </p:sp>
      <p:sp>
        <p:nvSpPr>
          <p:cNvPr id="2" name="Title 1"/>
          <p:cNvSpPr>
            <a:spLocks noGrp="1"/>
          </p:cNvSpPr>
          <p:nvPr>
            <p:ph type="title"/>
          </p:nvPr>
        </p:nvSpPr>
        <p:spPr>
          <a:xfrm>
            <a:off x="1097280" y="286603"/>
            <a:ext cx="10058400" cy="1265972"/>
          </a:xfrm>
        </p:spPr>
        <p:txBody>
          <a:bodyPr anchor="ctr" anchorCtr="0">
            <a:normAutofit/>
          </a:bodyPr>
          <a:lstStyle>
            <a:lvl1pPr marL="0">
              <a:defRPr sz="4400" b="1">
                <a:solidFill>
                  <a:schemeClr val="bg1"/>
                </a:solidFill>
              </a:defRPr>
            </a:lvl1pPr>
          </a:lstStyle>
          <a:p>
            <a:r>
              <a:rPr lang="en-US" dirty="0"/>
              <a:t>Click to edit Master title style</a:t>
            </a:r>
          </a:p>
        </p:txBody>
      </p:sp>
      <p:pic>
        <p:nvPicPr>
          <p:cNvPr id="9" name="Picture 8"/>
          <p:cNvPicPr>
            <a:picLocks noChangeAspect="1"/>
          </p:cNvPicPr>
          <p:nvPr userDrawn="1"/>
        </p:nvPicPr>
        <p:blipFill>
          <a:blip r:embed="rId3"/>
          <a:stretch>
            <a:fillRect/>
          </a:stretch>
        </p:blipFill>
        <p:spPr>
          <a:xfrm>
            <a:off x="9525" y="5695544"/>
            <a:ext cx="1157941" cy="1157941"/>
          </a:xfrm>
          <a:prstGeom prst="rect">
            <a:avLst/>
          </a:prstGeom>
        </p:spPr>
      </p:pic>
      <p:sp>
        <p:nvSpPr>
          <p:cNvPr id="11" name="Slide Number Placeholder 5"/>
          <p:cNvSpPr txBox="1">
            <a:spLocks/>
          </p:cNvSpPr>
          <p:nvPr userDrawn="1"/>
        </p:nvSpPr>
        <p:spPr>
          <a:xfrm>
            <a:off x="10671983" y="6451599"/>
            <a:ext cx="1312025" cy="365125"/>
          </a:xfrm>
          <a:prstGeom prst="rect">
            <a:avLst/>
          </a:prstGeom>
        </p:spPr>
        <p:txBody>
          <a:bodyPr vert="horz" lIns="91440" tIns="45720" rIns="91440" bIns="45720" rtlCol="0" anchor="ctr"/>
          <a:lstStyle>
            <a:defPPr>
              <a:defRPr lang="en-US"/>
            </a:defPPr>
            <a:lvl1pPr marL="0" algn="r" defTabSz="914400" rtl="0" eaLnBrk="1" latinLnBrk="0" hangingPunct="1">
              <a:defRPr sz="1050" kern="1200">
                <a:solidFill>
                  <a:srgbClr val="FFFFF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31ACAAD-3DB4-49DD-8F49-0FDC3A9D34E7}" type="slidenum">
              <a:rPr lang="en-US" smtClean="0"/>
              <a:pPr/>
              <a:t>‹#›</a:t>
            </a:fld>
            <a:endParaRPr lang="en-US" dirty="0"/>
          </a:p>
        </p:txBody>
      </p:sp>
      <p:grpSp>
        <p:nvGrpSpPr>
          <p:cNvPr id="16" name="Group 15"/>
          <p:cNvGrpSpPr/>
          <p:nvPr userDrawn="1"/>
        </p:nvGrpSpPr>
        <p:grpSpPr>
          <a:xfrm rot="5400000">
            <a:off x="8430000" y="2646738"/>
            <a:ext cx="3762000" cy="3762000"/>
            <a:chOff x="8126758" y="1760009"/>
            <a:chExt cx="3762000" cy="3762000"/>
          </a:xfrm>
        </p:grpSpPr>
        <p:pic>
          <p:nvPicPr>
            <p:cNvPr id="12" name="Picture 11"/>
            <p:cNvPicPr>
              <a:picLocks noChangeAspect="1"/>
            </p:cNvPicPr>
            <p:nvPr userDrawn="1"/>
          </p:nvPicPr>
          <p:blipFill>
            <a:blip r:embed="rId2"/>
            <a:stretch>
              <a:fillRect/>
            </a:stretch>
          </p:blipFill>
          <p:spPr>
            <a:xfrm rot="5400000" flipV="1">
              <a:off x="9692185" y="3631174"/>
              <a:ext cx="3762000" cy="19670"/>
            </a:xfrm>
            <a:prstGeom prst="rect">
              <a:avLst/>
            </a:prstGeom>
          </p:spPr>
        </p:pic>
        <p:pic>
          <p:nvPicPr>
            <p:cNvPr id="13" name="Picture 12"/>
            <p:cNvPicPr>
              <a:picLocks noChangeAspect="1"/>
            </p:cNvPicPr>
            <p:nvPr userDrawn="1"/>
          </p:nvPicPr>
          <p:blipFill>
            <a:blip r:embed="rId2"/>
            <a:stretch>
              <a:fillRect/>
            </a:stretch>
          </p:blipFill>
          <p:spPr>
            <a:xfrm rot="5400000" flipV="1">
              <a:off x="9930277" y="3452116"/>
              <a:ext cx="3402000" cy="17787"/>
            </a:xfrm>
            <a:prstGeom prst="rect">
              <a:avLst/>
            </a:prstGeom>
          </p:spPr>
        </p:pic>
        <p:pic>
          <p:nvPicPr>
            <p:cNvPr id="14" name="Picture 13"/>
            <p:cNvPicPr>
              <a:picLocks noChangeAspect="1"/>
            </p:cNvPicPr>
            <p:nvPr userDrawn="1"/>
          </p:nvPicPr>
          <p:blipFill>
            <a:blip r:embed="rId2"/>
            <a:stretch>
              <a:fillRect/>
            </a:stretch>
          </p:blipFill>
          <p:spPr>
            <a:xfrm rot="10800000" flipV="1">
              <a:off x="8126758" y="2003475"/>
              <a:ext cx="3762000" cy="19670"/>
            </a:xfrm>
            <a:prstGeom prst="rect">
              <a:avLst/>
            </a:prstGeom>
          </p:spPr>
        </p:pic>
        <p:pic>
          <p:nvPicPr>
            <p:cNvPr id="15" name="Picture 14"/>
            <p:cNvPicPr>
              <a:picLocks noChangeAspect="1"/>
            </p:cNvPicPr>
            <p:nvPr userDrawn="1"/>
          </p:nvPicPr>
          <p:blipFill>
            <a:blip r:embed="rId2"/>
            <a:stretch>
              <a:fillRect/>
            </a:stretch>
          </p:blipFill>
          <p:spPr>
            <a:xfrm rot="10800000" flipV="1">
              <a:off x="8486758" y="1944977"/>
              <a:ext cx="3402000" cy="17787"/>
            </a:xfrm>
            <a:prstGeom prst="rect">
              <a:avLst/>
            </a:prstGeom>
          </p:spPr>
        </p:pic>
      </p:grpSp>
      <p:sp>
        <p:nvSpPr>
          <p:cNvPr id="17" name="Slide Number Placeholder 5"/>
          <p:cNvSpPr txBox="1">
            <a:spLocks/>
          </p:cNvSpPr>
          <p:nvPr userDrawn="1"/>
        </p:nvSpPr>
        <p:spPr>
          <a:xfrm>
            <a:off x="1276350" y="6451599"/>
            <a:ext cx="9879329" cy="365125"/>
          </a:xfrm>
          <a:prstGeom prst="rect">
            <a:avLst/>
          </a:prstGeom>
        </p:spPr>
        <p:txBody>
          <a:bodyPr vert="horz" lIns="91440" tIns="45720" rIns="91440" bIns="45720" rtlCol="0" anchor="ctr"/>
          <a:lstStyle>
            <a:defPPr>
              <a:defRPr lang="en-US"/>
            </a:defPPr>
            <a:lvl1pPr marL="0" algn="r" defTabSz="914400" rtl="0" eaLnBrk="1" latinLnBrk="0" hangingPunct="1">
              <a:defRPr sz="1050" kern="1200">
                <a:solidFill>
                  <a:srgbClr val="FFFFF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b="1" i="1" dirty="0">
                <a:solidFill>
                  <a:schemeClr val="tx1"/>
                </a:solidFill>
              </a:rPr>
              <a:t>Effective Service for Quality Teaching</a:t>
            </a:r>
          </a:p>
        </p:txBody>
      </p:sp>
    </p:spTree>
    <p:extLst>
      <p:ext uri="{BB962C8B-B14F-4D97-AF65-F5344CB8AC3E}">
        <p14:creationId xmlns:p14="http://schemas.microsoft.com/office/powerpoint/2010/main" val="188326901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B4CA5A8-484A-4932-B337-CD0D1D512037}" type="datetimeFigureOut">
              <a:rPr lang="en-US" smtClean="0"/>
              <a:t>14-Dec-25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BCEB36-7F3A-4D41-A663-AFEF441AE2A0}"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9515389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B4CA5A8-484A-4932-B337-CD0D1D512037}" type="datetimeFigureOut">
              <a:rPr lang="en-US" smtClean="0"/>
              <a:t>14-Dec-25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BCEB36-7F3A-4D41-A663-AFEF441AE2A0}" type="slidenum">
              <a:rPr lang="en-US" smtClean="0"/>
              <a:t>‹#›</a:t>
            </a:fld>
            <a:endParaRPr lang="en-US"/>
          </a:p>
        </p:txBody>
      </p:sp>
    </p:spTree>
    <p:extLst>
      <p:ext uri="{BB962C8B-B14F-4D97-AF65-F5344CB8AC3E}">
        <p14:creationId xmlns:p14="http://schemas.microsoft.com/office/powerpoint/2010/main" val="81295033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B4CA5A8-484A-4932-B337-CD0D1D512037}" type="datetimeFigureOut">
              <a:rPr lang="en-US" smtClean="0"/>
              <a:t>14-Dec-25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BBCEB36-7F3A-4D41-A663-AFEF441AE2A0}" type="slidenum">
              <a:rPr lang="en-US" smtClean="0"/>
              <a:t>‹#›</a:t>
            </a:fld>
            <a:endParaRPr lang="en-US"/>
          </a:p>
        </p:txBody>
      </p:sp>
    </p:spTree>
    <p:extLst>
      <p:ext uri="{BB962C8B-B14F-4D97-AF65-F5344CB8AC3E}">
        <p14:creationId xmlns:p14="http://schemas.microsoft.com/office/powerpoint/2010/main" val="302247245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B4CA5A8-484A-4932-B337-CD0D1D512037}" type="datetimeFigureOut">
              <a:rPr lang="en-US" smtClean="0"/>
              <a:t>14-Dec-25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BBCEB36-7F3A-4D41-A663-AFEF441AE2A0}" type="slidenum">
              <a:rPr lang="en-US" smtClean="0"/>
              <a:t>‹#›</a:t>
            </a:fld>
            <a:endParaRPr lang="en-US"/>
          </a:p>
        </p:txBody>
      </p:sp>
    </p:spTree>
    <p:extLst>
      <p:ext uri="{BB962C8B-B14F-4D97-AF65-F5344CB8AC3E}">
        <p14:creationId xmlns:p14="http://schemas.microsoft.com/office/powerpoint/2010/main" val="81723847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9B4CA5A8-484A-4932-B337-CD0D1D512037}" type="datetimeFigureOut">
              <a:rPr lang="en-US" smtClean="0"/>
              <a:t>14-Dec-25</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DBBCEB36-7F3A-4D41-A663-AFEF441AE2A0}" type="slidenum">
              <a:rPr lang="en-US" smtClean="0"/>
              <a:t>‹#›</a:t>
            </a:fld>
            <a:endParaRPr lang="en-US"/>
          </a:p>
        </p:txBody>
      </p:sp>
    </p:spTree>
    <p:extLst>
      <p:ext uri="{BB962C8B-B14F-4D97-AF65-F5344CB8AC3E}">
        <p14:creationId xmlns:p14="http://schemas.microsoft.com/office/powerpoint/2010/main" val="320013743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9B4CA5A8-484A-4932-B337-CD0D1D512037}" type="datetimeFigureOut">
              <a:rPr lang="en-US" smtClean="0"/>
              <a:t>14-Dec-25</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DBBCEB36-7F3A-4D41-A663-AFEF441AE2A0}" type="slidenum">
              <a:rPr lang="en-US" smtClean="0"/>
              <a:t>‹#›</a:t>
            </a:fld>
            <a:endParaRPr lang="en-US"/>
          </a:p>
        </p:txBody>
      </p:sp>
    </p:spTree>
    <p:extLst>
      <p:ext uri="{BB962C8B-B14F-4D97-AF65-F5344CB8AC3E}">
        <p14:creationId xmlns:p14="http://schemas.microsoft.com/office/powerpoint/2010/main" val="41852933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B4CA5A8-484A-4932-B337-CD0D1D512037}" type="datetimeFigureOut">
              <a:rPr lang="en-US" smtClean="0"/>
              <a:t>14-Dec-25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BCEB36-7F3A-4D41-A663-AFEF441AE2A0}" type="slidenum">
              <a:rPr lang="en-US" smtClean="0"/>
              <a:t>‹#›</a:t>
            </a:fld>
            <a:endParaRPr lang="en-US"/>
          </a:p>
        </p:txBody>
      </p:sp>
    </p:spTree>
    <p:extLst>
      <p:ext uri="{BB962C8B-B14F-4D97-AF65-F5344CB8AC3E}">
        <p14:creationId xmlns:p14="http://schemas.microsoft.com/office/powerpoint/2010/main" val="24370328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4CA5A8-484A-4932-B337-CD0D1D512037}" type="datetimeFigureOut">
              <a:rPr lang="en-US" smtClean="0"/>
              <a:t>14-Dec-25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BCEB36-7F3A-4D41-A663-AFEF441AE2A0}" type="slidenum">
              <a:rPr lang="en-US" smtClean="0"/>
              <a:t>‹#›</a:t>
            </a:fld>
            <a:endParaRPr lang="en-US"/>
          </a:p>
        </p:txBody>
      </p:sp>
    </p:spTree>
    <p:extLst>
      <p:ext uri="{BB962C8B-B14F-4D97-AF65-F5344CB8AC3E}">
        <p14:creationId xmlns:p14="http://schemas.microsoft.com/office/powerpoint/2010/main" val="47825455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4CA5A8-484A-4932-B337-CD0D1D512037}" type="datetimeFigureOut">
              <a:rPr lang="en-US" smtClean="0"/>
              <a:t>14-Dec-25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BCEB36-7F3A-4D41-A663-AFEF441AE2A0}" type="slidenum">
              <a:rPr lang="en-US" smtClean="0"/>
              <a:t>‹#›</a:t>
            </a:fld>
            <a:endParaRPr lang="en-US"/>
          </a:p>
        </p:txBody>
      </p:sp>
    </p:spTree>
    <p:extLst>
      <p:ext uri="{BB962C8B-B14F-4D97-AF65-F5344CB8AC3E}">
        <p14:creationId xmlns:p14="http://schemas.microsoft.com/office/powerpoint/2010/main" val="317540518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9B4CA5A8-484A-4932-B337-CD0D1D512037}" type="datetimeFigureOut">
              <a:rPr lang="en-US" smtClean="0"/>
              <a:t>14-Dec-25</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DBBCEB36-7F3A-4D41-A663-AFEF441AE2A0}"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32804157"/>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teachersonline.tsc.go.ke/"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7951" y="2424093"/>
            <a:ext cx="10210800" cy="1851660"/>
          </a:xfrm>
        </p:spPr>
        <p:txBody>
          <a:bodyPr anchor="ctr" anchorCtr="0">
            <a:noAutofit/>
          </a:bodyPr>
          <a:lstStyle/>
          <a:p>
            <a:pPr marL="342900" indent="-342900" algn="ctr">
              <a:spcBef>
                <a:spcPct val="20000"/>
              </a:spcBef>
              <a:defRPr/>
            </a:pPr>
            <a:r>
              <a:rPr lang="en-US" sz="4800" b="1" dirty="0" smtClean="0">
                <a:latin typeface="Albertus MT" panose="020E0602030304020304" pitchFamily="34" charset="0"/>
                <a:cs typeface="Times New Roman" panose="02020603050405020304" pitchFamily="18" charset="0"/>
              </a:rPr>
              <a:t>2023/2025 DECLARATION OF INCOME, ASSETS &amp; LIABILITIES – DIALs </a:t>
            </a:r>
            <a:endParaRPr lang="en-US" sz="4800" b="1" dirty="0">
              <a:latin typeface="Albertus MT" panose="020E0602030304020304" pitchFamily="34" charset="0"/>
            </a:endParaRPr>
          </a:p>
        </p:txBody>
      </p:sp>
      <p:sp>
        <p:nvSpPr>
          <p:cNvPr id="3" name="Subtitle 2"/>
          <p:cNvSpPr>
            <a:spLocks noGrp="1"/>
          </p:cNvSpPr>
          <p:nvPr>
            <p:ph type="subTitle" idx="1"/>
          </p:nvPr>
        </p:nvSpPr>
        <p:spPr>
          <a:xfrm>
            <a:off x="1192366" y="4704464"/>
            <a:ext cx="10058400" cy="1143000"/>
          </a:xfrm>
        </p:spPr>
        <p:txBody>
          <a:bodyPr>
            <a:normAutofit/>
          </a:bodyPr>
          <a:lstStyle/>
          <a:p>
            <a:r>
              <a:rPr lang="en-GB" sz="4000" b="1" smtClean="0">
                <a:latin typeface="Baskerville Old Face" panose="02020602080505020303" pitchFamily="18" charset="0"/>
              </a:rPr>
              <a:t>INTEGRITY DIVISION</a:t>
            </a:r>
            <a:endParaRPr lang="en-GB" sz="4000" b="1" dirty="0">
              <a:latin typeface="Baskerville Old Face" panose="02020602080505020303" pitchFamily="18" charset="0"/>
            </a:endParaRPr>
          </a:p>
        </p:txBody>
      </p:sp>
    </p:spTree>
    <p:extLst>
      <p:ext uri="{BB962C8B-B14F-4D97-AF65-F5344CB8AC3E}">
        <p14:creationId xmlns:p14="http://schemas.microsoft.com/office/powerpoint/2010/main" val="80310604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1DD7FC1-A3BE-45A4-A3ED-7192927AC903}"/>
              </a:ext>
            </a:extLst>
          </p:cNvPr>
          <p:cNvSpPr>
            <a:spLocks noGrp="1"/>
          </p:cNvSpPr>
          <p:nvPr>
            <p:ph idx="1"/>
          </p:nvPr>
        </p:nvSpPr>
        <p:spPr>
          <a:xfrm>
            <a:off x="453081" y="1751797"/>
            <a:ext cx="11357117" cy="4562375"/>
          </a:xfrm>
        </p:spPr>
        <p:txBody>
          <a:bodyPr>
            <a:normAutofit/>
          </a:bodyPr>
          <a:lstStyle/>
          <a:p>
            <a:pPr algn="just">
              <a:buFont typeface="Wingdings" pitchFamily="2" charset="2"/>
              <a:buChar char="q"/>
            </a:pPr>
            <a:r>
              <a:rPr lang="en-GB" sz="4000" dirty="0" smtClean="0">
                <a:latin typeface="Albertus MT" panose="020E0602030304020304" pitchFamily="34" charset="0"/>
              </a:rPr>
              <a:t>.</a:t>
            </a:r>
            <a:endParaRPr lang="en-GB" sz="4000" dirty="0">
              <a:latin typeface="Albertus MT" panose="020E0602030304020304" pitchFamily="34" charset="0"/>
            </a:endParaRPr>
          </a:p>
          <a:p>
            <a:pPr marL="0" indent="0">
              <a:buNone/>
            </a:pPr>
            <a:r>
              <a:rPr lang="en-US" sz="3600" dirty="0" smtClean="0">
                <a:latin typeface="Albertus MT" panose="020E0602030304020304" pitchFamily="34" charset="0"/>
              </a:rPr>
              <a:t>`</a:t>
            </a:r>
            <a:endParaRPr lang="en-US" sz="3600" dirty="0">
              <a:latin typeface="Albertus MT" panose="020E0602030304020304" pitchFamily="34" charset="0"/>
            </a:endParaRPr>
          </a:p>
        </p:txBody>
      </p:sp>
      <p:sp>
        <p:nvSpPr>
          <p:cNvPr id="3" name="Title 2">
            <a:extLst>
              <a:ext uri="{FF2B5EF4-FFF2-40B4-BE49-F238E27FC236}">
                <a16:creationId xmlns:a16="http://schemas.microsoft.com/office/drawing/2014/main" id="{88C14CC7-82CD-4C60-AFDC-59FA7534E724}"/>
              </a:ext>
            </a:extLst>
          </p:cNvPr>
          <p:cNvSpPr>
            <a:spLocks noGrp="1"/>
          </p:cNvSpPr>
          <p:nvPr>
            <p:ph type="title"/>
          </p:nvPr>
        </p:nvSpPr>
        <p:spPr>
          <a:xfrm>
            <a:off x="2321996" y="0"/>
            <a:ext cx="10768502" cy="1265972"/>
          </a:xfrm>
        </p:spPr>
        <p:txBody>
          <a:bodyPr>
            <a:normAutofit/>
          </a:bodyPr>
          <a:lstStyle/>
          <a:p>
            <a:r>
              <a:rPr lang="en-US" sz="4800" dirty="0" smtClean="0">
                <a:latin typeface="Albertus MT" panose="020E0602030304020304" pitchFamily="34" charset="0"/>
                <a:cs typeface="Times New Roman" panose="02020603050405020304" pitchFamily="18" charset="0"/>
              </a:rPr>
              <a:t>1.0 Introduction</a:t>
            </a:r>
            <a:endParaRPr lang="en-US" sz="4800" dirty="0">
              <a:latin typeface="Albertus MT" panose="020E0602030304020304" pitchFamily="34" charset="0"/>
            </a:endParaRPr>
          </a:p>
        </p:txBody>
      </p:sp>
      <p:sp>
        <p:nvSpPr>
          <p:cNvPr id="4" name="Rectangle 3"/>
          <p:cNvSpPr/>
          <p:nvPr/>
        </p:nvSpPr>
        <p:spPr>
          <a:xfrm>
            <a:off x="580445" y="1548497"/>
            <a:ext cx="11106458" cy="4127284"/>
          </a:xfrm>
          <a:prstGeom prst="rect">
            <a:avLst/>
          </a:prstGeom>
        </p:spPr>
        <p:txBody>
          <a:bodyPr wrap="square">
            <a:spAutoFit/>
          </a:bodyPr>
          <a:lstStyle/>
          <a:p>
            <a:pPr>
              <a:lnSpc>
                <a:spcPct val="115000"/>
              </a:lnSpc>
            </a:pPr>
            <a:r>
              <a:rPr lang="en-US" sz="3200" b="1" dirty="0">
                <a:latin typeface="Albertus MT" panose="020E0602030304020304" pitchFamily="34" charset="0"/>
                <a:ea typeface="Times New Roman" panose="02020603050405020304" pitchFamily="18" charset="0"/>
                <a:cs typeface="Arial" panose="020B0604020202020204" pitchFamily="34" charset="0"/>
              </a:rPr>
              <a:t>DIALs is one of the key </a:t>
            </a:r>
            <a:r>
              <a:rPr lang="en-US" sz="3200" b="1" dirty="0">
                <a:solidFill>
                  <a:srgbClr val="FF0000"/>
                </a:solidFill>
                <a:latin typeface="Albertus MT" panose="020E0602030304020304" pitchFamily="34" charset="0"/>
                <a:ea typeface="Times New Roman" panose="02020603050405020304" pitchFamily="18" charset="0"/>
                <a:cs typeface="Arial" panose="020B0604020202020204" pitchFamily="34" charset="0"/>
              </a:rPr>
              <a:t>Integrity assessment tools </a:t>
            </a:r>
            <a:r>
              <a:rPr lang="en-US" sz="3200" b="1" dirty="0">
                <a:latin typeface="Albertus MT" panose="020E0602030304020304" pitchFamily="34" charset="0"/>
                <a:ea typeface="Times New Roman" panose="02020603050405020304" pitchFamily="18" charset="0"/>
                <a:cs typeface="Arial" panose="020B0604020202020204" pitchFamily="34" charset="0"/>
              </a:rPr>
              <a:t>with the overall objective to </a:t>
            </a:r>
            <a:r>
              <a:rPr lang="en-US" sz="3200" b="1" dirty="0">
                <a:solidFill>
                  <a:srgbClr val="FF0000"/>
                </a:solidFill>
                <a:latin typeface="Albertus MT" panose="020E0602030304020304" pitchFamily="34" charset="0"/>
                <a:ea typeface="Times New Roman" panose="02020603050405020304" pitchFamily="18" charset="0"/>
                <a:cs typeface="Arial" panose="020B0604020202020204" pitchFamily="34" charset="0"/>
              </a:rPr>
              <a:t>promote transparency and accountability</a:t>
            </a:r>
            <a:r>
              <a:rPr lang="en-US" sz="3200" b="1" dirty="0">
                <a:latin typeface="Albertus MT" panose="020E0602030304020304" pitchFamily="34" charset="0"/>
                <a:ea typeface="Times New Roman" panose="02020603050405020304" pitchFamily="18" charset="0"/>
                <a:cs typeface="Arial" panose="020B0604020202020204" pitchFamily="34" charset="0"/>
              </a:rPr>
              <a:t>. It is also </a:t>
            </a:r>
            <a:r>
              <a:rPr lang="en-US" sz="3200" b="1" dirty="0" smtClean="0">
                <a:latin typeface="Albertus MT" panose="020E0602030304020304" pitchFamily="34" charset="0"/>
                <a:ea typeface="Times New Roman" panose="02020603050405020304" pitchFamily="18" charset="0"/>
                <a:cs typeface="Arial" panose="020B0604020202020204" pitchFamily="34" charset="0"/>
              </a:rPr>
              <a:t>critical </a:t>
            </a:r>
            <a:r>
              <a:rPr lang="en-US" sz="3200" b="1" dirty="0">
                <a:latin typeface="Albertus MT" panose="020E0602030304020304" pitchFamily="34" charset="0"/>
                <a:ea typeface="Times New Roman" panose="02020603050405020304" pitchFamily="18" charset="0"/>
                <a:cs typeface="Arial" panose="020B0604020202020204" pitchFamily="34" charset="0"/>
              </a:rPr>
              <a:t>for legal proceedings </a:t>
            </a:r>
            <a:r>
              <a:rPr lang="en-US" sz="3200" b="1" dirty="0" err="1" smtClean="0">
                <a:latin typeface="Albertus MT" panose="020E0602030304020304" pitchFamily="34" charset="0"/>
                <a:ea typeface="Times New Roman" panose="02020603050405020304" pitchFamily="18" charset="0"/>
                <a:cs typeface="Arial" panose="020B0604020202020204" pitchFamily="34" charset="0"/>
              </a:rPr>
              <a:t>eg</a:t>
            </a:r>
            <a:r>
              <a:rPr lang="en-US" sz="3200" b="1" dirty="0" smtClean="0">
                <a:latin typeface="Albertus MT" panose="020E0602030304020304" pitchFamily="34" charset="0"/>
                <a:ea typeface="Times New Roman" panose="02020603050405020304" pitchFamily="18" charset="0"/>
                <a:cs typeface="Arial" panose="020B0604020202020204" pitchFamily="34" charset="0"/>
              </a:rPr>
              <a:t>. </a:t>
            </a:r>
            <a:r>
              <a:rPr lang="en-US" sz="3200" b="1" dirty="0" smtClean="0">
                <a:latin typeface="Albertus MT" panose="020E0602030304020304" pitchFamily="34" charset="0"/>
                <a:ea typeface="Times New Roman" panose="02020603050405020304" pitchFamily="18" charset="0"/>
                <a:cs typeface="Arial" panose="020B0604020202020204" pitchFamily="34" charset="0"/>
              </a:rPr>
              <a:t>bankruptcy </a:t>
            </a:r>
            <a:r>
              <a:rPr lang="en-US" sz="3200" b="1" dirty="0">
                <a:latin typeface="Albertus MT" panose="020E0602030304020304" pitchFamily="34" charset="0"/>
                <a:ea typeface="Times New Roman" panose="02020603050405020304" pitchFamily="18" charset="0"/>
                <a:cs typeface="Arial" panose="020B0604020202020204" pitchFamily="34" charset="0"/>
              </a:rPr>
              <a:t>divorce or tax </a:t>
            </a:r>
            <a:r>
              <a:rPr lang="en-US" sz="3200" b="1" dirty="0" smtClean="0">
                <a:latin typeface="Albertus MT" panose="020E0602030304020304" pitchFamily="34" charset="0"/>
                <a:ea typeface="Times New Roman" panose="02020603050405020304" pitchFamily="18" charset="0"/>
                <a:cs typeface="Arial" panose="020B0604020202020204" pitchFamily="34" charset="0"/>
              </a:rPr>
              <a:t>compliance. </a:t>
            </a:r>
            <a:endParaRPr lang="en-US" sz="3200" b="1" dirty="0" smtClean="0">
              <a:latin typeface="Albertus MT" panose="020E0602030304020304" pitchFamily="34" charset="0"/>
              <a:ea typeface="Times New Roman" panose="02020603050405020304" pitchFamily="18" charset="0"/>
              <a:cs typeface="Arial" panose="020B0604020202020204" pitchFamily="34" charset="0"/>
            </a:endParaRPr>
          </a:p>
          <a:p>
            <a:pPr>
              <a:lnSpc>
                <a:spcPct val="115000"/>
              </a:lnSpc>
            </a:pPr>
            <a:r>
              <a:rPr lang="en-US" sz="3200" b="1" dirty="0">
                <a:latin typeface="Albertus MT" panose="020E0602030304020304" pitchFamily="34" charset="0"/>
              </a:rPr>
              <a:t>Effective DIALs management helps to build the trust of the government in their citizens and promote the commitment by public officers to discharge their responsibilities</a:t>
            </a:r>
            <a:endParaRPr lang="en-US" sz="3200" b="1" dirty="0">
              <a:effectLst/>
              <a:latin typeface="Albertus MT" panose="020E06020303040203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1278184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96686" y="1552575"/>
            <a:ext cx="10249461" cy="4572000"/>
          </a:xfrm>
        </p:spPr>
        <p:txBody>
          <a:bodyPr>
            <a:noAutofit/>
          </a:bodyPr>
          <a:lstStyle/>
          <a:p>
            <a:pPr marL="91440" lvl="8" indent="-91440">
              <a:spcBef>
                <a:spcPts val="1200"/>
              </a:spcBef>
              <a:spcAft>
                <a:spcPts val="200"/>
              </a:spcAft>
              <a:buSzPct val="100000"/>
              <a:buFont typeface="Calibri" panose="020F0502020204030204" pitchFamily="34" charset="0"/>
              <a:buChar char=" "/>
            </a:pPr>
            <a:endParaRPr lang="en-US" sz="2400" dirty="0" smtClean="0">
              <a:latin typeface="Albertus MT" panose="020E0602030304020304" pitchFamily="34" charset="0"/>
            </a:endParaRPr>
          </a:p>
          <a:p>
            <a:pPr marL="91440" lvl="8" indent="-91440">
              <a:spcBef>
                <a:spcPts val="1200"/>
              </a:spcBef>
              <a:spcAft>
                <a:spcPts val="200"/>
              </a:spcAft>
              <a:buSzPct val="100000"/>
              <a:buFont typeface="Calibri" panose="020F0502020204030204" pitchFamily="34" charset="0"/>
              <a:buChar char=" "/>
            </a:pPr>
            <a:r>
              <a:rPr lang="en-US" sz="2400" dirty="0" smtClean="0">
                <a:latin typeface="Albertus MT" panose="020E0602030304020304" pitchFamily="34" charset="0"/>
              </a:rPr>
              <a:t>All </a:t>
            </a:r>
            <a:r>
              <a:rPr lang="en-US" sz="2400" dirty="0">
                <a:latin typeface="Albertus MT" panose="020E0602030304020304" pitchFamily="34" charset="0"/>
              </a:rPr>
              <a:t>State and Public Officers are required to Declare their Income, Assets and Liabilities every two years in line with the provisions of </a:t>
            </a:r>
            <a:r>
              <a:rPr lang="en-US" sz="2400" dirty="0" smtClean="0">
                <a:latin typeface="Albertus MT" panose="020E0602030304020304" pitchFamily="34" charset="0"/>
              </a:rPr>
              <a:t>Section </a:t>
            </a:r>
            <a:r>
              <a:rPr lang="en-US" sz="2400" dirty="0">
                <a:latin typeface="Albertus MT" panose="020E0602030304020304" pitchFamily="34" charset="0"/>
              </a:rPr>
              <a:t>31 of the Conflict of Interest Act. </a:t>
            </a:r>
          </a:p>
          <a:p>
            <a:pPr marL="91440" lvl="8" indent="-91440">
              <a:spcBef>
                <a:spcPts val="1200"/>
              </a:spcBef>
              <a:spcAft>
                <a:spcPts val="200"/>
              </a:spcAft>
              <a:buSzPct val="100000"/>
              <a:buFont typeface="Calibri" panose="020F0502020204030204" pitchFamily="34" charset="0"/>
              <a:buChar char=" "/>
            </a:pPr>
            <a:r>
              <a:rPr lang="en-US" sz="2400" dirty="0">
                <a:latin typeface="Albertus MT" panose="020E0602030304020304" pitchFamily="34" charset="0"/>
              </a:rPr>
              <a:t>In addition, employees who have been employed for less than two years are required to make and submit their </a:t>
            </a:r>
            <a:r>
              <a:rPr lang="en-US" sz="2400" b="1" i="1" dirty="0">
                <a:latin typeface="Albertus MT" panose="020E0602030304020304" pitchFamily="34" charset="0"/>
              </a:rPr>
              <a:t>initial declaration</a:t>
            </a:r>
            <a:r>
              <a:rPr lang="en-US" sz="2400" dirty="0">
                <a:latin typeface="Albertus MT" panose="020E0602030304020304" pitchFamily="34" charset="0"/>
              </a:rPr>
              <a:t> while employees who exit service shall make and submit their </a:t>
            </a:r>
            <a:r>
              <a:rPr lang="en-US" sz="2400" b="1" i="1" dirty="0">
                <a:latin typeface="Albertus MT" panose="020E0602030304020304" pitchFamily="34" charset="0"/>
              </a:rPr>
              <a:t>final declaration</a:t>
            </a:r>
            <a:r>
              <a:rPr lang="en-US" sz="2400" dirty="0" smtClean="0">
                <a:latin typeface="Albertus MT" panose="020E0602030304020304" pitchFamily="34" charset="0"/>
              </a:rPr>
              <a:t>.</a:t>
            </a:r>
            <a:endParaRPr lang="en-US" dirty="0" smtClean="0">
              <a:latin typeface="Albertus MT" panose="020E0602030304020304" pitchFamily="34" charset="0"/>
            </a:endParaRPr>
          </a:p>
          <a:p>
            <a:r>
              <a:rPr lang="en-US" dirty="0" smtClean="0">
                <a:latin typeface="Albertus MT" panose="020E0602030304020304" pitchFamily="34" charset="0"/>
              </a:rPr>
              <a:t> </a:t>
            </a:r>
            <a:r>
              <a:rPr lang="en-US" dirty="0">
                <a:latin typeface="Albertus MT" panose="020E0602030304020304" pitchFamily="34" charset="0"/>
              </a:rPr>
              <a:t>In this regard, all TSC employees are expected to fill the Declaration by 31</a:t>
            </a:r>
            <a:r>
              <a:rPr lang="en-US" baseline="30000" dirty="0">
                <a:latin typeface="Albertus MT" panose="020E0602030304020304" pitchFamily="34" charset="0"/>
              </a:rPr>
              <a:t>st</a:t>
            </a:r>
            <a:r>
              <a:rPr lang="en-US" dirty="0">
                <a:latin typeface="Albertus MT" panose="020E0602030304020304" pitchFamily="34" charset="0"/>
              </a:rPr>
              <a:t> December, 2025</a:t>
            </a:r>
            <a:r>
              <a:rPr lang="en-US" dirty="0" smtClean="0">
                <a:latin typeface="Albertus MT" panose="020E0602030304020304" pitchFamily="34" charset="0"/>
              </a:rPr>
              <a:t>.</a:t>
            </a:r>
          </a:p>
          <a:p>
            <a:r>
              <a:rPr lang="en-US" b="1" i="1" dirty="0">
                <a:solidFill>
                  <a:srgbClr val="FF0000"/>
                </a:solidFill>
              </a:rPr>
              <a:t>Interns need not declare their income, assets and liabilities </a:t>
            </a:r>
            <a:endParaRPr lang="en-US" dirty="0">
              <a:solidFill>
                <a:srgbClr val="FF0000"/>
              </a:solidFill>
            </a:endParaRPr>
          </a:p>
          <a:p>
            <a:endParaRPr lang="en-US" dirty="0">
              <a:solidFill>
                <a:srgbClr val="FF0000"/>
              </a:solidFill>
              <a:latin typeface="Albertus MT" panose="020E0602030304020304" pitchFamily="34" charset="0"/>
            </a:endParaRPr>
          </a:p>
          <a:p>
            <a:pPr lvl="8"/>
            <a:endParaRPr lang="en-US" sz="2400" dirty="0">
              <a:latin typeface="Albertus MT" panose="020E0602030304020304" pitchFamily="34" charset="0"/>
            </a:endParaRPr>
          </a:p>
          <a:p>
            <a:pPr lvl="8"/>
            <a:endParaRPr lang="en-US" sz="2400" dirty="0">
              <a:latin typeface="Albertus MT" panose="020E0602030304020304" pitchFamily="34" charset="0"/>
            </a:endParaRPr>
          </a:p>
        </p:txBody>
      </p:sp>
      <p:sp>
        <p:nvSpPr>
          <p:cNvPr id="3" name="Title 2"/>
          <p:cNvSpPr>
            <a:spLocks noGrp="1"/>
          </p:cNvSpPr>
          <p:nvPr>
            <p:ph type="title"/>
          </p:nvPr>
        </p:nvSpPr>
        <p:spPr/>
        <p:txBody>
          <a:bodyPr/>
          <a:lstStyle/>
          <a:p>
            <a:r>
              <a:rPr lang="en-US" dirty="0" smtClean="0">
                <a:solidFill>
                  <a:schemeClr val="bg1">
                    <a:lumMod val="95000"/>
                  </a:schemeClr>
                </a:solidFill>
                <a:latin typeface="Albertus MT" panose="020E0602030304020304" pitchFamily="34" charset="0"/>
              </a:rPr>
              <a:t>1.0 Introduction cnt </a:t>
            </a:r>
            <a:endParaRPr lang="en-US" dirty="0">
              <a:solidFill>
                <a:schemeClr val="bg1">
                  <a:lumMod val="95000"/>
                </a:schemeClr>
              </a:solidFill>
            </a:endParaRPr>
          </a:p>
        </p:txBody>
      </p:sp>
    </p:spTree>
    <p:extLst>
      <p:ext uri="{BB962C8B-B14F-4D97-AF65-F5344CB8AC3E}">
        <p14:creationId xmlns:p14="http://schemas.microsoft.com/office/powerpoint/2010/main" val="12451266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14035" y="1571625"/>
            <a:ext cx="10946674" cy="4201674"/>
          </a:xfrm>
        </p:spPr>
        <p:txBody>
          <a:bodyPr>
            <a:noAutofit/>
          </a:bodyPr>
          <a:lstStyle/>
          <a:p>
            <a:pPr marL="342900" indent="-342900">
              <a:buFont typeface="+mj-lt"/>
              <a:buAutoNum type="arabicPeriod"/>
            </a:pPr>
            <a:r>
              <a:rPr lang="en-US" b="1" dirty="0">
                <a:solidFill>
                  <a:schemeClr val="tx1"/>
                </a:solidFill>
                <a:latin typeface="Albertus MT" panose="020E0602030304020304" pitchFamily="34" charset="0"/>
              </a:rPr>
              <a:t>To monitor wealth variations of individual employees, in order to dissuade them </a:t>
            </a:r>
            <a:r>
              <a:rPr lang="en-US" sz="2000" b="1" dirty="0">
                <a:solidFill>
                  <a:schemeClr val="tx1"/>
                </a:solidFill>
                <a:latin typeface="Albertus MT" panose="020E0602030304020304" pitchFamily="34" charset="0"/>
              </a:rPr>
              <a:t>from misconduct and in effect ensure consistency in income earned to corresponding property </a:t>
            </a:r>
            <a:r>
              <a:rPr lang="en-US" sz="2000" b="1" dirty="0" smtClean="0">
                <a:solidFill>
                  <a:schemeClr val="tx1"/>
                </a:solidFill>
                <a:latin typeface="Albertus MT" panose="020E0602030304020304" pitchFamily="34" charset="0"/>
              </a:rPr>
              <a:t>owned.</a:t>
            </a:r>
            <a:endParaRPr lang="en-US" sz="2000" b="1" dirty="0">
              <a:solidFill>
                <a:schemeClr val="tx1"/>
              </a:solidFill>
              <a:latin typeface="Albertus MT" panose="020E0602030304020304" pitchFamily="34" charset="0"/>
            </a:endParaRPr>
          </a:p>
          <a:p>
            <a:pPr marL="342900" indent="-342900">
              <a:buFont typeface="+mj-lt"/>
              <a:buAutoNum type="arabicPeriod"/>
            </a:pPr>
            <a:r>
              <a:rPr lang="en-US" sz="2000" b="1" dirty="0">
                <a:solidFill>
                  <a:schemeClr val="tx1"/>
                </a:solidFill>
                <a:latin typeface="Albertus MT" panose="020E0602030304020304" pitchFamily="34" charset="0"/>
              </a:rPr>
              <a:t> </a:t>
            </a:r>
            <a:r>
              <a:rPr lang="en-US" sz="2000" b="1" dirty="0" smtClean="0">
                <a:solidFill>
                  <a:schemeClr val="tx1"/>
                </a:solidFill>
                <a:latin typeface="Albertus MT" panose="020E0602030304020304" pitchFamily="34" charset="0"/>
              </a:rPr>
              <a:t>To </a:t>
            </a:r>
            <a:r>
              <a:rPr lang="en-US" sz="2000" b="1" dirty="0">
                <a:solidFill>
                  <a:schemeClr val="tx1"/>
                </a:solidFill>
                <a:latin typeface="Albertus MT" panose="020E0602030304020304" pitchFamily="34" charset="0"/>
              </a:rPr>
              <a:t>help clarify the full scope of illicit enrichment or other illegal </a:t>
            </a:r>
            <a:r>
              <a:rPr lang="en-US" sz="2000" b="1" dirty="0" smtClean="0">
                <a:solidFill>
                  <a:schemeClr val="tx1"/>
                </a:solidFill>
                <a:latin typeface="Albertus MT" panose="020E0602030304020304" pitchFamily="34" charset="0"/>
              </a:rPr>
              <a:t>  activity </a:t>
            </a:r>
            <a:r>
              <a:rPr lang="en-US" sz="2000" b="1" dirty="0">
                <a:solidFill>
                  <a:schemeClr val="tx1"/>
                </a:solidFill>
                <a:latin typeface="Albertus MT" panose="020E0602030304020304" pitchFamily="34" charset="0"/>
              </a:rPr>
              <a:t>by providing additional </a:t>
            </a:r>
            <a:r>
              <a:rPr lang="en-US" sz="2000" b="1" dirty="0" smtClean="0">
                <a:solidFill>
                  <a:schemeClr val="tx1"/>
                </a:solidFill>
                <a:latin typeface="Albertus MT" panose="020E0602030304020304" pitchFamily="34" charset="0"/>
              </a:rPr>
              <a:t>evidence.</a:t>
            </a:r>
            <a:endParaRPr lang="en-US" sz="2000" b="1" dirty="0">
              <a:solidFill>
                <a:schemeClr val="tx1"/>
              </a:solidFill>
              <a:latin typeface="Albertus MT" panose="020E0602030304020304" pitchFamily="34" charset="0"/>
            </a:endParaRPr>
          </a:p>
          <a:p>
            <a:pPr marL="342900" indent="-342900">
              <a:buFont typeface="+mj-lt"/>
              <a:buAutoNum type="arabicPeriod"/>
            </a:pPr>
            <a:r>
              <a:rPr lang="en-US" sz="2000" b="1" dirty="0" smtClean="0">
                <a:solidFill>
                  <a:schemeClr val="tx1"/>
                </a:solidFill>
                <a:latin typeface="Albertus MT" panose="020E0602030304020304" pitchFamily="34" charset="0"/>
              </a:rPr>
              <a:t>To mitigate corruption /enable </a:t>
            </a:r>
            <a:r>
              <a:rPr lang="en-US" sz="2000" b="1" dirty="0">
                <a:solidFill>
                  <a:schemeClr val="tx1"/>
                </a:solidFill>
                <a:latin typeface="Albertus MT" panose="020E0602030304020304" pitchFamily="34" charset="0"/>
              </a:rPr>
              <a:t>anti-corruption agencies to monitor wealth variations of </a:t>
            </a:r>
            <a:r>
              <a:rPr lang="en-US" sz="2000" b="1" dirty="0" smtClean="0">
                <a:solidFill>
                  <a:schemeClr val="tx1"/>
                </a:solidFill>
                <a:latin typeface="Albertus MT" panose="020E0602030304020304" pitchFamily="34" charset="0"/>
              </a:rPr>
              <a:t>individual </a:t>
            </a:r>
            <a:r>
              <a:rPr lang="en-US" sz="2000" b="1" dirty="0">
                <a:solidFill>
                  <a:schemeClr val="tx1"/>
                </a:solidFill>
                <a:latin typeface="Albertus MT" panose="020E0602030304020304" pitchFamily="34" charset="0"/>
              </a:rPr>
              <a:t>public </a:t>
            </a:r>
            <a:r>
              <a:rPr lang="en-US" sz="2000" b="1" dirty="0" smtClean="0">
                <a:solidFill>
                  <a:schemeClr val="tx1"/>
                </a:solidFill>
                <a:latin typeface="Albertus MT" panose="020E0602030304020304" pitchFamily="34" charset="0"/>
              </a:rPr>
              <a:t>officers.</a:t>
            </a:r>
            <a:endParaRPr lang="en-US" sz="2000" b="1" dirty="0" smtClean="0">
              <a:solidFill>
                <a:schemeClr val="tx1"/>
              </a:solidFill>
              <a:latin typeface="Albertus MT" panose="020E0602030304020304" pitchFamily="34" charset="0"/>
            </a:endParaRPr>
          </a:p>
          <a:p>
            <a:pPr marL="342900" indent="-342900">
              <a:buFont typeface="+mj-lt"/>
              <a:buAutoNum type="arabicPeriod"/>
            </a:pPr>
            <a:r>
              <a:rPr lang="en-US" sz="2000" b="1" dirty="0" smtClean="0">
                <a:solidFill>
                  <a:schemeClr val="tx1"/>
                </a:solidFill>
                <a:latin typeface="Albertus MT" panose="020E0602030304020304" pitchFamily="34" charset="0"/>
              </a:rPr>
              <a:t>To assist </a:t>
            </a:r>
            <a:r>
              <a:rPr lang="en-US" sz="2000" b="1" dirty="0">
                <a:solidFill>
                  <a:schemeClr val="tx1"/>
                </a:solidFill>
                <a:latin typeface="Albertus MT" panose="020E0602030304020304" pitchFamily="34" charset="0"/>
              </a:rPr>
              <a:t>in authentication of property, spouse(s) , children in case </a:t>
            </a:r>
            <a:r>
              <a:rPr lang="en-US" sz="2000" b="1" dirty="0" smtClean="0">
                <a:solidFill>
                  <a:schemeClr val="tx1"/>
                </a:solidFill>
                <a:latin typeface="Albertus MT" panose="020E0602030304020304" pitchFamily="34" charset="0"/>
              </a:rPr>
              <a:t>of </a:t>
            </a:r>
            <a:r>
              <a:rPr lang="en-US" sz="2000" b="1" dirty="0">
                <a:solidFill>
                  <a:schemeClr val="tx1"/>
                </a:solidFill>
                <a:latin typeface="Albertus MT" panose="020E0602030304020304" pitchFamily="34" charset="0"/>
              </a:rPr>
              <a:t>dispute especially in </a:t>
            </a:r>
            <a:r>
              <a:rPr lang="en-US" sz="2000" b="1" dirty="0" smtClean="0">
                <a:solidFill>
                  <a:schemeClr val="tx1"/>
                </a:solidFill>
                <a:latin typeface="Albertus MT" panose="020E0602030304020304" pitchFamily="34" charset="0"/>
              </a:rPr>
              <a:t>death.</a:t>
            </a:r>
            <a:endParaRPr lang="en-US" sz="2000" b="1" dirty="0">
              <a:solidFill>
                <a:schemeClr val="tx1"/>
              </a:solidFill>
              <a:latin typeface="Albertus MT" panose="020E0602030304020304" pitchFamily="34" charset="0"/>
            </a:endParaRPr>
          </a:p>
          <a:p>
            <a:pPr marL="342900" indent="-342900">
              <a:buFont typeface="+mj-lt"/>
              <a:buAutoNum type="arabicPeriod"/>
            </a:pPr>
            <a:r>
              <a:rPr lang="en-US" sz="2000" b="1" dirty="0">
                <a:solidFill>
                  <a:schemeClr val="tx1"/>
                </a:solidFill>
                <a:latin typeface="Albertus MT" panose="020E0602030304020304" pitchFamily="34" charset="0"/>
              </a:rPr>
              <a:t> To deter conflict of interest among employees and to resolve </a:t>
            </a:r>
            <a:r>
              <a:rPr lang="en-US" sz="2000" b="1" dirty="0" smtClean="0">
                <a:solidFill>
                  <a:schemeClr val="tx1"/>
                </a:solidFill>
                <a:latin typeface="Albertus MT" panose="020E0602030304020304" pitchFamily="34" charset="0"/>
              </a:rPr>
              <a:t> </a:t>
            </a:r>
            <a:r>
              <a:rPr lang="en-US" sz="2000" b="1" dirty="0">
                <a:solidFill>
                  <a:schemeClr val="tx1"/>
                </a:solidFill>
                <a:latin typeface="Albertus MT" panose="020E0602030304020304" pitchFamily="34" charset="0"/>
              </a:rPr>
              <a:t>such situations when they arise, in order to promote </a:t>
            </a:r>
            <a:r>
              <a:rPr lang="en-US" sz="2000" b="1" dirty="0" smtClean="0">
                <a:solidFill>
                  <a:schemeClr val="tx1"/>
                </a:solidFill>
                <a:latin typeface="Albertus MT" panose="020E0602030304020304" pitchFamily="34" charset="0"/>
              </a:rPr>
              <a:t>integrity.</a:t>
            </a:r>
            <a:endParaRPr lang="en-US" sz="2000" b="1" dirty="0">
              <a:solidFill>
                <a:schemeClr val="tx1"/>
              </a:solidFill>
              <a:latin typeface="Albertus MT" panose="020E0602030304020304" pitchFamily="34" charset="0"/>
            </a:endParaRPr>
          </a:p>
          <a:p>
            <a:pPr marL="342900" indent="-342900">
              <a:buFont typeface="+mj-lt"/>
              <a:buAutoNum type="arabicPeriod"/>
            </a:pPr>
            <a:r>
              <a:rPr lang="en-US" sz="2000" b="1" dirty="0">
                <a:solidFill>
                  <a:schemeClr val="tx1"/>
                </a:solidFill>
                <a:latin typeface="Albertus MT" panose="020E0602030304020304" pitchFamily="34" charset="0"/>
              </a:rPr>
              <a:t> To deter use of public office for private gains, whether </a:t>
            </a:r>
            <a:r>
              <a:rPr lang="en-US" sz="2000" b="1" dirty="0" smtClean="0">
                <a:solidFill>
                  <a:schemeClr val="tx1"/>
                </a:solidFill>
                <a:latin typeface="Albertus MT" panose="020E0602030304020304" pitchFamily="34" charset="0"/>
              </a:rPr>
              <a:t>through </a:t>
            </a:r>
            <a:r>
              <a:rPr lang="en-US" sz="2000" b="1" dirty="0">
                <a:solidFill>
                  <a:schemeClr val="tx1"/>
                </a:solidFill>
                <a:latin typeface="Albertus MT" panose="020E0602030304020304" pitchFamily="34" charset="0"/>
              </a:rPr>
              <a:t>financial or other benefits to self, relatives or associates. </a:t>
            </a:r>
          </a:p>
          <a:p>
            <a:pPr marL="342900" indent="-342900">
              <a:buFont typeface="+mj-lt"/>
              <a:buAutoNum type="arabicPeriod"/>
            </a:pPr>
            <a:endParaRPr lang="en-US" sz="2000" dirty="0">
              <a:solidFill>
                <a:schemeClr val="tx1"/>
              </a:solidFill>
            </a:endParaRPr>
          </a:p>
        </p:txBody>
      </p:sp>
      <p:sp>
        <p:nvSpPr>
          <p:cNvPr id="3" name="Title 2"/>
          <p:cNvSpPr>
            <a:spLocks noGrp="1"/>
          </p:cNvSpPr>
          <p:nvPr>
            <p:ph type="title"/>
          </p:nvPr>
        </p:nvSpPr>
        <p:spPr>
          <a:xfrm>
            <a:off x="1097280" y="286603"/>
            <a:ext cx="10058400" cy="1027847"/>
          </a:xfrm>
        </p:spPr>
        <p:txBody>
          <a:bodyPr/>
          <a:lstStyle/>
          <a:p>
            <a:r>
              <a:rPr lang="en-US" dirty="0">
                <a:latin typeface="Albertus MT" panose="020E0602030304020304" pitchFamily="34" charset="0"/>
              </a:rPr>
              <a:t>2.0 Objectives </a:t>
            </a:r>
            <a:r>
              <a:rPr lang="en-US" dirty="0" smtClean="0">
                <a:latin typeface="Albertus MT" panose="020E0602030304020304" pitchFamily="34" charset="0"/>
              </a:rPr>
              <a:t>of DIALs</a:t>
            </a:r>
            <a:endParaRPr lang="en-US" dirty="0">
              <a:latin typeface="Albertus MT" panose="020E0602030304020304" pitchFamily="34" charset="0"/>
            </a:endParaRPr>
          </a:p>
        </p:txBody>
      </p:sp>
      <p:sp>
        <p:nvSpPr>
          <p:cNvPr id="4" name="Rectangle 3"/>
          <p:cNvSpPr/>
          <p:nvPr/>
        </p:nvSpPr>
        <p:spPr>
          <a:xfrm>
            <a:off x="314035" y="-30595699"/>
            <a:ext cx="9670473" cy="4524315"/>
          </a:xfrm>
          <a:prstGeom prst="rect">
            <a:avLst/>
          </a:prstGeom>
        </p:spPr>
        <p:txBody>
          <a:bodyPr wrap="square">
            <a:spAutoFit/>
          </a:bodyPr>
          <a:lstStyle/>
          <a:p>
            <a:r>
              <a:rPr lang="en-US" sz="3200" dirty="0">
                <a:latin typeface="Arial Rounded MT Bold" panose="020F0704030504030204" pitchFamily="34" charset="0"/>
              </a:rPr>
              <a:t>A customary way of doing things in an organization </a:t>
            </a:r>
          </a:p>
          <a:p>
            <a:r>
              <a:rPr lang="en-US" sz="3200" dirty="0">
                <a:latin typeface="Arial Rounded MT Bold" panose="020F0704030504030204" pitchFamily="34" charset="0"/>
              </a:rPr>
              <a:t> It comprises shared beliefs, values, traditions, </a:t>
            </a:r>
            <a:r>
              <a:rPr lang="en-US" sz="3200" dirty="0" err="1">
                <a:latin typeface="Arial Rounded MT Bold" panose="020F0704030504030204" pitchFamily="34" charset="0"/>
              </a:rPr>
              <a:t>princuiples</a:t>
            </a:r>
            <a:r>
              <a:rPr lang="en-US" sz="3200" dirty="0">
                <a:latin typeface="Arial Rounded MT Bold" panose="020F0704030504030204" pitchFamily="34" charset="0"/>
              </a:rPr>
              <a:t>  attitudes, assumptions and understanding by members </a:t>
            </a:r>
          </a:p>
          <a:p>
            <a:r>
              <a:rPr lang="en-US" sz="3200" dirty="0">
                <a:latin typeface="Arial Rounded MT Bold" panose="020F0704030504030204" pitchFamily="34" charset="0"/>
              </a:rPr>
              <a:t> It entails the unwritten rules about interaction, problem solving and decision making. </a:t>
            </a:r>
          </a:p>
          <a:p>
            <a:r>
              <a:rPr lang="en-US" sz="3200" dirty="0">
                <a:latin typeface="Arial Rounded MT Bold" panose="020F0704030504030204" pitchFamily="34" charset="0"/>
              </a:rPr>
              <a:t>• Organizational culture affects the way people interact in an organization.</a:t>
            </a:r>
          </a:p>
        </p:txBody>
      </p:sp>
      <p:sp>
        <p:nvSpPr>
          <p:cNvPr id="5" name="Rectangle 4"/>
          <p:cNvSpPr/>
          <p:nvPr/>
        </p:nvSpPr>
        <p:spPr>
          <a:xfrm>
            <a:off x="415636" y="1571625"/>
            <a:ext cx="11385839" cy="523220"/>
          </a:xfrm>
          <a:prstGeom prst="rect">
            <a:avLst/>
          </a:prstGeom>
        </p:spPr>
        <p:txBody>
          <a:bodyPr wrap="square">
            <a:spAutoFit/>
          </a:bodyPr>
          <a:lstStyle/>
          <a:p>
            <a:pPr algn="just"/>
            <a:r>
              <a:rPr lang="en-GB" sz="2800" dirty="0" smtClean="0">
                <a:latin typeface="Albertus MT" panose="020E0602030304020304" pitchFamily="34" charset="0"/>
              </a:rPr>
              <a:t> </a:t>
            </a:r>
            <a:endParaRPr lang="en-GB" sz="2800" dirty="0">
              <a:latin typeface="Albertus MT" panose="020E0602030304020304" pitchFamily="34" charset="0"/>
            </a:endParaRPr>
          </a:p>
        </p:txBody>
      </p:sp>
    </p:spTree>
    <p:extLst>
      <p:ext uri="{BB962C8B-B14F-4D97-AF65-F5344CB8AC3E}">
        <p14:creationId xmlns:p14="http://schemas.microsoft.com/office/powerpoint/2010/main" val="19422982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13214" y="1456780"/>
            <a:ext cx="10058400" cy="4023360"/>
          </a:xfrm>
        </p:spPr>
        <p:txBody>
          <a:bodyPr>
            <a:normAutofit fontScale="25000" lnSpcReduction="20000"/>
          </a:bodyPr>
          <a:lstStyle/>
          <a:p>
            <a:pPr marL="0" indent="0">
              <a:buNone/>
            </a:pPr>
            <a:r>
              <a:rPr lang="en-US" sz="8000" b="1" dirty="0" smtClean="0">
                <a:latin typeface="Albertus MT" panose="020E0602030304020304" pitchFamily="34" charset="0"/>
              </a:rPr>
              <a:t>TSC has</a:t>
            </a:r>
            <a:endParaRPr lang="en-US" sz="8000" b="1" dirty="0" smtClean="0">
              <a:latin typeface="Albertus MT" panose="020E0602030304020304" pitchFamily="34" charset="0"/>
            </a:endParaRPr>
          </a:p>
          <a:p>
            <a:pPr>
              <a:buFont typeface="Wingdings" panose="05000000000000000000" pitchFamily="2" charset="2"/>
              <a:buChar char="q"/>
            </a:pPr>
            <a:r>
              <a:rPr lang="en-US" sz="8000" b="1" dirty="0">
                <a:latin typeface="Albertus MT" panose="020E0602030304020304" pitchFamily="34" charset="0"/>
              </a:rPr>
              <a:t>S</a:t>
            </a:r>
            <a:r>
              <a:rPr lang="en-US" sz="8000" b="1" dirty="0" smtClean="0">
                <a:latin typeface="Albertus MT" panose="020E0602030304020304" pitchFamily="34" charset="0"/>
              </a:rPr>
              <a:t>uccessfully </a:t>
            </a:r>
            <a:r>
              <a:rPr lang="en-US" sz="8000" b="1" dirty="0">
                <a:latin typeface="Albertus MT" panose="020E0602030304020304" pitchFamily="34" charset="0"/>
              </a:rPr>
              <a:t>automated the declarations process and thus </a:t>
            </a:r>
            <a:r>
              <a:rPr lang="en-US" sz="8000" b="1" dirty="0" err="1" smtClean="0">
                <a:latin typeface="Albertus MT" panose="020E0602030304020304" pitchFamily="34" charset="0"/>
              </a:rPr>
              <a:t>urgeS</a:t>
            </a:r>
            <a:r>
              <a:rPr lang="en-US" sz="8000" b="1" dirty="0" smtClean="0">
                <a:latin typeface="Albertus MT" panose="020E0602030304020304" pitchFamily="34" charset="0"/>
              </a:rPr>
              <a:t> all </a:t>
            </a:r>
            <a:r>
              <a:rPr lang="en-US" sz="8000" b="1" dirty="0">
                <a:latin typeface="Albertus MT" panose="020E0602030304020304" pitchFamily="34" charset="0"/>
              </a:rPr>
              <a:t>employees to ensure full compliance to the stipulated laws</a:t>
            </a:r>
            <a:r>
              <a:rPr lang="en-US" sz="8000" b="1" dirty="0" smtClean="0">
                <a:latin typeface="Albertus MT" panose="020E0602030304020304" pitchFamily="34" charset="0"/>
              </a:rPr>
              <a:t>.</a:t>
            </a:r>
          </a:p>
          <a:p>
            <a:pPr>
              <a:buFont typeface="Wingdings" panose="05000000000000000000" pitchFamily="2" charset="2"/>
              <a:buChar char="q"/>
            </a:pPr>
            <a:r>
              <a:rPr lang="en-US" sz="8000" b="1" dirty="0">
                <a:latin typeface="Albertus MT" panose="020E0602030304020304" pitchFamily="34" charset="0"/>
              </a:rPr>
              <a:t> D</a:t>
            </a:r>
            <a:r>
              <a:rPr lang="en-US" sz="8000" b="1" dirty="0" smtClean="0">
                <a:latin typeface="Albertus MT" panose="020E0602030304020304" pitchFamily="34" charset="0"/>
              </a:rPr>
              <a:t>eveloped </a:t>
            </a:r>
            <a:r>
              <a:rPr lang="en-US" sz="8000" b="1" dirty="0">
                <a:latin typeface="Albertus MT" panose="020E0602030304020304" pitchFamily="34" charset="0"/>
              </a:rPr>
              <a:t>Administrative Procedures and </a:t>
            </a:r>
            <a:r>
              <a:rPr lang="en-US" sz="8000" dirty="0">
                <a:solidFill>
                  <a:srgbClr val="FF0000"/>
                </a:solidFill>
                <a:latin typeface="Albertus MT" panose="020E0602030304020304" pitchFamily="34" charset="0"/>
              </a:rPr>
              <a:t>a “do it yourself</a:t>
            </a:r>
            <a:r>
              <a:rPr lang="en-US" sz="8000" b="1" dirty="0">
                <a:latin typeface="Albertus MT" panose="020E0602030304020304" pitchFamily="34" charset="0"/>
              </a:rPr>
              <a:t>” manual to guide the DIALs processes among TSC employees and continues to monitor the DIALs processes. The Manual is accessible on the TSC Website </a:t>
            </a:r>
            <a:endParaRPr lang="en-US" sz="8000" b="1" dirty="0" smtClean="0">
              <a:latin typeface="Albertus MT" panose="020E0602030304020304" pitchFamily="34" charset="0"/>
            </a:endParaRPr>
          </a:p>
          <a:p>
            <a:pPr>
              <a:buFont typeface="Wingdings" panose="05000000000000000000" pitchFamily="2" charset="2"/>
              <a:buChar char="q"/>
            </a:pPr>
            <a:r>
              <a:rPr lang="en-US" sz="8000" dirty="0" smtClean="0">
                <a:latin typeface="Albertus MT" panose="020E0602030304020304" pitchFamily="34" charset="0"/>
              </a:rPr>
              <a:t>Put </a:t>
            </a:r>
            <a:r>
              <a:rPr lang="en-US" sz="8000" dirty="0" smtClean="0">
                <a:latin typeface="Albertus MT" panose="020E0602030304020304" pitchFamily="34" charset="0"/>
              </a:rPr>
              <a:t>in place the online Portal </a:t>
            </a:r>
            <a:r>
              <a:rPr lang="en-US" sz="8000" u="sng" dirty="0" smtClean="0">
                <a:latin typeface="Albertus MT" panose="020E0602030304020304" pitchFamily="34" charset="0"/>
                <a:hlinkClick r:id="rId2"/>
              </a:rPr>
              <a:t>https://teachersonline.tsc.go.ke</a:t>
            </a:r>
            <a:r>
              <a:rPr lang="en-US" sz="8000" dirty="0" smtClean="0">
                <a:latin typeface="Albertus MT" panose="020E0602030304020304" pitchFamily="34" charset="0"/>
              </a:rPr>
              <a:t>.  to submit their 2023/2025 declaration and will </a:t>
            </a:r>
            <a:r>
              <a:rPr lang="en-US" sz="8000" b="1" dirty="0" smtClean="0">
                <a:latin typeface="Albertus MT" panose="020E0602030304020304" pitchFamily="34" charset="0"/>
              </a:rPr>
              <a:t>activate </a:t>
            </a:r>
            <a:r>
              <a:rPr lang="en-US" sz="8000" b="1" dirty="0">
                <a:latin typeface="Albertus MT" panose="020E0602030304020304" pitchFamily="34" charset="0"/>
              </a:rPr>
              <a:t>the </a:t>
            </a:r>
            <a:r>
              <a:rPr lang="en-US" sz="8000" b="1" dirty="0" smtClean="0">
                <a:latin typeface="Albertus MT" panose="020E0602030304020304" pitchFamily="34" charset="0"/>
              </a:rPr>
              <a:t>Portal </a:t>
            </a:r>
            <a:r>
              <a:rPr lang="en-US" sz="8000" b="1" dirty="0">
                <a:latin typeface="Albertus MT" panose="020E0602030304020304" pitchFamily="34" charset="0"/>
              </a:rPr>
              <a:t>on </a:t>
            </a:r>
            <a:r>
              <a:rPr lang="en-US" sz="8000" b="1" dirty="0">
                <a:solidFill>
                  <a:srgbClr val="FF0000"/>
                </a:solidFill>
                <a:latin typeface="Albertus MT" panose="020E0602030304020304" pitchFamily="34" charset="0"/>
              </a:rPr>
              <a:t>1</a:t>
            </a:r>
            <a:r>
              <a:rPr lang="en-US" sz="8000" b="1" baseline="30000" dirty="0">
                <a:solidFill>
                  <a:srgbClr val="FF0000"/>
                </a:solidFill>
                <a:latin typeface="Albertus MT" panose="020E0602030304020304" pitchFamily="34" charset="0"/>
              </a:rPr>
              <a:t>st</a:t>
            </a:r>
            <a:r>
              <a:rPr lang="en-US" sz="8000" b="1" dirty="0">
                <a:solidFill>
                  <a:srgbClr val="FF0000"/>
                </a:solidFill>
                <a:latin typeface="Albertus MT" panose="020E0602030304020304" pitchFamily="34" charset="0"/>
              </a:rPr>
              <a:t> November 2025 and automatically close it on </a:t>
            </a:r>
            <a:r>
              <a:rPr lang="en-US" sz="8000" b="1" dirty="0" smtClean="0">
                <a:solidFill>
                  <a:srgbClr val="FF0000"/>
                </a:solidFill>
                <a:latin typeface="Albertus MT" panose="020E0602030304020304" pitchFamily="34" charset="0"/>
              </a:rPr>
              <a:t>12 midnight </a:t>
            </a:r>
            <a:r>
              <a:rPr lang="en-US" sz="8000" b="1" dirty="0">
                <a:solidFill>
                  <a:srgbClr val="FF0000"/>
                </a:solidFill>
                <a:latin typeface="Albertus MT" panose="020E0602030304020304" pitchFamily="34" charset="0"/>
              </a:rPr>
              <a:t>of 31</a:t>
            </a:r>
            <a:r>
              <a:rPr lang="en-US" sz="8000" b="1" baseline="30000" dirty="0">
                <a:solidFill>
                  <a:srgbClr val="FF0000"/>
                </a:solidFill>
                <a:latin typeface="Albertus MT" panose="020E0602030304020304" pitchFamily="34" charset="0"/>
              </a:rPr>
              <a:t>st</a:t>
            </a:r>
            <a:r>
              <a:rPr lang="en-US" sz="8000" b="1" dirty="0">
                <a:solidFill>
                  <a:srgbClr val="FF0000"/>
                </a:solidFill>
                <a:latin typeface="Albertus MT" panose="020E0602030304020304" pitchFamily="34" charset="0"/>
              </a:rPr>
              <a:t> December </a:t>
            </a:r>
            <a:r>
              <a:rPr lang="en-US" sz="8000" b="1" dirty="0" smtClean="0">
                <a:solidFill>
                  <a:srgbClr val="FF0000"/>
                </a:solidFill>
                <a:latin typeface="Albertus MT" panose="020E0602030304020304" pitchFamily="34" charset="0"/>
              </a:rPr>
              <a:t>2025.</a:t>
            </a:r>
            <a:r>
              <a:rPr lang="en-US" sz="8000" b="1" dirty="0" smtClean="0">
                <a:latin typeface="Albertus MT" panose="020E0602030304020304" pitchFamily="34" charset="0"/>
              </a:rPr>
              <a:t> </a:t>
            </a:r>
            <a:endParaRPr lang="en-US" sz="8000" b="1" dirty="0">
              <a:latin typeface="Albertus MT" panose="020E0602030304020304" pitchFamily="34" charset="0"/>
            </a:endParaRPr>
          </a:p>
          <a:p>
            <a:pPr>
              <a:buFont typeface="Wingdings" panose="05000000000000000000" pitchFamily="2" charset="2"/>
              <a:buChar char="q"/>
            </a:pPr>
            <a:r>
              <a:rPr lang="en-US" sz="8000" b="1" dirty="0" smtClean="0">
                <a:latin typeface="Albertus MT" panose="020E0602030304020304" pitchFamily="34" charset="0"/>
              </a:rPr>
              <a:t>Disseminated </a:t>
            </a:r>
            <a:r>
              <a:rPr lang="en-US" sz="8000" b="1" dirty="0" smtClean="0">
                <a:latin typeface="Albertus MT" panose="020E0602030304020304" pitchFamily="34" charset="0"/>
              </a:rPr>
              <a:t>Circulars by October  on compliance to 2023/2025 </a:t>
            </a:r>
            <a:r>
              <a:rPr lang="en-US" sz="8000" b="1" dirty="0" smtClean="0">
                <a:latin typeface="Albertus MT" panose="020E0602030304020304" pitchFamily="34" charset="0"/>
              </a:rPr>
              <a:t>DIALs. </a:t>
            </a:r>
            <a:endParaRPr lang="en-US" sz="8000" b="1" dirty="0" smtClean="0">
              <a:latin typeface="Albertus MT" panose="020E0602030304020304" pitchFamily="34" charset="0"/>
            </a:endParaRPr>
          </a:p>
          <a:p>
            <a:pPr lvl="0">
              <a:buFont typeface="Wingdings" panose="05000000000000000000" pitchFamily="2" charset="2"/>
              <a:buChar char="q"/>
            </a:pPr>
            <a:r>
              <a:rPr lang="en-US" sz="8000" b="1" dirty="0" smtClean="0">
                <a:latin typeface="Albertus MT" panose="020E0602030304020304" pitchFamily="34" charset="0"/>
              </a:rPr>
              <a:t>Will take </a:t>
            </a:r>
            <a:r>
              <a:rPr lang="en-US" sz="8000" b="1" dirty="0">
                <a:latin typeface="Albertus MT" panose="020E0602030304020304" pitchFamily="34" charset="0"/>
              </a:rPr>
              <a:t>Administrative disciplinary measures on non-compliant employees in line with the TSC Administrative Procedures on management of </a:t>
            </a:r>
            <a:r>
              <a:rPr lang="en-US" sz="8000" b="1" dirty="0" smtClean="0">
                <a:latin typeface="Albertus MT" panose="020E0602030304020304" pitchFamily="34" charset="0"/>
              </a:rPr>
              <a:t>DIALs.</a:t>
            </a:r>
            <a:endParaRPr lang="en-US" sz="8000" b="1" dirty="0">
              <a:latin typeface="Albertus MT" panose="020E0602030304020304" pitchFamily="34" charset="0"/>
            </a:endParaRPr>
          </a:p>
          <a:p>
            <a:pPr>
              <a:buFont typeface="Wingdings" panose="05000000000000000000" pitchFamily="2" charset="2"/>
              <a:buChar char="q"/>
            </a:pPr>
            <a:r>
              <a:rPr lang="en-US" sz="8000" b="1" dirty="0">
                <a:latin typeface="Albertus MT" panose="020E0602030304020304" pitchFamily="34" charset="0"/>
              </a:rPr>
              <a:t> </a:t>
            </a:r>
            <a:r>
              <a:rPr lang="en-US" sz="8000" b="1" dirty="0" smtClean="0">
                <a:latin typeface="Albertus MT" panose="020E0602030304020304" pitchFamily="34" charset="0"/>
              </a:rPr>
              <a:t>NB: </a:t>
            </a:r>
            <a:r>
              <a:rPr lang="en-US" sz="8000" b="1" dirty="0" smtClean="0">
                <a:latin typeface="Albertus MT" panose="020E0602030304020304" pitchFamily="34" charset="0"/>
              </a:rPr>
              <a:t>Please note that one can submit their declarations using a Smart phone. Laptop, Desktop, Tablet=</a:t>
            </a:r>
            <a:r>
              <a:rPr lang="en-US" sz="8000" b="1" dirty="0" smtClean="0">
                <a:solidFill>
                  <a:srgbClr val="FF0000"/>
                </a:solidFill>
                <a:latin typeface="Albertus MT" panose="020E0602030304020304" pitchFamily="34" charset="0"/>
              </a:rPr>
              <a:t>employees are strongly urged to avoid forwarding their details to unknown persons to submit their </a:t>
            </a:r>
            <a:r>
              <a:rPr lang="en-US" sz="8000" b="1" dirty="0" smtClean="0">
                <a:solidFill>
                  <a:srgbClr val="FF0000"/>
                </a:solidFill>
                <a:latin typeface="Albertus MT" panose="020E0602030304020304" pitchFamily="34" charset="0"/>
              </a:rPr>
              <a:t>declarations.</a:t>
            </a:r>
            <a:endParaRPr lang="en-US" sz="8000" dirty="0">
              <a:solidFill>
                <a:srgbClr val="FF0000"/>
              </a:solidFill>
            </a:endParaRPr>
          </a:p>
          <a:p>
            <a:pPr marL="0" indent="0">
              <a:buNone/>
            </a:pPr>
            <a:endParaRPr lang="en-US" dirty="0"/>
          </a:p>
        </p:txBody>
      </p:sp>
      <p:sp>
        <p:nvSpPr>
          <p:cNvPr id="3" name="Title 2"/>
          <p:cNvSpPr>
            <a:spLocks noGrp="1"/>
          </p:cNvSpPr>
          <p:nvPr>
            <p:ph type="title"/>
          </p:nvPr>
        </p:nvSpPr>
        <p:spPr>
          <a:xfrm>
            <a:off x="626533" y="190808"/>
            <a:ext cx="10616233" cy="1189259"/>
          </a:xfrm>
        </p:spPr>
        <p:txBody>
          <a:bodyPr>
            <a:normAutofit fontScale="90000"/>
          </a:bodyPr>
          <a:lstStyle/>
          <a:p>
            <a:r>
              <a:rPr lang="en-US" dirty="0"/>
              <a:t> </a:t>
            </a:r>
            <a:br>
              <a:rPr lang="en-US" dirty="0"/>
            </a:br>
            <a:r>
              <a:rPr lang="en-US" dirty="0"/>
              <a:t>3.0 Enforcement of DIALS processes by TSC </a:t>
            </a:r>
          </a:p>
        </p:txBody>
      </p:sp>
    </p:spTree>
    <p:extLst>
      <p:ext uri="{BB962C8B-B14F-4D97-AF65-F5344CB8AC3E}">
        <p14:creationId xmlns:p14="http://schemas.microsoft.com/office/powerpoint/2010/main" val="265180234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09006" y="1552575"/>
            <a:ext cx="11521440" cy="3941945"/>
          </a:xfrm>
        </p:spPr>
        <p:txBody>
          <a:bodyPr>
            <a:noAutofit/>
          </a:bodyPr>
          <a:lstStyle/>
          <a:p>
            <a:r>
              <a:rPr lang="en-US" sz="2800" b="1" dirty="0" smtClean="0">
                <a:latin typeface="Albertus MT" panose="020E0602030304020304" pitchFamily="34" charset="0"/>
              </a:rPr>
              <a:t>Employees MUST </a:t>
            </a:r>
          </a:p>
          <a:p>
            <a:pPr marL="571500" lvl="0" indent="-571500">
              <a:buFont typeface="+mj-lt"/>
              <a:buAutoNum type="romanUcPeriod"/>
            </a:pPr>
            <a:r>
              <a:rPr lang="en-US" sz="2800" dirty="0" smtClean="0">
                <a:latin typeface="Albertus MT" panose="020E0602030304020304" pitchFamily="34" charset="0"/>
              </a:rPr>
              <a:t>Accurately</a:t>
            </a:r>
            <a:r>
              <a:rPr lang="en-US" sz="2800" dirty="0">
                <a:latin typeface="Albertus MT" panose="020E0602030304020304" pitchFamily="34" charset="0"/>
              </a:rPr>
              <a:t> fill each section of the form - </a:t>
            </a:r>
            <a:r>
              <a:rPr lang="en-US" sz="2800" b="1" i="1" dirty="0">
                <a:latin typeface="Albertus MT" panose="020E0602030304020304" pitchFamily="34" charset="0"/>
              </a:rPr>
              <a:t>leaving a section blank or filling in inaccurate information amounts to violation of the </a:t>
            </a:r>
            <a:r>
              <a:rPr lang="en-US" sz="2800" b="1" i="1" dirty="0" smtClean="0">
                <a:latin typeface="Albertus MT" panose="020E0602030304020304" pitchFamily="34" charset="0"/>
              </a:rPr>
              <a:t>law</a:t>
            </a:r>
            <a:r>
              <a:rPr lang="en-US" sz="2800" b="1" i="1" dirty="0">
                <a:latin typeface="Albertus MT" panose="020E0602030304020304" pitchFamily="34" charset="0"/>
              </a:rPr>
              <a:t>.</a:t>
            </a:r>
            <a:endParaRPr lang="en-US" sz="2800" dirty="0" smtClean="0">
              <a:latin typeface="Albertus MT" panose="020E0602030304020304" pitchFamily="34" charset="0"/>
            </a:endParaRPr>
          </a:p>
          <a:p>
            <a:pPr marL="571500" lvl="0" indent="-571500">
              <a:buFont typeface="+mj-lt"/>
              <a:buAutoNum type="romanUcPeriod"/>
            </a:pPr>
            <a:r>
              <a:rPr lang="en-US" sz="2800" dirty="0">
                <a:latin typeface="Albertus MT" panose="020E0602030304020304" pitchFamily="34" charset="0"/>
              </a:rPr>
              <a:t>H</a:t>
            </a:r>
            <a:r>
              <a:rPr lang="en-US" sz="2800" dirty="0" smtClean="0">
                <a:latin typeface="Albertus MT" panose="020E0602030304020304" pitchFamily="34" charset="0"/>
              </a:rPr>
              <a:t>ave </a:t>
            </a:r>
            <a:r>
              <a:rPr lang="en-US" sz="2800" dirty="0">
                <a:latin typeface="Albertus MT" panose="020E0602030304020304" pitchFamily="34" charset="0"/>
              </a:rPr>
              <a:t>an official email address which will be vital for setting, accessing and resetting individual passwords for the Declaration as applicable</a:t>
            </a:r>
            <a:r>
              <a:rPr lang="en-US" sz="2800" dirty="0" smtClean="0">
                <a:latin typeface="Albertus MT" panose="020E0602030304020304" pitchFamily="34" charset="0"/>
              </a:rPr>
              <a:t>.</a:t>
            </a:r>
          </a:p>
          <a:p>
            <a:pPr marL="571500" lvl="0" indent="-571500">
              <a:buFont typeface="+mj-lt"/>
              <a:buAutoNum type="romanUcPeriod"/>
            </a:pPr>
            <a:r>
              <a:rPr lang="en-US" sz="2800" dirty="0" smtClean="0">
                <a:latin typeface="Albertus MT" panose="020E0602030304020304" pitchFamily="34" charset="0"/>
              </a:rPr>
              <a:t>Accurately</a:t>
            </a:r>
            <a:r>
              <a:rPr lang="en-US" sz="2800" dirty="0">
                <a:latin typeface="Albertus MT" panose="020E0602030304020304" pitchFamily="34" charset="0"/>
              </a:rPr>
              <a:t> declare their income. </a:t>
            </a:r>
            <a:endParaRPr lang="en-US" sz="2800" dirty="0" smtClean="0">
              <a:latin typeface="Albertus MT" panose="020E0602030304020304" pitchFamily="34" charset="0"/>
            </a:endParaRPr>
          </a:p>
          <a:p>
            <a:pPr marL="571500" lvl="0" indent="-571500">
              <a:buFont typeface="+mj-lt"/>
              <a:buAutoNum type="romanUcPeriod"/>
            </a:pPr>
            <a:r>
              <a:rPr lang="en-US" sz="2800" dirty="0" smtClean="0">
                <a:latin typeface="Albertus MT" panose="020E0602030304020304" pitchFamily="34" charset="0"/>
              </a:rPr>
              <a:t>Indicate </a:t>
            </a:r>
            <a:r>
              <a:rPr lang="en-US" sz="2800" dirty="0">
                <a:latin typeface="Albertus MT" panose="020E0602030304020304" pitchFamily="34" charset="0"/>
              </a:rPr>
              <a:t>details of a witness. “</a:t>
            </a:r>
            <a:r>
              <a:rPr lang="en-US" sz="2800" b="1" i="1" dirty="0">
                <a:latin typeface="Albertus MT" panose="020E0602030304020304" pitchFamily="34" charset="0"/>
              </a:rPr>
              <a:t>SELF WITNESS</a:t>
            </a:r>
            <a:r>
              <a:rPr lang="en-US" sz="2800" dirty="0">
                <a:latin typeface="Albertus MT" panose="020E0602030304020304" pitchFamily="34" charset="0"/>
              </a:rPr>
              <a:t>”- putting your details as a witness is illegal.  </a:t>
            </a:r>
            <a:endParaRPr lang="en-US" sz="2800" dirty="0" smtClean="0">
              <a:latin typeface="Albertus MT" panose="020E0602030304020304" pitchFamily="34" charset="0"/>
            </a:endParaRPr>
          </a:p>
          <a:p>
            <a:pPr marL="571500" indent="-571500">
              <a:buFont typeface="+mj-lt"/>
              <a:buAutoNum type="romanUcPeriod"/>
            </a:pPr>
            <a:r>
              <a:rPr lang="en-US" sz="2800" b="1" dirty="0">
                <a:solidFill>
                  <a:srgbClr val="FF0000"/>
                </a:solidFill>
                <a:latin typeface="Albertus MT" panose="020E0602030304020304" pitchFamily="34" charset="0"/>
              </a:rPr>
              <a:t>CLICK THE SUBMIT BUTTON </a:t>
            </a:r>
            <a:r>
              <a:rPr lang="en-US" sz="2800" b="1" dirty="0">
                <a:latin typeface="Albertus MT" panose="020E0602030304020304" pitchFamily="34" charset="0"/>
              </a:rPr>
              <a:t>at </a:t>
            </a:r>
            <a:r>
              <a:rPr lang="en-US" sz="2800" dirty="0">
                <a:latin typeface="Albertus MT" panose="020E0602030304020304" pitchFamily="34" charset="0"/>
              </a:rPr>
              <a:t>the very end of the process to ensure their declaration is duly </a:t>
            </a:r>
            <a:r>
              <a:rPr lang="en-US" sz="2800" dirty="0" smtClean="0">
                <a:latin typeface="Albertus MT" panose="020E0602030304020304" pitchFamily="34" charset="0"/>
              </a:rPr>
              <a:t>submitted .</a:t>
            </a:r>
            <a:r>
              <a:rPr lang="en-US" sz="2800" b="1" dirty="0" smtClean="0">
                <a:latin typeface="Albertus MT" panose="020E0602030304020304" pitchFamily="34" charset="0"/>
              </a:rPr>
              <a:t> </a:t>
            </a:r>
            <a:endParaRPr lang="en-US" sz="2800" dirty="0">
              <a:latin typeface="Albertus MT" panose="020E0602030304020304" pitchFamily="34" charset="0"/>
            </a:endParaRPr>
          </a:p>
          <a:p>
            <a:r>
              <a:rPr lang="en-US" sz="2800" dirty="0">
                <a:latin typeface="Albertus MT" panose="020E0602030304020304" pitchFamily="34" charset="0"/>
              </a:rPr>
              <a:t> </a:t>
            </a:r>
          </a:p>
          <a:p>
            <a:endParaRPr lang="en-US" sz="2800" dirty="0"/>
          </a:p>
        </p:txBody>
      </p:sp>
      <p:sp>
        <p:nvSpPr>
          <p:cNvPr id="3" name="Title 2"/>
          <p:cNvSpPr>
            <a:spLocks noGrp="1"/>
          </p:cNvSpPr>
          <p:nvPr>
            <p:ph type="title"/>
          </p:nvPr>
        </p:nvSpPr>
        <p:spPr/>
        <p:txBody>
          <a:bodyPr/>
          <a:lstStyle/>
          <a:p>
            <a:r>
              <a:rPr lang="en-US" dirty="0" smtClean="0"/>
              <a:t>4.0 Employee obligation </a:t>
            </a:r>
            <a:endParaRPr lang="en-US" dirty="0"/>
          </a:p>
        </p:txBody>
      </p:sp>
    </p:spTree>
    <p:extLst>
      <p:ext uri="{BB962C8B-B14F-4D97-AF65-F5344CB8AC3E}">
        <p14:creationId xmlns:p14="http://schemas.microsoft.com/office/powerpoint/2010/main" val="152336258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35429" y="1645920"/>
            <a:ext cx="10720251" cy="4223174"/>
          </a:xfrm>
        </p:spPr>
        <p:txBody>
          <a:bodyPr>
            <a:noAutofit/>
          </a:bodyPr>
          <a:lstStyle/>
          <a:p>
            <a:pPr lvl="1"/>
            <a:r>
              <a:rPr lang="en-US" sz="3200" dirty="0">
                <a:latin typeface="Albertus MT" panose="020E0602030304020304" pitchFamily="34" charset="0"/>
              </a:rPr>
              <a:t>All </a:t>
            </a:r>
            <a:r>
              <a:rPr lang="en-US" sz="3200" dirty="0" smtClean="0">
                <a:latin typeface="Albertus MT" panose="020E0602030304020304" pitchFamily="34" charset="0"/>
              </a:rPr>
              <a:t>employees </a:t>
            </a:r>
            <a:r>
              <a:rPr lang="en-US" sz="3200" dirty="0">
                <a:latin typeface="Albertus MT" panose="020E0602030304020304" pitchFamily="34" charset="0"/>
              </a:rPr>
              <a:t>are required to provide information on any material change in, or changes affecting any of the categories of income, assets or liabilities in the schedule of mandatory declarations that have occurred within the two-year period prior to the declaration. </a:t>
            </a:r>
            <a:r>
              <a:rPr lang="en-US" sz="3200" b="1" i="1" dirty="0">
                <a:latin typeface="Albertus MT" panose="020E0602030304020304" pitchFamily="34" charset="0"/>
              </a:rPr>
              <a:t>“material change</a:t>
            </a:r>
            <a:r>
              <a:rPr lang="en-US" sz="3200" dirty="0">
                <a:latin typeface="Albertus MT" panose="020E0602030304020304" pitchFamily="34" charset="0"/>
              </a:rPr>
              <a:t>” means—</a:t>
            </a:r>
          </a:p>
          <a:p>
            <a:r>
              <a:rPr lang="en-US" sz="3200" dirty="0">
                <a:latin typeface="Albertus MT" panose="020E0602030304020304" pitchFamily="34" charset="0"/>
              </a:rPr>
              <a:t> (a) at least twenty-five percent increase or decrease in the value of an income, asset or liability; </a:t>
            </a:r>
          </a:p>
          <a:p>
            <a:r>
              <a:rPr lang="en-US" sz="3200" dirty="0">
                <a:latin typeface="Albertus MT" panose="020E0602030304020304" pitchFamily="34" charset="0"/>
              </a:rPr>
              <a:t>(b) the disposal or acquisition of an asset or liability; </a:t>
            </a:r>
          </a:p>
          <a:p>
            <a:endParaRPr lang="en-US" sz="3200" dirty="0">
              <a:latin typeface="Albertus MT" panose="020E0602030304020304" pitchFamily="34" charset="0"/>
            </a:endParaRPr>
          </a:p>
        </p:txBody>
      </p:sp>
      <p:sp>
        <p:nvSpPr>
          <p:cNvPr id="3" name="Title 2"/>
          <p:cNvSpPr>
            <a:spLocks noGrp="1"/>
          </p:cNvSpPr>
          <p:nvPr>
            <p:ph type="title"/>
          </p:nvPr>
        </p:nvSpPr>
        <p:spPr/>
        <p:txBody>
          <a:bodyPr/>
          <a:lstStyle/>
          <a:p>
            <a:r>
              <a:rPr lang="en-US" dirty="0" smtClean="0"/>
              <a:t>4.1 “Material change” </a:t>
            </a:r>
            <a:endParaRPr lang="en-US" dirty="0"/>
          </a:p>
        </p:txBody>
      </p:sp>
    </p:spTree>
    <p:extLst>
      <p:ext uri="{BB962C8B-B14F-4D97-AF65-F5344CB8AC3E}">
        <p14:creationId xmlns:p14="http://schemas.microsoft.com/office/powerpoint/2010/main" val="33021188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85000" lnSpcReduction="10000"/>
          </a:bodyPr>
          <a:lstStyle/>
          <a:p>
            <a:r>
              <a:rPr lang="en-US" sz="4300" dirty="0" smtClean="0">
                <a:latin typeface="Albertus MT" panose="020E0602030304020304" pitchFamily="34" charset="0"/>
              </a:rPr>
              <a:t>(</a:t>
            </a:r>
            <a:r>
              <a:rPr lang="en-US" sz="4300" dirty="0">
                <a:latin typeface="Albertus MT" panose="020E0602030304020304" pitchFamily="34" charset="0"/>
              </a:rPr>
              <a:t>c) </a:t>
            </a:r>
            <a:r>
              <a:rPr lang="en-US" sz="4300" dirty="0" smtClean="0">
                <a:latin typeface="Albertus MT" panose="020E0602030304020304" pitchFamily="34" charset="0"/>
              </a:rPr>
              <a:t>changes </a:t>
            </a:r>
            <a:r>
              <a:rPr lang="en-US" sz="4300" dirty="0">
                <a:latin typeface="Albertus MT" panose="020E0602030304020304" pitchFamily="34" charset="0"/>
              </a:rPr>
              <a:t>in marital status; </a:t>
            </a:r>
          </a:p>
          <a:p>
            <a:r>
              <a:rPr lang="en-US" sz="4300" dirty="0">
                <a:latin typeface="Albertus MT" panose="020E0602030304020304" pitchFamily="34" charset="0"/>
              </a:rPr>
              <a:t>(d) appointment to or changes in directorships; </a:t>
            </a:r>
          </a:p>
          <a:p>
            <a:r>
              <a:rPr lang="en-US" sz="4300" dirty="0">
                <a:latin typeface="Albertus MT" panose="020E0602030304020304" pitchFamily="34" charset="0"/>
              </a:rPr>
              <a:t>(e) changes in membership in companies or partnerships and other legal entities howsoever established; or </a:t>
            </a:r>
          </a:p>
          <a:p>
            <a:r>
              <a:rPr lang="en-US" sz="4300" dirty="0">
                <a:latin typeface="Albertus MT" panose="020E0602030304020304" pitchFamily="34" charset="0"/>
              </a:rPr>
              <a:t>(f) changes in membership in social associations, societies, clubs, foundations or </a:t>
            </a:r>
            <a:r>
              <a:rPr lang="en-US" sz="4300" dirty="0" smtClean="0">
                <a:latin typeface="Albertus MT" panose="020E0602030304020304" pitchFamily="34" charset="0"/>
              </a:rPr>
              <a:t>trusts.</a:t>
            </a:r>
            <a:endParaRPr lang="en-US" sz="4300" dirty="0">
              <a:latin typeface="Albertus MT" panose="020E0602030304020304" pitchFamily="34" charset="0"/>
            </a:endParaRPr>
          </a:p>
          <a:p>
            <a:endParaRPr lang="en-US" dirty="0"/>
          </a:p>
          <a:p>
            <a:endParaRPr lang="en-US" dirty="0"/>
          </a:p>
        </p:txBody>
      </p:sp>
      <p:sp>
        <p:nvSpPr>
          <p:cNvPr id="3" name="Title 2"/>
          <p:cNvSpPr>
            <a:spLocks noGrp="1"/>
          </p:cNvSpPr>
          <p:nvPr>
            <p:ph type="title"/>
          </p:nvPr>
        </p:nvSpPr>
        <p:spPr/>
        <p:txBody>
          <a:bodyPr/>
          <a:lstStyle/>
          <a:p>
            <a:r>
              <a:rPr lang="en-US" dirty="0" smtClean="0"/>
              <a:t>4.1 Material change </a:t>
            </a:r>
            <a:r>
              <a:rPr lang="en-US" dirty="0" smtClean="0"/>
              <a:t>cont. </a:t>
            </a:r>
            <a:endParaRPr lang="en-US" dirty="0"/>
          </a:p>
        </p:txBody>
      </p:sp>
    </p:spTree>
    <p:extLst>
      <p:ext uri="{BB962C8B-B14F-4D97-AF65-F5344CB8AC3E}">
        <p14:creationId xmlns:p14="http://schemas.microsoft.com/office/powerpoint/2010/main" val="201684923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61852" y="1419496"/>
            <a:ext cx="10058400" cy="3825513"/>
          </a:xfrm>
        </p:spPr>
        <p:txBody>
          <a:bodyPr>
            <a:noAutofit/>
          </a:bodyPr>
          <a:lstStyle/>
          <a:p>
            <a:pPr lvl="0"/>
            <a:r>
              <a:rPr lang="en-US" sz="2800" dirty="0">
                <a:latin typeface="Albertus MT" panose="020E0602030304020304" pitchFamily="34" charset="0"/>
              </a:rPr>
              <a:t>Each employee must accurately declare their income.  </a:t>
            </a:r>
          </a:p>
          <a:p>
            <a:pPr lvl="0"/>
            <a:r>
              <a:rPr lang="en-US" sz="4000" b="1" i="1" dirty="0" smtClean="0">
                <a:latin typeface="Albertus MT" panose="020E0602030304020304" pitchFamily="34" charset="0"/>
              </a:rPr>
              <a:t>Income </a:t>
            </a:r>
            <a:r>
              <a:rPr lang="en-US" sz="4000" b="1" i="1" dirty="0">
                <a:latin typeface="Albertus MT" panose="020E0602030304020304" pitchFamily="34" charset="0"/>
              </a:rPr>
              <a:t>is described as money received on a regular basis for work done or through </a:t>
            </a:r>
            <a:r>
              <a:rPr lang="en-US" sz="4000" b="1" i="1" dirty="0" smtClean="0">
                <a:latin typeface="Albertus MT" panose="020E0602030304020304" pitchFamily="34" charset="0"/>
              </a:rPr>
              <a:t>investments.</a:t>
            </a:r>
            <a:endParaRPr lang="en-US" sz="4000" b="1" dirty="0">
              <a:latin typeface="Albertus MT" panose="020E0602030304020304" pitchFamily="34" charset="0"/>
            </a:endParaRPr>
          </a:p>
          <a:p>
            <a:pPr lvl="0"/>
            <a:r>
              <a:rPr lang="en-US" sz="2800" dirty="0">
                <a:latin typeface="Albertus MT" panose="020E0602030304020304" pitchFamily="34" charset="0"/>
              </a:rPr>
              <a:t>These include but are not limited to salary, benefits from businesses </a:t>
            </a:r>
            <a:r>
              <a:rPr lang="en-US" sz="2800" dirty="0" err="1" smtClean="0">
                <a:latin typeface="Albertus MT" panose="020E0602030304020304" pitchFamily="34" charset="0"/>
              </a:rPr>
              <a:t>eg</a:t>
            </a:r>
            <a:r>
              <a:rPr lang="en-US" sz="2800" dirty="0" smtClean="0">
                <a:latin typeface="Albertus MT" panose="020E0602030304020304" pitchFamily="34" charset="0"/>
              </a:rPr>
              <a:t>. </a:t>
            </a:r>
            <a:r>
              <a:rPr lang="en-US" sz="2800" dirty="0">
                <a:latin typeface="Albertus MT" panose="020E0602030304020304" pitchFamily="34" charset="0"/>
              </a:rPr>
              <a:t>sale of farm products, rental income </a:t>
            </a:r>
            <a:r>
              <a:rPr lang="en-US" sz="2800" dirty="0" smtClean="0">
                <a:latin typeface="Albertus MT" panose="020E0602030304020304" pitchFamily="34" charset="0"/>
              </a:rPr>
              <a:t>etc. </a:t>
            </a:r>
            <a:r>
              <a:rPr lang="en-US" sz="2800" dirty="0">
                <a:latin typeface="Albertus MT" panose="020E0602030304020304" pitchFamily="34" charset="0"/>
              </a:rPr>
              <a:t>received within the declaration </a:t>
            </a:r>
            <a:r>
              <a:rPr lang="en-US" sz="2800" dirty="0" smtClean="0">
                <a:latin typeface="Albertus MT" panose="020E0602030304020304" pitchFamily="34" charset="0"/>
              </a:rPr>
              <a:t>period.</a:t>
            </a:r>
            <a:endParaRPr lang="en-US" sz="2800" dirty="0">
              <a:latin typeface="Albertus MT" panose="020E0602030304020304" pitchFamily="34" charset="0"/>
            </a:endParaRPr>
          </a:p>
          <a:p>
            <a:pPr lvl="0"/>
            <a:r>
              <a:rPr lang="en-US" sz="2800" dirty="0">
                <a:latin typeface="Albertus MT" panose="020E0602030304020304" pitchFamily="34" charset="0"/>
              </a:rPr>
              <a:t>Each employee is expected to accurately state salary earned within the declaration period instance total amount earned for the 24 months for </a:t>
            </a:r>
            <a:r>
              <a:rPr lang="en-US" sz="2800" dirty="0" smtClean="0">
                <a:latin typeface="Albertus MT" panose="020E0602030304020304" pitchFamily="34" charset="0"/>
              </a:rPr>
              <a:t>bi-annual </a:t>
            </a:r>
            <a:r>
              <a:rPr lang="en-US" sz="2800" dirty="0">
                <a:latin typeface="Albertus MT" panose="020E0602030304020304" pitchFamily="34" charset="0"/>
              </a:rPr>
              <a:t>declarations   For instance:</a:t>
            </a:r>
          </a:p>
          <a:p>
            <a:r>
              <a:rPr lang="en-US" sz="2800" dirty="0" err="1">
                <a:latin typeface="Albertus MT" panose="020E0602030304020304" pitchFamily="34" charset="0"/>
              </a:rPr>
              <a:t>Ksh</a:t>
            </a:r>
            <a:r>
              <a:rPr lang="en-US" sz="2800" dirty="0">
                <a:latin typeface="Albertus MT" panose="020E0602030304020304" pitchFamily="34" charset="0"/>
              </a:rPr>
              <a:t> 50, 000 X 24 months= </a:t>
            </a:r>
            <a:r>
              <a:rPr lang="en-US" sz="2800" dirty="0" smtClean="0">
                <a:latin typeface="Albertus MT" panose="020E0602030304020304" pitchFamily="34" charset="0"/>
              </a:rPr>
              <a:t>1,200,000.00</a:t>
            </a:r>
            <a:endParaRPr lang="en-US" sz="2800" dirty="0">
              <a:latin typeface="Albertus MT" panose="020E0602030304020304" pitchFamily="34" charset="0"/>
            </a:endParaRPr>
          </a:p>
          <a:p>
            <a:r>
              <a:rPr lang="en-US" sz="2800" dirty="0">
                <a:latin typeface="Albertus MT" panose="020E0602030304020304" pitchFamily="34" charset="0"/>
              </a:rPr>
              <a:t> </a:t>
            </a:r>
          </a:p>
        </p:txBody>
      </p:sp>
      <p:sp>
        <p:nvSpPr>
          <p:cNvPr id="3" name="Title 2"/>
          <p:cNvSpPr>
            <a:spLocks noGrp="1"/>
          </p:cNvSpPr>
          <p:nvPr>
            <p:ph type="title"/>
          </p:nvPr>
        </p:nvSpPr>
        <p:spPr/>
        <p:txBody>
          <a:bodyPr/>
          <a:lstStyle/>
          <a:p>
            <a:r>
              <a:rPr lang="en-US" dirty="0" smtClean="0"/>
              <a:t>5.1 Declaration of Income </a:t>
            </a:r>
            <a:endParaRPr lang="en-US" dirty="0"/>
          </a:p>
        </p:txBody>
      </p:sp>
    </p:spTree>
    <p:extLst>
      <p:ext uri="{BB962C8B-B14F-4D97-AF65-F5344CB8AC3E}">
        <p14:creationId xmlns:p14="http://schemas.microsoft.com/office/powerpoint/2010/main" val="228796192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lvl="0"/>
            <a:r>
              <a:rPr lang="en-US" dirty="0">
                <a:latin typeface="Albertus MT" panose="020E0602030304020304" pitchFamily="34" charset="0"/>
              </a:rPr>
              <a:t>The Section for income </a:t>
            </a:r>
            <a:r>
              <a:rPr lang="en-US" b="1" dirty="0">
                <a:latin typeface="Albertus MT" panose="020E0602030304020304" pitchFamily="34" charset="0"/>
              </a:rPr>
              <a:t>CANNOT </a:t>
            </a:r>
            <a:r>
              <a:rPr lang="en-US" dirty="0">
                <a:latin typeface="Albertus MT" panose="020E0602030304020304" pitchFamily="34" charset="0"/>
              </a:rPr>
              <a:t>be left </a:t>
            </a:r>
            <a:r>
              <a:rPr lang="en-US" b="1" dirty="0">
                <a:latin typeface="Albertus MT" panose="020E0602030304020304" pitchFamily="34" charset="0"/>
              </a:rPr>
              <a:t>BLANK</a:t>
            </a:r>
            <a:r>
              <a:rPr lang="en-US" dirty="0">
                <a:latin typeface="Albertus MT" panose="020E0602030304020304" pitchFamily="34" charset="0"/>
              </a:rPr>
              <a:t> so long as an employee is on the payroll for the respective period of </a:t>
            </a:r>
            <a:r>
              <a:rPr lang="en-US" dirty="0" smtClean="0">
                <a:latin typeface="Albertus MT" panose="020E0602030304020304" pitchFamily="34" charset="0"/>
              </a:rPr>
              <a:t>declaration.</a:t>
            </a:r>
            <a:r>
              <a:rPr lang="en-US" dirty="0">
                <a:latin typeface="Albertus MT" panose="020E0602030304020304" pitchFamily="34" charset="0"/>
              </a:rPr>
              <a:t> </a:t>
            </a:r>
          </a:p>
          <a:p>
            <a:r>
              <a:rPr lang="en-US" dirty="0">
                <a:latin typeface="Albertus MT" panose="020E0602030304020304" pitchFamily="34" charset="0"/>
              </a:rPr>
              <a:t> </a:t>
            </a:r>
          </a:p>
          <a:p>
            <a:pPr lvl="0"/>
            <a:r>
              <a:rPr lang="en-US" dirty="0">
                <a:latin typeface="Albertus MT" panose="020E0602030304020304" pitchFamily="34" charset="0"/>
              </a:rPr>
              <a:t>Each employee should ensure they include total additional income from other sources </a:t>
            </a:r>
            <a:r>
              <a:rPr lang="en-US" dirty="0" err="1" smtClean="0">
                <a:latin typeface="Albertus MT" panose="020E0602030304020304" pitchFamily="34" charset="0"/>
              </a:rPr>
              <a:t>eg</a:t>
            </a:r>
            <a:r>
              <a:rPr lang="en-US" dirty="0" smtClean="0">
                <a:latin typeface="Albertus MT" panose="020E0602030304020304" pitchFamily="34" charset="0"/>
              </a:rPr>
              <a:t>. </a:t>
            </a:r>
            <a:r>
              <a:rPr lang="en-US" dirty="0">
                <a:latin typeface="Albertus MT" panose="020E0602030304020304" pitchFamily="34" charset="0"/>
              </a:rPr>
              <a:t>rent, business where </a:t>
            </a:r>
            <a:r>
              <a:rPr lang="en-US" dirty="0" smtClean="0">
                <a:latin typeface="Albertus MT" panose="020E0602030304020304" pitchFamily="34" charset="0"/>
              </a:rPr>
              <a:t>applicable.</a:t>
            </a:r>
            <a:r>
              <a:rPr lang="en-US" dirty="0">
                <a:latin typeface="Albertus MT" panose="020E0602030304020304" pitchFamily="34" charset="0"/>
              </a:rPr>
              <a:t> </a:t>
            </a:r>
          </a:p>
          <a:p>
            <a:r>
              <a:rPr lang="en-US" dirty="0">
                <a:latin typeface="Albertus MT" panose="020E0602030304020304" pitchFamily="34" charset="0"/>
              </a:rPr>
              <a:t> </a:t>
            </a:r>
          </a:p>
          <a:p>
            <a:pPr lvl="0"/>
            <a:r>
              <a:rPr lang="en-US" dirty="0">
                <a:latin typeface="Albertus MT" panose="020E0602030304020304" pitchFamily="34" charset="0"/>
              </a:rPr>
              <a:t>Employees are required to declare income for their spouses and dependents- children under the age of 18 where </a:t>
            </a:r>
            <a:r>
              <a:rPr lang="en-US" dirty="0" smtClean="0">
                <a:latin typeface="Albertus MT" panose="020E0602030304020304" pitchFamily="34" charset="0"/>
              </a:rPr>
              <a:t>applicable.</a:t>
            </a:r>
            <a:r>
              <a:rPr lang="en-US" dirty="0">
                <a:latin typeface="Albertus MT" panose="020E0602030304020304" pitchFamily="34" charset="0"/>
              </a:rPr>
              <a:t> </a:t>
            </a:r>
          </a:p>
          <a:p>
            <a:endParaRPr lang="en-US" dirty="0">
              <a:latin typeface="Albertus MT" panose="020E0602030304020304" pitchFamily="34" charset="0"/>
            </a:endParaRPr>
          </a:p>
          <a:p>
            <a:endParaRPr lang="en-US" dirty="0"/>
          </a:p>
        </p:txBody>
      </p:sp>
      <p:sp>
        <p:nvSpPr>
          <p:cNvPr id="3" name="Title 2"/>
          <p:cNvSpPr>
            <a:spLocks noGrp="1"/>
          </p:cNvSpPr>
          <p:nvPr>
            <p:ph type="title"/>
          </p:nvPr>
        </p:nvSpPr>
        <p:spPr/>
        <p:txBody>
          <a:bodyPr/>
          <a:lstStyle/>
          <a:p>
            <a:r>
              <a:rPr lang="en-US" dirty="0" smtClean="0"/>
              <a:t>5.1 Declaration of Income cnt </a:t>
            </a:r>
            <a:endParaRPr lang="en-US" dirty="0"/>
          </a:p>
        </p:txBody>
      </p:sp>
    </p:spTree>
    <p:extLst>
      <p:ext uri="{BB962C8B-B14F-4D97-AF65-F5344CB8AC3E}">
        <p14:creationId xmlns:p14="http://schemas.microsoft.com/office/powerpoint/2010/main" val="400736750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pPr lvl="0"/>
            <a:r>
              <a:rPr lang="en-US" sz="2800" dirty="0">
                <a:latin typeface="Albertus MT" panose="020E0602030304020304" pitchFamily="34" charset="0"/>
              </a:rPr>
              <a:t>Each employee must accurately declare their asset(s) and the corresponding values where applicable.  </a:t>
            </a:r>
          </a:p>
          <a:p>
            <a:pPr lvl="0"/>
            <a:r>
              <a:rPr lang="en-US" sz="4400" b="1" i="1" dirty="0">
                <a:latin typeface="Albertus MT" panose="020E0602030304020304" pitchFamily="34" charset="0"/>
              </a:rPr>
              <a:t>Assets can be defined as anything that has current or future economics value for instance</a:t>
            </a:r>
            <a:r>
              <a:rPr lang="en-US" sz="2800" dirty="0">
                <a:latin typeface="Albertus MT" panose="020E0602030304020304" pitchFamily="34" charset="0"/>
              </a:rPr>
              <a:t>. Shares, properties such as land, homes cars, jewelry, </a:t>
            </a:r>
            <a:r>
              <a:rPr lang="en-US" sz="2800" dirty="0" smtClean="0">
                <a:latin typeface="Albertus MT" panose="020E0602030304020304" pitchFamily="34" charset="0"/>
              </a:rPr>
              <a:t>artwork, </a:t>
            </a:r>
            <a:r>
              <a:rPr lang="en-US" sz="2800" dirty="0">
                <a:latin typeface="Albertus MT" panose="020E0602030304020304" pitchFamily="34" charset="0"/>
              </a:rPr>
              <a:t>gold </a:t>
            </a:r>
            <a:r>
              <a:rPr lang="en-US" sz="2800" dirty="0" smtClean="0">
                <a:latin typeface="Albertus MT" panose="020E0602030304020304" pitchFamily="34" charset="0"/>
              </a:rPr>
              <a:t>etc.</a:t>
            </a:r>
            <a:r>
              <a:rPr lang="en-US" sz="2800" dirty="0">
                <a:latin typeface="Albertus MT" panose="020E0602030304020304" pitchFamily="34" charset="0"/>
              </a:rPr>
              <a:t> </a:t>
            </a:r>
          </a:p>
          <a:p>
            <a:pPr lvl="0"/>
            <a:r>
              <a:rPr lang="en-US" sz="2800" dirty="0">
                <a:latin typeface="Albertus MT" panose="020E0602030304020304" pitchFamily="34" charset="0"/>
              </a:rPr>
              <a:t>Each employee must accurately declare their asset(s) and the corresponding values for their spouse(s) or dependent(s) where applicable</a:t>
            </a:r>
            <a:r>
              <a:rPr lang="en-US" sz="2800" dirty="0"/>
              <a:t>.</a:t>
            </a:r>
          </a:p>
          <a:p>
            <a:endParaRPr lang="en-US" sz="2800" dirty="0"/>
          </a:p>
        </p:txBody>
      </p:sp>
      <p:sp>
        <p:nvSpPr>
          <p:cNvPr id="3" name="Title 2"/>
          <p:cNvSpPr>
            <a:spLocks noGrp="1"/>
          </p:cNvSpPr>
          <p:nvPr>
            <p:ph type="title"/>
          </p:nvPr>
        </p:nvSpPr>
        <p:spPr>
          <a:xfrm>
            <a:off x="1097280" y="312730"/>
            <a:ext cx="10058400" cy="1265972"/>
          </a:xfrm>
        </p:spPr>
        <p:txBody>
          <a:bodyPr/>
          <a:lstStyle/>
          <a:p>
            <a:r>
              <a:rPr lang="en-US" dirty="0" smtClean="0"/>
              <a:t>5.2 Declaration of Asset  </a:t>
            </a:r>
            <a:endParaRPr lang="en-US" dirty="0"/>
          </a:p>
        </p:txBody>
      </p:sp>
    </p:spTree>
    <p:extLst>
      <p:ext uri="{BB962C8B-B14F-4D97-AF65-F5344CB8AC3E}">
        <p14:creationId xmlns:p14="http://schemas.microsoft.com/office/powerpoint/2010/main" val="73880929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pPr lvl="0"/>
            <a:r>
              <a:rPr lang="en-US" sz="2800" dirty="0">
                <a:latin typeface="Albertus MT" panose="020E0602030304020304" pitchFamily="34" charset="0"/>
              </a:rPr>
              <a:t>Each employee must also accurately declare their liabilities. </a:t>
            </a:r>
          </a:p>
          <a:p>
            <a:pPr lvl="0"/>
            <a:r>
              <a:rPr lang="en-US" sz="3600" b="1" i="1" dirty="0" smtClean="0">
                <a:latin typeface="Albertus MT" panose="020E0602030304020304" pitchFamily="34" charset="0"/>
              </a:rPr>
              <a:t>Liabilities </a:t>
            </a:r>
            <a:r>
              <a:rPr lang="en-US" sz="3600" b="1" i="1" dirty="0">
                <a:latin typeface="Albertus MT" panose="020E0602030304020304" pitchFamily="34" charset="0"/>
              </a:rPr>
              <a:t>can be defined as something owed which needs to be settled over time through the transfer of economic benefits over time</a:t>
            </a:r>
            <a:r>
              <a:rPr lang="en-US" sz="3600" b="1" dirty="0">
                <a:latin typeface="Albertus MT" panose="020E0602030304020304" pitchFamily="34" charset="0"/>
              </a:rPr>
              <a:t>. </a:t>
            </a:r>
            <a:r>
              <a:rPr lang="en-US" sz="2800" dirty="0">
                <a:latin typeface="Albertus MT" panose="020E0602030304020304" pitchFamily="34" charset="0"/>
              </a:rPr>
              <a:t>They might include loans school fees, </a:t>
            </a:r>
            <a:r>
              <a:rPr lang="en-US" sz="2800" dirty="0" smtClean="0">
                <a:latin typeface="Albertus MT" panose="020E0602030304020304" pitchFamily="34" charset="0"/>
              </a:rPr>
              <a:t>mortgages.</a:t>
            </a:r>
            <a:r>
              <a:rPr lang="en-US" sz="2800" dirty="0">
                <a:latin typeface="Albertus MT" panose="020E0602030304020304" pitchFamily="34" charset="0"/>
              </a:rPr>
              <a:t> </a:t>
            </a:r>
          </a:p>
          <a:p>
            <a:pPr lvl="0"/>
            <a:r>
              <a:rPr lang="en-US" sz="2800" dirty="0" smtClean="0">
                <a:latin typeface="Albertus MT" panose="020E0602030304020304" pitchFamily="34" charset="0"/>
              </a:rPr>
              <a:t>Employees </a:t>
            </a:r>
            <a:r>
              <a:rPr lang="en-US" sz="2800" dirty="0">
                <a:latin typeface="Albertus MT" panose="020E0602030304020304" pitchFamily="34" charset="0"/>
              </a:rPr>
              <a:t>should ensure consistency in their declarations for instance its impractical to state mortgage as a liability without declaring ownership of a house/home as a corresponding an asset or declaring a car loan under liabilities but not indicating ownership of a car as an asset. </a:t>
            </a:r>
          </a:p>
          <a:p>
            <a:endParaRPr lang="en-US" sz="2800" dirty="0">
              <a:latin typeface="Albertus MT" panose="020E0602030304020304" pitchFamily="34" charset="0"/>
            </a:endParaRPr>
          </a:p>
        </p:txBody>
      </p:sp>
      <p:sp>
        <p:nvSpPr>
          <p:cNvPr id="3" name="Title 2"/>
          <p:cNvSpPr>
            <a:spLocks noGrp="1"/>
          </p:cNvSpPr>
          <p:nvPr>
            <p:ph type="title"/>
          </p:nvPr>
        </p:nvSpPr>
        <p:spPr/>
        <p:txBody>
          <a:bodyPr/>
          <a:lstStyle/>
          <a:p>
            <a:r>
              <a:rPr lang="en-US" dirty="0" smtClean="0"/>
              <a:t>5.3 Declaration </a:t>
            </a:r>
            <a:r>
              <a:rPr lang="en-US" dirty="0"/>
              <a:t>of Liabilities</a:t>
            </a:r>
          </a:p>
        </p:txBody>
      </p:sp>
    </p:spTree>
    <p:extLst>
      <p:ext uri="{BB962C8B-B14F-4D97-AF65-F5344CB8AC3E}">
        <p14:creationId xmlns:p14="http://schemas.microsoft.com/office/powerpoint/2010/main" val="54424717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lvl="0"/>
            <a:r>
              <a:rPr lang="en-US" sz="3600" dirty="0">
                <a:latin typeface="Albertus MT" panose="020E0602030304020304" pitchFamily="34" charset="0"/>
              </a:rPr>
              <a:t>Failure to submit declaration or give False or Misleading information can lead to the offender being made to pay a </a:t>
            </a:r>
            <a:r>
              <a:rPr lang="en-US" sz="3600" b="1" dirty="0">
                <a:latin typeface="Albertus MT" panose="020E0602030304020304" pitchFamily="34" charset="0"/>
              </a:rPr>
              <a:t>fine </a:t>
            </a:r>
            <a:r>
              <a:rPr lang="en-US" sz="3600" b="1" dirty="0" err="1">
                <a:latin typeface="Albertus MT" panose="020E0602030304020304" pitchFamily="34" charset="0"/>
              </a:rPr>
              <a:t>Ksh</a:t>
            </a:r>
            <a:r>
              <a:rPr lang="en-US" sz="3600" b="1" dirty="0">
                <a:latin typeface="Albertus MT" panose="020E0602030304020304" pitchFamily="34" charset="0"/>
              </a:rPr>
              <a:t>. </a:t>
            </a:r>
            <a:r>
              <a:rPr lang="en-US" sz="3600" b="1" smtClean="0">
                <a:latin typeface="Albertus MT" panose="020E0602030304020304" pitchFamily="34" charset="0"/>
              </a:rPr>
              <a:t>1,000,000.00 </a:t>
            </a:r>
            <a:r>
              <a:rPr lang="en-US" sz="3600" dirty="0">
                <a:latin typeface="Albertus MT" panose="020E0602030304020304" pitchFamily="34" charset="0"/>
              </a:rPr>
              <a:t>or be imprisoned for a term not </a:t>
            </a:r>
            <a:r>
              <a:rPr lang="en-US" sz="3600" b="1" dirty="0">
                <a:latin typeface="Albertus MT" panose="020E0602030304020304" pitchFamily="34" charset="0"/>
              </a:rPr>
              <a:t>exceeding one year </a:t>
            </a:r>
            <a:r>
              <a:rPr lang="en-US" sz="3600" dirty="0">
                <a:latin typeface="Albertus MT" panose="020E0602030304020304" pitchFamily="34" charset="0"/>
              </a:rPr>
              <a:t>or both. (Section 32 of the Public Officer Ethics Act 2003)</a:t>
            </a:r>
          </a:p>
          <a:p>
            <a:r>
              <a:rPr lang="en-US" sz="3600" dirty="0">
                <a:latin typeface="Albertus MT" panose="020E0602030304020304" pitchFamily="34" charset="0"/>
              </a:rPr>
              <a:t> </a:t>
            </a:r>
          </a:p>
          <a:p>
            <a:endParaRPr lang="en-US" dirty="0"/>
          </a:p>
        </p:txBody>
      </p:sp>
      <p:sp>
        <p:nvSpPr>
          <p:cNvPr id="3" name="Title 2"/>
          <p:cNvSpPr>
            <a:spLocks noGrp="1"/>
          </p:cNvSpPr>
          <p:nvPr>
            <p:ph type="title"/>
          </p:nvPr>
        </p:nvSpPr>
        <p:spPr/>
        <p:txBody>
          <a:bodyPr/>
          <a:lstStyle/>
          <a:p>
            <a:r>
              <a:rPr lang="en-US" dirty="0" smtClean="0"/>
              <a:t>6.0 Non Compliance</a:t>
            </a:r>
            <a:endParaRPr lang="en-US" dirty="0"/>
          </a:p>
        </p:txBody>
      </p:sp>
    </p:spTree>
    <p:extLst>
      <p:ext uri="{BB962C8B-B14F-4D97-AF65-F5344CB8AC3E}">
        <p14:creationId xmlns:p14="http://schemas.microsoft.com/office/powerpoint/2010/main" val="163260576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mtClean="0"/>
              <a:t>Conclusion </a:t>
            </a:r>
            <a:endParaRPr lang="en-US" dirty="0"/>
          </a:p>
        </p:txBody>
      </p:sp>
      <p:sp>
        <p:nvSpPr>
          <p:cNvPr id="4" name="AutoShape 2" descr="Image preview"/>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descr="Image preview"/>
          <p:cNvSpPr>
            <a:spLocks noGrp="1" noChangeAspect="1" noChangeArrowheads="1"/>
          </p:cNvSpPr>
          <p:nvPr>
            <p:ph idx="1"/>
          </p:nvPr>
        </p:nvSpPr>
        <p:spPr bwMode="auto">
          <a:xfrm>
            <a:off x="330200" y="1644650"/>
            <a:ext cx="10058400" cy="402431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rmAutofit fontScale="25000" lnSpcReduction="20000"/>
          </a:bodyPr>
          <a:lstStyle/>
          <a:p>
            <a:endParaRPr lang="en-US" dirty="0"/>
          </a:p>
          <a:p>
            <a:r>
              <a:rPr lang="en-US" sz="17600" b="1" dirty="0" smtClean="0">
                <a:latin typeface="Lucida Calligraphy" panose="03010101010101010101" pitchFamily="66" charset="0"/>
              </a:rPr>
              <a:t>The truth of your financial condition is not an opinion , it is a declaration </a:t>
            </a:r>
          </a:p>
          <a:p>
            <a:endParaRPr lang="en-US" sz="17600" b="1" dirty="0">
              <a:latin typeface="Lucida Calligraphy" panose="03010101010101010101" pitchFamily="66" charset="0"/>
            </a:endParaRPr>
          </a:p>
          <a:p>
            <a:endParaRPr lang="en-US" sz="17600" b="1" dirty="0" smtClean="0">
              <a:latin typeface="Lucida Calligraphy" panose="03010101010101010101" pitchFamily="66" charset="0"/>
            </a:endParaRPr>
          </a:p>
          <a:p>
            <a:r>
              <a:rPr lang="en-US" sz="17600" b="1" dirty="0" smtClean="0">
                <a:latin typeface="Lucida Calligraphy" panose="03010101010101010101" pitchFamily="66" charset="0"/>
              </a:rPr>
              <a:t>You can only manage what you measure- and what you measure must be honest </a:t>
            </a:r>
          </a:p>
        </p:txBody>
      </p:sp>
    </p:spTree>
    <p:extLst>
      <p:ext uri="{BB962C8B-B14F-4D97-AF65-F5344CB8AC3E}">
        <p14:creationId xmlns:p14="http://schemas.microsoft.com/office/powerpoint/2010/main" val="45384269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theme/theme1.xml><?xml version="1.0" encoding="utf-8"?>
<a:theme xmlns:a="http://schemas.openxmlformats.org/drawingml/2006/main" name="Retrospect">
  <a:themeElements>
    <a:clrScheme name="Yellow">
      <a:dk1>
        <a:sysClr val="windowText" lastClr="000000"/>
      </a:dk1>
      <a:lt1>
        <a:sysClr val="window" lastClr="FFFFFF"/>
      </a:lt1>
      <a:dk2>
        <a:srgbClr val="39302A"/>
      </a:dk2>
      <a:lt2>
        <a:srgbClr val="E5DEDB"/>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5201</TotalTime>
  <Words>644</Words>
  <Application>Microsoft Office PowerPoint</Application>
  <PresentationFormat>Widescreen</PresentationFormat>
  <Paragraphs>81</Paragraphs>
  <Slides>14</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14</vt:i4>
      </vt:variant>
    </vt:vector>
  </HeadingPairs>
  <TitlesOfParts>
    <vt:vector size="25" baseType="lpstr">
      <vt:lpstr>Albertus MT</vt:lpstr>
      <vt:lpstr>Arial</vt:lpstr>
      <vt:lpstr>Arial Rounded MT Bold</vt:lpstr>
      <vt:lpstr>Bahnschrift Light</vt:lpstr>
      <vt:lpstr>Baskerville Old Face</vt:lpstr>
      <vt:lpstr>Calibri</vt:lpstr>
      <vt:lpstr>Century Gothic</vt:lpstr>
      <vt:lpstr>Lucida Calligraphy</vt:lpstr>
      <vt:lpstr>Times New Roman</vt:lpstr>
      <vt:lpstr>Wingdings</vt:lpstr>
      <vt:lpstr>Retrospect</vt:lpstr>
      <vt:lpstr>2023/2025 DECLARATION OF INCOME, ASSETS &amp; LIABILITIES – DIALs </vt:lpstr>
      <vt:lpstr>1.0 Introduction</vt:lpstr>
      <vt:lpstr>1.0 Introduction cnt </vt:lpstr>
      <vt:lpstr>2.0 Objectives of DIALs</vt:lpstr>
      <vt:lpstr>  3.0 Enforcement of DIALS processes by TSC </vt:lpstr>
      <vt:lpstr>4.0 Employee obligation </vt:lpstr>
      <vt:lpstr>4.1 “Material change” </vt:lpstr>
      <vt:lpstr>4.1 Material change cont. </vt:lpstr>
      <vt:lpstr>5.1 Declaration of Income </vt:lpstr>
      <vt:lpstr>5.1 Declaration of Income cnt </vt:lpstr>
      <vt:lpstr>5.2 Declaration of Asset  </vt:lpstr>
      <vt:lpstr>5.3 Declaration of Liabilities</vt:lpstr>
      <vt:lpstr>6.0 Non Compliance</vt:lpstr>
      <vt:lpstr>Conclusion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On Study Leave</dc:title>
  <dc:creator>Abubakar, Halima</dc:creator>
  <cp:lastModifiedBy>Irene</cp:lastModifiedBy>
  <cp:revision>183</cp:revision>
  <dcterms:modified xsi:type="dcterms:W3CDTF">2025-12-14T17:42:53Z</dcterms:modified>
</cp:coreProperties>
</file>