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tags/tag1.xml" ContentType="application/vnd.openxmlformats-officedocument.presentationml.tags+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2"/>
  </p:notesMasterIdLst>
  <p:sldIdLst>
    <p:sldId id="260" r:id="rId2"/>
    <p:sldId id="258" r:id="rId3"/>
    <p:sldId id="257" r:id="rId4"/>
    <p:sldId id="261" r:id="rId5"/>
    <p:sldId id="262" r:id="rId6"/>
    <p:sldId id="293" r:id="rId7"/>
    <p:sldId id="298" r:id="rId8"/>
    <p:sldId id="299" r:id="rId9"/>
    <p:sldId id="264" r:id="rId10"/>
    <p:sldId id="265" r:id="rId11"/>
    <p:sldId id="272" r:id="rId12"/>
    <p:sldId id="294" r:id="rId13"/>
    <p:sldId id="269" r:id="rId14"/>
    <p:sldId id="300" r:id="rId15"/>
    <p:sldId id="274" r:id="rId16"/>
    <p:sldId id="275" r:id="rId17"/>
    <p:sldId id="277" r:id="rId18"/>
    <p:sldId id="278" r:id="rId19"/>
    <p:sldId id="279" r:id="rId20"/>
    <p:sldId id="280" r:id="rId21"/>
    <p:sldId id="281" r:id="rId22"/>
    <p:sldId id="282" r:id="rId23"/>
    <p:sldId id="276" r:id="rId24"/>
    <p:sldId id="285" r:id="rId25"/>
    <p:sldId id="286" r:id="rId26"/>
    <p:sldId id="287" r:id="rId27"/>
    <p:sldId id="288" r:id="rId28"/>
    <p:sldId id="289" r:id="rId29"/>
    <p:sldId id="290" r:id="rId30"/>
    <p:sldId id="291"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无样式，无网格">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28" autoAdjust="0"/>
    <p:restoredTop sz="94660"/>
  </p:normalViewPr>
  <p:slideViewPr>
    <p:cSldViewPr snapToGrid="0">
      <p:cViewPr>
        <p:scale>
          <a:sx n="85" d="100"/>
          <a:sy n="85" d="100"/>
        </p:scale>
        <p:origin x="542" y="1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colorful4#1">
  <dgm:title val=""/>
  <dgm:desc val=""/>
  <dgm:catLst>
    <dgm:cat type="colorful" pri="10400"/>
  </dgm:catLst>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3244F31A-3715-F548-BF14-0979237709CB}" type="doc">
      <dgm:prSet loTypeId="urn:microsoft.com/office/officeart/2005/8/layout/hProcess9#1" loCatId="process" qsTypeId="urn:microsoft.com/office/officeart/2005/8/quickstyle/simple4#1" qsCatId="simple" csTypeId="urn:microsoft.com/office/officeart/2005/8/colors/colorful4#1" csCatId="colorful" phldr="1"/>
      <dgm:spPr/>
    </dgm:pt>
    <dgm:pt modelId="{13A8621B-10C4-074F-A1BC-D7359BD27591}">
      <dgm:prSet phldrT="[Text]" custT="1"/>
      <dgm:spPr>
        <a:solidFill>
          <a:srgbClr val="A3F1F8"/>
        </a:solidFill>
      </dgm:spPr>
      <dgm:t>
        <a:bodyPr/>
        <a:lstStyle/>
        <a:p>
          <a:r>
            <a:rPr lang="en-US" sz="1800" b="1">
              <a:solidFill>
                <a:schemeClr val="tx1"/>
              </a:solidFill>
            </a:rPr>
            <a:t>Knowledge</a:t>
          </a:r>
        </a:p>
        <a:p>
          <a:r>
            <a:rPr lang="en-US" sz="1800">
              <a:solidFill>
                <a:schemeClr val="tx1"/>
              </a:solidFill>
            </a:rPr>
            <a:t>Understand the drivers and impact of gender-based violence </a:t>
          </a:r>
        </a:p>
      </dgm:t>
    </dgm:pt>
    <dgm:pt modelId="{72894EBD-6DF1-D240-B100-09452DB1AB00}" type="parTrans" cxnId="{3073EBE6-3B3A-1B4A-B555-E98530713D03}">
      <dgm:prSet/>
      <dgm:spPr/>
      <dgm:t>
        <a:bodyPr/>
        <a:lstStyle/>
        <a:p>
          <a:endParaRPr lang="en-US"/>
        </a:p>
      </dgm:t>
    </dgm:pt>
    <dgm:pt modelId="{2B16C5FA-211E-924B-9E5C-B8E1D1EEBC7F}" type="sibTrans" cxnId="{3073EBE6-3B3A-1B4A-B555-E98530713D03}">
      <dgm:prSet/>
      <dgm:spPr/>
      <dgm:t>
        <a:bodyPr/>
        <a:lstStyle/>
        <a:p>
          <a:endParaRPr lang="en-US"/>
        </a:p>
      </dgm:t>
    </dgm:pt>
    <dgm:pt modelId="{B915B990-8D7A-B54F-840E-A1F4F4783BA9}">
      <dgm:prSet phldrT="[Text]" custT="1"/>
      <dgm:spPr/>
      <dgm:t>
        <a:bodyPr/>
        <a:lstStyle/>
        <a:p>
          <a:r>
            <a:rPr lang="en-US" sz="1800" b="1" dirty="0">
              <a:solidFill>
                <a:schemeClr val="tx1"/>
              </a:solidFill>
            </a:rPr>
            <a:t>Values</a:t>
          </a:r>
        </a:p>
        <a:p>
          <a:r>
            <a:rPr lang="en-US" sz="1800" dirty="0">
              <a:solidFill>
                <a:schemeClr val="tx1"/>
              </a:solidFill>
            </a:rPr>
            <a:t>Strengthen values </a:t>
          </a:r>
          <a:r>
            <a:rPr lang="en-US" sz="1800" dirty="0" smtClean="0">
              <a:solidFill>
                <a:schemeClr val="tx1"/>
              </a:solidFill>
            </a:rPr>
            <a:t>for </a:t>
          </a:r>
          <a:r>
            <a:rPr lang="en-US" sz="1800" dirty="0">
              <a:solidFill>
                <a:schemeClr val="tx1"/>
              </a:solidFill>
            </a:rPr>
            <a:t>positive gender relations </a:t>
          </a:r>
          <a:r>
            <a:rPr lang="en-US" sz="1800" dirty="0" smtClean="0">
              <a:solidFill>
                <a:schemeClr val="tx1"/>
              </a:solidFill>
            </a:rPr>
            <a:t>such as respect , responsibility</a:t>
          </a:r>
        </a:p>
        <a:p>
          <a:r>
            <a:rPr lang="en-US" sz="1800" i="1" dirty="0" smtClean="0">
              <a:solidFill>
                <a:schemeClr val="tx1"/>
              </a:solidFill>
            </a:rPr>
            <a:t>(core values and moral values) </a:t>
          </a:r>
        </a:p>
        <a:p>
          <a:endParaRPr lang="en-US" sz="1800" dirty="0">
            <a:solidFill>
              <a:schemeClr val="tx1"/>
            </a:solidFill>
          </a:endParaRPr>
        </a:p>
      </dgm:t>
    </dgm:pt>
    <dgm:pt modelId="{43F34FFC-B883-EB4D-B003-DE4722CFEB40}" type="parTrans" cxnId="{369AF421-84FE-2342-9690-13172F861581}">
      <dgm:prSet/>
      <dgm:spPr/>
      <dgm:t>
        <a:bodyPr/>
        <a:lstStyle/>
        <a:p>
          <a:endParaRPr lang="en-US"/>
        </a:p>
      </dgm:t>
    </dgm:pt>
    <dgm:pt modelId="{33BCBCBF-13E3-3E48-B71A-584F1160C95D}" type="sibTrans" cxnId="{369AF421-84FE-2342-9690-13172F861581}">
      <dgm:prSet/>
      <dgm:spPr/>
      <dgm:t>
        <a:bodyPr/>
        <a:lstStyle/>
        <a:p>
          <a:endParaRPr lang="en-US"/>
        </a:p>
      </dgm:t>
    </dgm:pt>
    <dgm:pt modelId="{736A665F-82D4-3743-956C-8A9D87D6984F}">
      <dgm:prSet phldrT="[Text]" custT="1"/>
      <dgm:spPr>
        <a:solidFill>
          <a:srgbClr val="FFFF00"/>
        </a:solidFill>
      </dgm:spPr>
      <dgm:t>
        <a:bodyPr/>
        <a:lstStyle/>
        <a:p>
          <a:r>
            <a:rPr lang="en-US" sz="2000" b="1" dirty="0">
              <a:solidFill>
                <a:schemeClr val="tx1"/>
              </a:solidFill>
            </a:rPr>
            <a:t>Skills</a:t>
          </a:r>
        </a:p>
        <a:p>
          <a:r>
            <a:rPr lang="en-US" sz="1800" dirty="0" smtClean="0">
              <a:solidFill>
                <a:schemeClr val="tx1"/>
              </a:solidFill>
            </a:rPr>
            <a:t>Develop  </a:t>
          </a:r>
          <a:r>
            <a:rPr lang="en-US" sz="1800" dirty="0">
              <a:solidFill>
                <a:schemeClr val="tx1"/>
              </a:solidFill>
            </a:rPr>
            <a:t>the social and emotional skills needed for respectful gender relationships</a:t>
          </a:r>
        </a:p>
      </dgm:t>
    </dgm:pt>
    <dgm:pt modelId="{9020D99F-8D09-8F40-A0B1-F505C771D6E0}" type="parTrans" cxnId="{253CC372-EAFD-0F47-8069-EF8D9176D95E}">
      <dgm:prSet/>
      <dgm:spPr/>
      <dgm:t>
        <a:bodyPr/>
        <a:lstStyle/>
        <a:p>
          <a:endParaRPr lang="en-US"/>
        </a:p>
      </dgm:t>
    </dgm:pt>
    <dgm:pt modelId="{CE3A47FD-EA32-FE4B-916E-DC832F7E8982}" type="sibTrans" cxnId="{253CC372-EAFD-0F47-8069-EF8D9176D95E}">
      <dgm:prSet/>
      <dgm:spPr/>
      <dgm:t>
        <a:bodyPr/>
        <a:lstStyle/>
        <a:p>
          <a:endParaRPr lang="en-US"/>
        </a:p>
      </dgm:t>
    </dgm:pt>
    <dgm:pt modelId="{28936FF3-1838-2944-A2BC-C3ADCE42E93C}" type="pres">
      <dgm:prSet presAssocID="{3244F31A-3715-F548-BF14-0979237709CB}" presName="CompostProcess" presStyleCnt="0">
        <dgm:presLayoutVars>
          <dgm:dir/>
          <dgm:resizeHandles val="exact"/>
        </dgm:presLayoutVars>
      </dgm:prSet>
      <dgm:spPr/>
    </dgm:pt>
    <dgm:pt modelId="{5ABC6D78-72E0-0849-B355-421250313BED}" type="pres">
      <dgm:prSet presAssocID="{3244F31A-3715-F548-BF14-0979237709CB}" presName="arrow" presStyleLbl="bgShp" presStyleIdx="0" presStyleCnt="1"/>
      <dgm:spPr>
        <a:solidFill>
          <a:schemeClr val="accent5">
            <a:lumMod val="20000"/>
            <a:lumOff val="80000"/>
          </a:schemeClr>
        </a:solidFill>
      </dgm:spPr>
    </dgm:pt>
    <dgm:pt modelId="{1FF473E2-CABB-2F40-9AED-1826CA12E226}" type="pres">
      <dgm:prSet presAssocID="{3244F31A-3715-F548-BF14-0979237709CB}" presName="linearProcess" presStyleCnt="0"/>
      <dgm:spPr/>
    </dgm:pt>
    <dgm:pt modelId="{19080A4B-1036-174A-A811-6D7751DBBB35}" type="pres">
      <dgm:prSet presAssocID="{13A8621B-10C4-074F-A1BC-D7359BD27591}" presName="textNode" presStyleLbl="node1" presStyleIdx="0" presStyleCnt="3" custLinFactNeighborX="14055" custLinFactNeighborY="3273">
        <dgm:presLayoutVars>
          <dgm:bulletEnabled val="1"/>
        </dgm:presLayoutVars>
      </dgm:prSet>
      <dgm:spPr/>
      <dgm:t>
        <a:bodyPr/>
        <a:lstStyle/>
        <a:p>
          <a:endParaRPr lang="en-US"/>
        </a:p>
      </dgm:t>
    </dgm:pt>
    <dgm:pt modelId="{ED4DE957-88AE-D949-A429-680DC99CBCF5}" type="pres">
      <dgm:prSet presAssocID="{2B16C5FA-211E-924B-9E5C-B8E1D1EEBC7F}" presName="sibTrans" presStyleCnt="0"/>
      <dgm:spPr/>
    </dgm:pt>
    <dgm:pt modelId="{380F1CE2-1199-6F41-A085-C27A25223E4E}" type="pres">
      <dgm:prSet presAssocID="{B915B990-8D7A-B54F-840E-A1F4F4783BA9}" presName="textNode" presStyleLbl="node1" presStyleIdx="1" presStyleCnt="3">
        <dgm:presLayoutVars>
          <dgm:bulletEnabled val="1"/>
        </dgm:presLayoutVars>
      </dgm:prSet>
      <dgm:spPr/>
      <dgm:t>
        <a:bodyPr/>
        <a:lstStyle/>
        <a:p>
          <a:endParaRPr lang="en-US"/>
        </a:p>
      </dgm:t>
    </dgm:pt>
    <dgm:pt modelId="{F18C2455-96AC-314E-9652-78F2F5B60243}" type="pres">
      <dgm:prSet presAssocID="{33BCBCBF-13E3-3E48-B71A-584F1160C95D}" presName="sibTrans" presStyleCnt="0"/>
      <dgm:spPr/>
    </dgm:pt>
    <dgm:pt modelId="{C9D8428E-ACE4-8341-95D1-B2B469FB8842}" type="pres">
      <dgm:prSet presAssocID="{736A665F-82D4-3743-956C-8A9D87D6984F}" presName="textNode" presStyleLbl="node1" presStyleIdx="2" presStyleCnt="3">
        <dgm:presLayoutVars>
          <dgm:bulletEnabled val="1"/>
        </dgm:presLayoutVars>
      </dgm:prSet>
      <dgm:spPr/>
      <dgm:t>
        <a:bodyPr/>
        <a:lstStyle/>
        <a:p>
          <a:endParaRPr lang="en-US"/>
        </a:p>
      </dgm:t>
    </dgm:pt>
  </dgm:ptLst>
  <dgm:cxnLst>
    <dgm:cxn modelId="{369AF421-84FE-2342-9690-13172F861581}" srcId="{3244F31A-3715-F548-BF14-0979237709CB}" destId="{B915B990-8D7A-B54F-840E-A1F4F4783BA9}" srcOrd="1" destOrd="0" parTransId="{43F34FFC-B883-EB4D-B003-DE4722CFEB40}" sibTransId="{33BCBCBF-13E3-3E48-B71A-584F1160C95D}"/>
    <dgm:cxn modelId="{61BAC815-85EC-B44E-B087-96A11592C871}" type="presOf" srcId="{B915B990-8D7A-B54F-840E-A1F4F4783BA9}" destId="{380F1CE2-1199-6F41-A085-C27A25223E4E}" srcOrd="0" destOrd="0" presId="urn:microsoft.com/office/officeart/2005/8/layout/hProcess9#1"/>
    <dgm:cxn modelId="{253CC372-EAFD-0F47-8069-EF8D9176D95E}" srcId="{3244F31A-3715-F548-BF14-0979237709CB}" destId="{736A665F-82D4-3743-956C-8A9D87D6984F}" srcOrd="2" destOrd="0" parTransId="{9020D99F-8D09-8F40-A0B1-F505C771D6E0}" sibTransId="{CE3A47FD-EA32-FE4B-916E-DC832F7E8982}"/>
    <dgm:cxn modelId="{F08BAD76-4041-9F4C-A2B1-B85B4C003B68}" type="presOf" srcId="{3244F31A-3715-F548-BF14-0979237709CB}" destId="{28936FF3-1838-2944-A2BC-C3ADCE42E93C}" srcOrd="0" destOrd="0" presId="urn:microsoft.com/office/officeart/2005/8/layout/hProcess9#1"/>
    <dgm:cxn modelId="{3073EBE6-3B3A-1B4A-B555-E98530713D03}" srcId="{3244F31A-3715-F548-BF14-0979237709CB}" destId="{13A8621B-10C4-074F-A1BC-D7359BD27591}" srcOrd="0" destOrd="0" parTransId="{72894EBD-6DF1-D240-B100-09452DB1AB00}" sibTransId="{2B16C5FA-211E-924B-9E5C-B8E1D1EEBC7F}"/>
    <dgm:cxn modelId="{477EFAEE-DAED-6A4A-ADD0-EC82C0CBB82C}" type="presOf" srcId="{13A8621B-10C4-074F-A1BC-D7359BD27591}" destId="{19080A4B-1036-174A-A811-6D7751DBBB35}" srcOrd="0" destOrd="0" presId="urn:microsoft.com/office/officeart/2005/8/layout/hProcess9#1"/>
    <dgm:cxn modelId="{D810FCDE-3AFA-2445-AFEB-16D633C5891C}" type="presOf" srcId="{736A665F-82D4-3743-956C-8A9D87D6984F}" destId="{C9D8428E-ACE4-8341-95D1-B2B469FB8842}" srcOrd="0" destOrd="0" presId="urn:microsoft.com/office/officeart/2005/8/layout/hProcess9#1"/>
    <dgm:cxn modelId="{AF4138DF-DFAE-1449-8E0F-28866CA9F4F4}" type="presParOf" srcId="{28936FF3-1838-2944-A2BC-C3ADCE42E93C}" destId="{5ABC6D78-72E0-0849-B355-421250313BED}" srcOrd="0" destOrd="0" presId="urn:microsoft.com/office/officeart/2005/8/layout/hProcess9#1"/>
    <dgm:cxn modelId="{5A52D40F-EEED-6341-8274-8D7FF891BAED}" type="presParOf" srcId="{28936FF3-1838-2944-A2BC-C3ADCE42E93C}" destId="{1FF473E2-CABB-2F40-9AED-1826CA12E226}" srcOrd="1" destOrd="0" presId="urn:microsoft.com/office/officeart/2005/8/layout/hProcess9#1"/>
    <dgm:cxn modelId="{24B12794-69D3-F44A-A5FB-38F5254ED778}" type="presParOf" srcId="{1FF473E2-CABB-2F40-9AED-1826CA12E226}" destId="{19080A4B-1036-174A-A811-6D7751DBBB35}" srcOrd="0" destOrd="0" presId="urn:microsoft.com/office/officeart/2005/8/layout/hProcess9#1"/>
    <dgm:cxn modelId="{60A0DA09-9A92-0549-9290-B223FA67BCE4}" type="presParOf" srcId="{1FF473E2-CABB-2F40-9AED-1826CA12E226}" destId="{ED4DE957-88AE-D949-A429-680DC99CBCF5}" srcOrd="1" destOrd="0" presId="urn:microsoft.com/office/officeart/2005/8/layout/hProcess9#1"/>
    <dgm:cxn modelId="{7B5AE814-E383-6945-A100-561DA3F54A48}" type="presParOf" srcId="{1FF473E2-CABB-2F40-9AED-1826CA12E226}" destId="{380F1CE2-1199-6F41-A085-C27A25223E4E}" srcOrd="2" destOrd="0" presId="urn:microsoft.com/office/officeart/2005/8/layout/hProcess9#1"/>
    <dgm:cxn modelId="{D752E488-C258-9442-A31E-E5D5B3F176F5}" type="presParOf" srcId="{1FF473E2-CABB-2F40-9AED-1826CA12E226}" destId="{F18C2455-96AC-314E-9652-78F2F5B60243}" srcOrd="3" destOrd="0" presId="urn:microsoft.com/office/officeart/2005/8/layout/hProcess9#1"/>
    <dgm:cxn modelId="{1C7C1C17-8A92-2C4B-AAE7-FA100B97338E}" type="presParOf" srcId="{1FF473E2-CABB-2F40-9AED-1826CA12E226}" destId="{C9D8428E-ACE4-8341-95D1-B2B469FB8842}" srcOrd="4" destOrd="0" presId="urn:microsoft.com/office/officeart/2005/8/layout/hProcess9#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64E8345-A860-C543-BB03-1ABE2D2B5904}" type="doc">
      <dgm:prSet loTypeId="urn:microsoft.com/office/officeart/2005/8/layout/venn1" loCatId="" qsTypeId="urn:microsoft.com/office/officeart/2005/8/quickstyle/simple4#2" qsCatId="simple" csTypeId="urn:microsoft.com/office/officeart/2005/8/colors/colorful1#1" csCatId="colorful" phldr="1"/>
      <dgm:spPr/>
    </dgm:pt>
    <dgm:pt modelId="{3ADC17EB-D6F5-5045-908E-326DE575DD21}">
      <dgm:prSet phldrT="[Text]" custT="1"/>
      <dgm:spPr/>
      <dgm:t>
        <a:bodyPr/>
        <a:lstStyle/>
        <a:p>
          <a:r>
            <a:rPr lang="en-US" sz="2800" dirty="0"/>
            <a:t>Physical</a:t>
          </a:r>
        </a:p>
      </dgm:t>
    </dgm:pt>
    <dgm:pt modelId="{F6282205-8542-A548-A012-672067EBE9C1}" type="parTrans" cxnId="{819F4649-EA10-6246-89BA-A57DFBE43059}">
      <dgm:prSet/>
      <dgm:spPr/>
      <dgm:t>
        <a:bodyPr/>
        <a:lstStyle/>
        <a:p>
          <a:endParaRPr lang="en-US" sz="2400"/>
        </a:p>
      </dgm:t>
    </dgm:pt>
    <dgm:pt modelId="{36907B27-7BED-5A45-9668-8AFFA5ED4A8C}" type="sibTrans" cxnId="{819F4649-EA10-6246-89BA-A57DFBE43059}">
      <dgm:prSet/>
      <dgm:spPr/>
      <dgm:t>
        <a:bodyPr/>
        <a:lstStyle/>
        <a:p>
          <a:endParaRPr lang="en-US" sz="2400"/>
        </a:p>
      </dgm:t>
    </dgm:pt>
    <dgm:pt modelId="{4C13AD04-823D-4746-99C6-006BE435A1C1}">
      <dgm:prSet phldrT="[Text]" custT="1"/>
      <dgm:spPr/>
      <dgm:t>
        <a:bodyPr/>
        <a:lstStyle/>
        <a:p>
          <a:r>
            <a:rPr lang="en-US" sz="2800" dirty="0"/>
            <a:t>Verbal</a:t>
          </a:r>
        </a:p>
      </dgm:t>
    </dgm:pt>
    <dgm:pt modelId="{B9EDC020-288C-9046-A46C-4DB0E4D76779}" type="parTrans" cxnId="{FB8624D0-AF36-3645-B77A-356D91F2EB57}">
      <dgm:prSet/>
      <dgm:spPr/>
      <dgm:t>
        <a:bodyPr/>
        <a:lstStyle/>
        <a:p>
          <a:endParaRPr lang="en-US" sz="2400"/>
        </a:p>
      </dgm:t>
    </dgm:pt>
    <dgm:pt modelId="{0CF7908C-F4B6-6B48-BD65-0A9C70EAFCD4}" type="sibTrans" cxnId="{FB8624D0-AF36-3645-B77A-356D91F2EB57}">
      <dgm:prSet/>
      <dgm:spPr/>
      <dgm:t>
        <a:bodyPr/>
        <a:lstStyle/>
        <a:p>
          <a:endParaRPr lang="en-US" sz="2400"/>
        </a:p>
      </dgm:t>
    </dgm:pt>
    <dgm:pt modelId="{04870BD1-A09D-6440-9214-B58A159A52A2}">
      <dgm:prSet phldrT="[Text]" custT="1"/>
      <dgm:spPr/>
      <dgm:t>
        <a:bodyPr/>
        <a:lstStyle/>
        <a:p>
          <a:r>
            <a:rPr lang="en-US" sz="2800" dirty="0"/>
            <a:t>Economic </a:t>
          </a:r>
        </a:p>
      </dgm:t>
    </dgm:pt>
    <dgm:pt modelId="{50949FB8-3D1B-FD49-A85E-8F290497CE76}" type="parTrans" cxnId="{7449F5E7-B412-7C4F-906A-5DD4E481FD68}">
      <dgm:prSet/>
      <dgm:spPr/>
      <dgm:t>
        <a:bodyPr/>
        <a:lstStyle/>
        <a:p>
          <a:endParaRPr lang="en-US" sz="2400"/>
        </a:p>
      </dgm:t>
    </dgm:pt>
    <dgm:pt modelId="{B4F28C28-897D-CA4C-AD00-540CD71131AE}" type="sibTrans" cxnId="{7449F5E7-B412-7C4F-906A-5DD4E481FD68}">
      <dgm:prSet/>
      <dgm:spPr/>
      <dgm:t>
        <a:bodyPr/>
        <a:lstStyle/>
        <a:p>
          <a:endParaRPr lang="en-US" sz="2400"/>
        </a:p>
      </dgm:t>
    </dgm:pt>
    <dgm:pt modelId="{E355ED00-E73E-F44A-B750-FF1F48776FD0}">
      <dgm:prSet custT="1"/>
      <dgm:spPr/>
      <dgm:t>
        <a:bodyPr/>
        <a:lstStyle/>
        <a:p>
          <a:r>
            <a:rPr lang="en-US" sz="2800" dirty="0"/>
            <a:t>Sexual</a:t>
          </a:r>
        </a:p>
      </dgm:t>
    </dgm:pt>
    <dgm:pt modelId="{438BA8C3-1182-9A40-AAFA-D873FD4FB4A7}" type="parTrans" cxnId="{83254606-48CD-D94D-9716-76BD487EFD6A}">
      <dgm:prSet/>
      <dgm:spPr/>
      <dgm:t>
        <a:bodyPr/>
        <a:lstStyle/>
        <a:p>
          <a:endParaRPr lang="en-US" sz="2400"/>
        </a:p>
      </dgm:t>
    </dgm:pt>
    <dgm:pt modelId="{043CF10F-12C2-9C47-B92D-7768CD73F762}" type="sibTrans" cxnId="{83254606-48CD-D94D-9716-76BD487EFD6A}">
      <dgm:prSet/>
      <dgm:spPr/>
      <dgm:t>
        <a:bodyPr/>
        <a:lstStyle/>
        <a:p>
          <a:endParaRPr lang="en-US" sz="2400"/>
        </a:p>
      </dgm:t>
    </dgm:pt>
    <dgm:pt modelId="{80DCE3A7-8A21-0D45-8BDD-6CBF2667445E}" type="pres">
      <dgm:prSet presAssocID="{A64E8345-A860-C543-BB03-1ABE2D2B5904}" presName="compositeShape" presStyleCnt="0">
        <dgm:presLayoutVars>
          <dgm:chMax val="7"/>
          <dgm:dir/>
          <dgm:resizeHandles val="exact"/>
        </dgm:presLayoutVars>
      </dgm:prSet>
      <dgm:spPr/>
    </dgm:pt>
    <dgm:pt modelId="{DD24A646-DACD-B749-B4A4-3490663B163F}" type="pres">
      <dgm:prSet presAssocID="{3ADC17EB-D6F5-5045-908E-326DE575DD21}" presName="circ1" presStyleLbl="vennNode1" presStyleIdx="0" presStyleCnt="4" custScaleX="174682"/>
      <dgm:spPr/>
      <dgm:t>
        <a:bodyPr/>
        <a:lstStyle/>
        <a:p>
          <a:endParaRPr lang="en-US"/>
        </a:p>
      </dgm:t>
    </dgm:pt>
    <dgm:pt modelId="{0ECB73B2-14E2-1648-871F-003E5DFEBDBE}" type="pres">
      <dgm:prSet presAssocID="{3ADC17EB-D6F5-5045-908E-326DE575DD21}" presName="circ1Tx" presStyleLbl="revTx" presStyleIdx="0" presStyleCnt="0">
        <dgm:presLayoutVars>
          <dgm:chMax val="0"/>
          <dgm:chPref val="0"/>
          <dgm:bulletEnabled val="1"/>
        </dgm:presLayoutVars>
      </dgm:prSet>
      <dgm:spPr/>
      <dgm:t>
        <a:bodyPr/>
        <a:lstStyle/>
        <a:p>
          <a:endParaRPr lang="en-US"/>
        </a:p>
      </dgm:t>
    </dgm:pt>
    <dgm:pt modelId="{7F948A4B-80E8-0D48-8886-106CE8606CD2}" type="pres">
      <dgm:prSet presAssocID="{E355ED00-E73E-F44A-B750-FF1F48776FD0}" presName="circ2" presStyleLbl="vennNode1" presStyleIdx="1" presStyleCnt="4" custScaleX="173640"/>
      <dgm:spPr/>
      <dgm:t>
        <a:bodyPr/>
        <a:lstStyle/>
        <a:p>
          <a:endParaRPr lang="en-US"/>
        </a:p>
      </dgm:t>
    </dgm:pt>
    <dgm:pt modelId="{99BBC187-BB03-CB48-B599-F4B291D83B14}" type="pres">
      <dgm:prSet presAssocID="{E355ED00-E73E-F44A-B750-FF1F48776FD0}" presName="circ2Tx" presStyleLbl="revTx" presStyleIdx="0" presStyleCnt="0">
        <dgm:presLayoutVars>
          <dgm:chMax val="0"/>
          <dgm:chPref val="0"/>
          <dgm:bulletEnabled val="1"/>
        </dgm:presLayoutVars>
      </dgm:prSet>
      <dgm:spPr/>
      <dgm:t>
        <a:bodyPr/>
        <a:lstStyle/>
        <a:p>
          <a:endParaRPr lang="en-US"/>
        </a:p>
      </dgm:t>
    </dgm:pt>
    <dgm:pt modelId="{60851EB3-3CA6-2441-B7E0-EF8977CD2D88}" type="pres">
      <dgm:prSet presAssocID="{4C13AD04-823D-4746-99C6-006BE435A1C1}" presName="circ3" presStyleLbl="vennNode1" presStyleIdx="2" presStyleCnt="4" custScaleX="170173" custLinFactNeighborX="-752" custLinFactNeighborY="1923"/>
      <dgm:spPr/>
      <dgm:t>
        <a:bodyPr/>
        <a:lstStyle/>
        <a:p>
          <a:endParaRPr lang="en-US"/>
        </a:p>
      </dgm:t>
    </dgm:pt>
    <dgm:pt modelId="{39E8DFAF-46E8-664E-9C0F-F26793B23898}" type="pres">
      <dgm:prSet presAssocID="{4C13AD04-823D-4746-99C6-006BE435A1C1}" presName="circ3Tx" presStyleLbl="revTx" presStyleIdx="0" presStyleCnt="0">
        <dgm:presLayoutVars>
          <dgm:chMax val="0"/>
          <dgm:chPref val="0"/>
          <dgm:bulletEnabled val="1"/>
        </dgm:presLayoutVars>
      </dgm:prSet>
      <dgm:spPr/>
      <dgm:t>
        <a:bodyPr/>
        <a:lstStyle/>
        <a:p>
          <a:endParaRPr lang="en-US"/>
        </a:p>
      </dgm:t>
    </dgm:pt>
    <dgm:pt modelId="{D2D01AC2-2759-5345-9A10-65B560C33FA1}" type="pres">
      <dgm:prSet presAssocID="{04870BD1-A09D-6440-9214-B58A159A52A2}" presName="circ4" presStyleLbl="vennNode1" presStyleIdx="3" presStyleCnt="4" custScaleX="200378" custScaleY="107616" custLinFactNeighborX="-12027" custLinFactNeighborY="752"/>
      <dgm:spPr/>
      <dgm:t>
        <a:bodyPr/>
        <a:lstStyle/>
        <a:p>
          <a:endParaRPr lang="en-US"/>
        </a:p>
      </dgm:t>
    </dgm:pt>
    <dgm:pt modelId="{E1085DF8-EFF8-414F-AA2D-4FBFFF133000}" type="pres">
      <dgm:prSet presAssocID="{04870BD1-A09D-6440-9214-B58A159A52A2}" presName="circ4Tx" presStyleLbl="revTx" presStyleIdx="0" presStyleCnt="0">
        <dgm:presLayoutVars>
          <dgm:chMax val="0"/>
          <dgm:chPref val="0"/>
          <dgm:bulletEnabled val="1"/>
        </dgm:presLayoutVars>
      </dgm:prSet>
      <dgm:spPr/>
      <dgm:t>
        <a:bodyPr/>
        <a:lstStyle/>
        <a:p>
          <a:endParaRPr lang="en-US"/>
        </a:p>
      </dgm:t>
    </dgm:pt>
  </dgm:ptLst>
  <dgm:cxnLst>
    <dgm:cxn modelId="{BE22B4F5-3D29-D24F-9845-9774D35F3D2B}" type="presOf" srcId="{4C13AD04-823D-4746-99C6-006BE435A1C1}" destId="{60851EB3-3CA6-2441-B7E0-EF8977CD2D88}" srcOrd="0" destOrd="0" presId="urn:microsoft.com/office/officeart/2005/8/layout/venn1"/>
    <dgm:cxn modelId="{7449F5E7-B412-7C4F-906A-5DD4E481FD68}" srcId="{A64E8345-A860-C543-BB03-1ABE2D2B5904}" destId="{04870BD1-A09D-6440-9214-B58A159A52A2}" srcOrd="3" destOrd="0" parTransId="{50949FB8-3D1B-FD49-A85E-8F290497CE76}" sibTransId="{B4F28C28-897D-CA4C-AD00-540CD71131AE}"/>
    <dgm:cxn modelId="{819F4649-EA10-6246-89BA-A57DFBE43059}" srcId="{A64E8345-A860-C543-BB03-1ABE2D2B5904}" destId="{3ADC17EB-D6F5-5045-908E-326DE575DD21}" srcOrd="0" destOrd="0" parTransId="{F6282205-8542-A548-A012-672067EBE9C1}" sibTransId="{36907B27-7BED-5A45-9668-8AFFA5ED4A8C}"/>
    <dgm:cxn modelId="{708DD700-5F9B-324B-8E56-B8E524B6AAD7}" type="presOf" srcId="{E355ED00-E73E-F44A-B750-FF1F48776FD0}" destId="{99BBC187-BB03-CB48-B599-F4B291D83B14}" srcOrd="1" destOrd="0" presId="urn:microsoft.com/office/officeart/2005/8/layout/venn1"/>
    <dgm:cxn modelId="{2207D34E-051C-4740-9B61-4BA4065FB350}" type="presOf" srcId="{3ADC17EB-D6F5-5045-908E-326DE575DD21}" destId="{DD24A646-DACD-B749-B4A4-3490663B163F}" srcOrd="0" destOrd="0" presId="urn:microsoft.com/office/officeart/2005/8/layout/venn1"/>
    <dgm:cxn modelId="{5A852770-1E33-AB49-8A5F-CE919146E435}" type="presOf" srcId="{E355ED00-E73E-F44A-B750-FF1F48776FD0}" destId="{7F948A4B-80E8-0D48-8886-106CE8606CD2}" srcOrd="0" destOrd="0" presId="urn:microsoft.com/office/officeart/2005/8/layout/venn1"/>
    <dgm:cxn modelId="{0E5C9D78-3261-C24F-BEE4-BD0E64E73907}" type="presOf" srcId="{04870BD1-A09D-6440-9214-B58A159A52A2}" destId="{E1085DF8-EFF8-414F-AA2D-4FBFFF133000}" srcOrd="1" destOrd="0" presId="urn:microsoft.com/office/officeart/2005/8/layout/venn1"/>
    <dgm:cxn modelId="{D7C436F9-217D-DA44-B594-C9F4109A4793}" type="presOf" srcId="{4C13AD04-823D-4746-99C6-006BE435A1C1}" destId="{39E8DFAF-46E8-664E-9C0F-F26793B23898}" srcOrd="1" destOrd="0" presId="urn:microsoft.com/office/officeart/2005/8/layout/venn1"/>
    <dgm:cxn modelId="{8967E22E-B94E-E643-AAF8-1DB636AA0A91}" type="presOf" srcId="{04870BD1-A09D-6440-9214-B58A159A52A2}" destId="{D2D01AC2-2759-5345-9A10-65B560C33FA1}" srcOrd="0" destOrd="0" presId="urn:microsoft.com/office/officeart/2005/8/layout/venn1"/>
    <dgm:cxn modelId="{FF077B67-3A89-7E4A-B755-161B32C845B7}" type="presOf" srcId="{A64E8345-A860-C543-BB03-1ABE2D2B5904}" destId="{80DCE3A7-8A21-0D45-8BDD-6CBF2667445E}" srcOrd="0" destOrd="0" presId="urn:microsoft.com/office/officeart/2005/8/layout/venn1"/>
    <dgm:cxn modelId="{FB8624D0-AF36-3645-B77A-356D91F2EB57}" srcId="{A64E8345-A860-C543-BB03-1ABE2D2B5904}" destId="{4C13AD04-823D-4746-99C6-006BE435A1C1}" srcOrd="2" destOrd="0" parTransId="{B9EDC020-288C-9046-A46C-4DB0E4D76779}" sibTransId="{0CF7908C-F4B6-6B48-BD65-0A9C70EAFCD4}"/>
    <dgm:cxn modelId="{83254606-48CD-D94D-9716-76BD487EFD6A}" srcId="{A64E8345-A860-C543-BB03-1ABE2D2B5904}" destId="{E355ED00-E73E-F44A-B750-FF1F48776FD0}" srcOrd="1" destOrd="0" parTransId="{438BA8C3-1182-9A40-AAFA-D873FD4FB4A7}" sibTransId="{043CF10F-12C2-9C47-B92D-7768CD73F762}"/>
    <dgm:cxn modelId="{F1945AE1-CE37-5B48-8127-8838EF8B3967}" type="presOf" srcId="{3ADC17EB-D6F5-5045-908E-326DE575DD21}" destId="{0ECB73B2-14E2-1648-871F-003E5DFEBDBE}" srcOrd="1" destOrd="0" presId="urn:microsoft.com/office/officeart/2005/8/layout/venn1"/>
    <dgm:cxn modelId="{B4573CDD-39D8-BD4F-BFA1-53AB6B6F9E3C}" type="presParOf" srcId="{80DCE3A7-8A21-0D45-8BDD-6CBF2667445E}" destId="{DD24A646-DACD-B749-B4A4-3490663B163F}" srcOrd="0" destOrd="0" presId="urn:microsoft.com/office/officeart/2005/8/layout/venn1"/>
    <dgm:cxn modelId="{10F33F9D-35D4-A94C-B3E5-B9BB0F07D053}" type="presParOf" srcId="{80DCE3A7-8A21-0D45-8BDD-6CBF2667445E}" destId="{0ECB73B2-14E2-1648-871F-003E5DFEBDBE}" srcOrd="1" destOrd="0" presId="urn:microsoft.com/office/officeart/2005/8/layout/venn1"/>
    <dgm:cxn modelId="{89078846-F24A-1743-B1E2-828296D1F58C}" type="presParOf" srcId="{80DCE3A7-8A21-0D45-8BDD-6CBF2667445E}" destId="{7F948A4B-80E8-0D48-8886-106CE8606CD2}" srcOrd="2" destOrd="0" presId="urn:microsoft.com/office/officeart/2005/8/layout/venn1"/>
    <dgm:cxn modelId="{73CE349A-FBDD-CF49-B2DE-3E3486938564}" type="presParOf" srcId="{80DCE3A7-8A21-0D45-8BDD-6CBF2667445E}" destId="{99BBC187-BB03-CB48-B599-F4B291D83B14}" srcOrd="3" destOrd="0" presId="urn:microsoft.com/office/officeart/2005/8/layout/venn1"/>
    <dgm:cxn modelId="{3CB9D596-73E5-1245-8690-019225AEF103}" type="presParOf" srcId="{80DCE3A7-8A21-0D45-8BDD-6CBF2667445E}" destId="{60851EB3-3CA6-2441-B7E0-EF8977CD2D88}" srcOrd="4" destOrd="0" presId="urn:microsoft.com/office/officeart/2005/8/layout/venn1"/>
    <dgm:cxn modelId="{F95FD7D8-32C1-DE4B-8B1F-677CF7E57998}" type="presParOf" srcId="{80DCE3A7-8A21-0D45-8BDD-6CBF2667445E}" destId="{39E8DFAF-46E8-664E-9C0F-F26793B23898}" srcOrd="5" destOrd="0" presId="urn:microsoft.com/office/officeart/2005/8/layout/venn1"/>
    <dgm:cxn modelId="{4183EEBB-C8B5-004B-9A19-2A7DCE03B000}" type="presParOf" srcId="{80DCE3A7-8A21-0D45-8BDD-6CBF2667445E}" destId="{D2D01AC2-2759-5345-9A10-65B560C33FA1}" srcOrd="6" destOrd="0" presId="urn:microsoft.com/office/officeart/2005/8/layout/venn1"/>
    <dgm:cxn modelId="{3761044D-34E8-8F44-B07F-4D4BAEDAFD12}" type="presParOf" srcId="{80DCE3A7-8A21-0D45-8BDD-6CBF2667445E}" destId="{E1085DF8-EFF8-414F-AA2D-4FBFFF133000}" srcOrd="7" destOrd="0" presId="urn:microsoft.com/office/officeart/2005/8/layout/ven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ABC6D78-72E0-0849-B355-421250313BED}">
      <dsp:nvSpPr>
        <dsp:cNvPr id="0" name=""/>
        <dsp:cNvSpPr/>
      </dsp:nvSpPr>
      <dsp:spPr>
        <a:xfrm>
          <a:off x="591502" y="0"/>
          <a:ext cx="6703695" cy="4351338"/>
        </a:xfrm>
        <a:prstGeom prst="rightArrow">
          <a:avLst/>
        </a:prstGeom>
        <a:solidFill>
          <a:schemeClr val="accent5">
            <a:lumMod val="20000"/>
            <a:lumOff val="80000"/>
          </a:schemeClr>
        </a:solidFill>
        <a:ln>
          <a:noFill/>
        </a:ln>
        <a:effectLst/>
      </dsp:spPr>
      <dsp:style>
        <a:lnRef idx="0">
          <a:scrgbClr r="0" g="0" b="0"/>
        </a:lnRef>
        <a:fillRef idx="1">
          <a:scrgbClr r="0" g="0" b="0"/>
        </a:fillRef>
        <a:effectRef idx="2">
          <a:scrgbClr r="0" g="0" b="0"/>
        </a:effectRef>
        <a:fontRef idx="minor"/>
      </dsp:style>
    </dsp:sp>
    <dsp:sp modelId="{19080A4B-1036-174A-A811-6D7751DBBB35}">
      <dsp:nvSpPr>
        <dsp:cNvPr id="0" name=""/>
        <dsp:cNvSpPr/>
      </dsp:nvSpPr>
      <dsp:spPr bwMode="white">
        <a:xfrm>
          <a:off x="23519" y="1362369"/>
          <a:ext cx="2537207" cy="1740535"/>
        </a:xfrm>
        <a:prstGeom prst="roundRect">
          <a:avLst/>
        </a:prstGeom>
        <a:solidFill>
          <a:srgbClr val="A3F1F8"/>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b="1" kern="1200">
              <a:solidFill>
                <a:schemeClr val="tx1"/>
              </a:solidFill>
            </a:rPr>
            <a:t>Knowledge</a:t>
          </a:r>
        </a:p>
        <a:p>
          <a:pPr lvl="0" algn="ctr" defTabSz="800100">
            <a:lnSpc>
              <a:spcPct val="90000"/>
            </a:lnSpc>
            <a:spcBef>
              <a:spcPct val="0"/>
            </a:spcBef>
            <a:spcAft>
              <a:spcPct val="35000"/>
            </a:spcAft>
          </a:pPr>
          <a:r>
            <a:rPr lang="en-US" sz="1800" kern="1200">
              <a:solidFill>
                <a:schemeClr val="tx1"/>
              </a:solidFill>
            </a:rPr>
            <a:t>Understand the drivers and impact of gender-based violence </a:t>
          </a:r>
        </a:p>
      </dsp:txBody>
      <dsp:txXfrm>
        <a:off x="108485" y="1447335"/>
        <a:ext cx="2367275" cy="1570603"/>
      </dsp:txXfrm>
    </dsp:sp>
    <dsp:sp modelId="{380F1CE2-1199-6F41-A085-C27A25223E4E}">
      <dsp:nvSpPr>
        <dsp:cNvPr id="0" name=""/>
        <dsp:cNvSpPr/>
      </dsp:nvSpPr>
      <dsp:spPr bwMode="white">
        <a:xfrm>
          <a:off x="2674746" y="1305401"/>
          <a:ext cx="2537207" cy="1740535"/>
        </a:xfrm>
        <a:prstGeom prst="roundRect">
          <a:avLst/>
        </a:prstGeom>
        <a:gradFill rotWithShape="0">
          <a:gsLst>
            <a:gs pos="0">
              <a:schemeClr val="accent4">
                <a:hueOff val="5197846"/>
                <a:satOff val="-23984"/>
                <a:lumOff val="883"/>
                <a:alphaOff val="0"/>
                <a:satMod val="103000"/>
                <a:lumMod val="102000"/>
                <a:tint val="94000"/>
              </a:schemeClr>
            </a:gs>
            <a:gs pos="50000">
              <a:schemeClr val="accent4">
                <a:hueOff val="5197846"/>
                <a:satOff val="-23984"/>
                <a:lumOff val="883"/>
                <a:alphaOff val="0"/>
                <a:satMod val="110000"/>
                <a:lumMod val="100000"/>
                <a:shade val="100000"/>
              </a:schemeClr>
            </a:gs>
            <a:gs pos="100000">
              <a:schemeClr val="accent4">
                <a:hueOff val="5197846"/>
                <a:satOff val="-23984"/>
                <a:lumOff val="883"/>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b="1" kern="1200" dirty="0">
              <a:solidFill>
                <a:schemeClr val="tx1"/>
              </a:solidFill>
            </a:rPr>
            <a:t>Values</a:t>
          </a:r>
        </a:p>
        <a:p>
          <a:pPr lvl="0" algn="ctr" defTabSz="800100">
            <a:lnSpc>
              <a:spcPct val="90000"/>
            </a:lnSpc>
            <a:spcBef>
              <a:spcPct val="0"/>
            </a:spcBef>
            <a:spcAft>
              <a:spcPct val="35000"/>
            </a:spcAft>
          </a:pPr>
          <a:r>
            <a:rPr lang="en-US" sz="1800" kern="1200" dirty="0">
              <a:solidFill>
                <a:schemeClr val="tx1"/>
              </a:solidFill>
            </a:rPr>
            <a:t>Strengthen values </a:t>
          </a:r>
          <a:r>
            <a:rPr lang="en-US" sz="1800" kern="1200" dirty="0" smtClean="0">
              <a:solidFill>
                <a:schemeClr val="tx1"/>
              </a:solidFill>
            </a:rPr>
            <a:t>for </a:t>
          </a:r>
          <a:r>
            <a:rPr lang="en-US" sz="1800" kern="1200" dirty="0">
              <a:solidFill>
                <a:schemeClr val="tx1"/>
              </a:solidFill>
            </a:rPr>
            <a:t>positive gender relations </a:t>
          </a:r>
          <a:r>
            <a:rPr lang="en-US" sz="1800" kern="1200" dirty="0" smtClean="0">
              <a:solidFill>
                <a:schemeClr val="tx1"/>
              </a:solidFill>
            </a:rPr>
            <a:t>such as respect , responsibility</a:t>
          </a:r>
        </a:p>
        <a:p>
          <a:pPr lvl="0" algn="ctr" defTabSz="800100">
            <a:lnSpc>
              <a:spcPct val="90000"/>
            </a:lnSpc>
            <a:spcBef>
              <a:spcPct val="0"/>
            </a:spcBef>
            <a:spcAft>
              <a:spcPct val="35000"/>
            </a:spcAft>
          </a:pPr>
          <a:r>
            <a:rPr lang="en-US" sz="1800" i="1" kern="1200" dirty="0" smtClean="0">
              <a:solidFill>
                <a:schemeClr val="tx1"/>
              </a:solidFill>
            </a:rPr>
            <a:t>(core values and moral values) </a:t>
          </a:r>
        </a:p>
        <a:p>
          <a:pPr lvl="0" algn="ctr" defTabSz="800100">
            <a:lnSpc>
              <a:spcPct val="90000"/>
            </a:lnSpc>
            <a:spcBef>
              <a:spcPct val="0"/>
            </a:spcBef>
            <a:spcAft>
              <a:spcPct val="35000"/>
            </a:spcAft>
          </a:pPr>
          <a:endParaRPr lang="en-US" sz="1800" kern="1200" dirty="0">
            <a:solidFill>
              <a:schemeClr val="tx1"/>
            </a:solidFill>
          </a:endParaRPr>
        </a:p>
      </dsp:txBody>
      <dsp:txXfrm>
        <a:off x="2759712" y="1390367"/>
        <a:ext cx="2367275" cy="1570603"/>
      </dsp:txXfrm>
    </dsp:sp>
    <dsp:sp modelId="{C9D8428E-ACE4-8341-95D1-B2B469FB8842}">
      <dsp:nvSpPr>
        <dsp:cNvPr id="0" name=""/>
        <dsp:cNvSpPr/>
      </dsp:nvSpPr>
      <dsp:spPr bwMode="white">
        <a:xfrm>
          <a:off x="5344618" y="1305401"/>
          <a:ext cx="2537207" cy="1740535"/>
        </a:xfrm>
        <a:prstGeom prst="roundRect">
          <a:avLst/>
        </a:prstGeom>
        <a:solidFill>
          <a:srgbClr val="FFFF00"/>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b="1" kern="1200" dirty="0">
              <a:solidFill>
                <a:schemeClr val="tx1"/>
              </a:solidFill>
            </a:rPr>
            <a:t>Skills</a:t>
          </a:r>
        </a:p>
        <a:p>
          <a:pPr lvl="0" algn="ctr" defTabSz="889000">
            <a:lnSpc>
              <a:spcPct val="90000"/>
            </a:lnSpc>
            <a:spcBef>
              <a:spcPct val="0"/>
            </a:spcBef>
            <a:spcAft>
              <a:spcPct val="35000"/>
            </a:spcAft>
          </a:pPr>
          <a:r>
            <a:rPr lang="en-US" sz="1800" kern="1200" dirty="0" smtClean="0">
              <a:solidFill>
                <a:schemeClr val="tx1"/>
              </a:solidFill>
            </a:rPr>
            <a:t>Develop  </a:t>
          </a:r>
          <a:r>
            <a:rPr lang="en-US" sz="1800" kern="1200" dirty="0">
              <a:solidFill>
                <a:schemeClr val="tx1"/>
              </a:solidFill>
            </a:rPr>
            <a:t>the social and emotional skills needed for respectful gender relationships</a:t>
          </a:r>
        </a:p>
      </dsp:txBody>
      <dsp:txXfrm>
        <a:off x="5429584" y="1390367"/>
        <a:ext cx="2367275" cy="157060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D24A646-DACD-B749-B4A4-3490663B163F}">
      <dsp:nvSpPr>
        <dsp:cNvPr id="0" name=""/>
        <dsp:cNvSpPr/>
      </dsp:nvSpPr>
      <dsp:spPr bwMode="white">
        <a:xfrm>
          <a:off x="2164477" y="54403"/>
          <a:ext cx="4941733" cy="2828988"/>
        </a:xfrm>
        <a:prstGeom prst="ellipse">
          <a:avLst/>
        </a:prstGeom>
        <a:gradFill rotWithShape="0">
          <a:gsLst>
            <a:gs pos="0">
              <a:schemeClr val="accent2">
                <a:alpha val="50000"/>
                <a:hueOff val="0"/>
                <a:satOff val="0"/>
                <a:lumOff val="0"/>
                <a:alphaOff val="0"/>
                <a:satMod val="103000"/>
                <a:lumMod val="102000"/>
                <a:tint val="94000"/>
              </a:schemeClr>
            </a:gs>
            <a:gs pos="50000">
              <a:schemeClr val="accent2">
                <a:alpha val="50000"/>
                <a:hueOff val="0"/>
                <a:satOff val="0"/>
                <a:lumOff val="0"/>
                <a:alphaOff val="0"/>
                <a:satMod val="110000"/>
                <a:lumMod val="100000"/>
                <a:shade val="100000"/>
              </a:schemeClr>
            </a:gs>
            <a:gs pos="100000">
              <a:schemeClr val="accent2">
                <a:alpha val="50000"/>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1244600">
            <a:lnSpc>
              <a:spcPct val="90000"/>
            </a:lnSpc>
            <a:spcBef>
              <a:spcPct val="0"/>
            </a:spcBef>
            <a:spcAft>
              <a:spcPct val="35000"/>
            </a:spcAft>
          </a:pPr>
          <a:r>
            <a:rPr lang="en-US" sz="2800" kern="1200" dirty="0"/>
            <a:t>Physical</a:t>
          </a:r>
        </a:p>
      </dsp:txBody>
      <dsp:txXfrm>
        <a:off x="2734677" y="435228"/>
        <a:ext cx="3801333" cy="897659"/>
      </dsp:txXfrm>
    </dsp:sp>
    <dsp:sp modelId="{7F948A4B-80E8-0D48-8886-106CE8606CD2}">
      <dsp:nvSpPr>
        <dsp:cNvPr id="0" name=""/>
        <dsp:cNvSpPr/>
      </dsp:nvSpPr>
      <dsp:spPr bwMode="white">
        <a:xfrm>
          <a:off x="3430499" y="1305686"/>
          <a:ext cx="4912255" cy="2828988"/>
        </a:xfrm>
        <a:prstGeom prst="ellipse">
          <a:avLst/>
        </a:prstGeom>
        <a:gradFill rotWithShape="0">
          <a:gsLst>
            <a:gs pos="0">
              <a:schemeClr val="accent3">
                <a:alpha val="50000"/>
                <a:hueOff val="0"/>
                <a:satOff val="0"/>
                <a:lumOff val="0"/>
                <a:alphaOff val="0"/>
                <a:satMod val="103000"/>
                <a:lumMod val="102000"/>
                <a:tint val="94000"/>
              </a:schemeClr>
            </a:gs>
            <a:gs pos="50000">
              <a:schemeClr val="accent3">
                <a:alpha val="50000"/>
                <a:hueOff val="0"/>
                <a:satOff val="0"/>
                <a:lumOff val="0"/>
                <a:alphaOff val="0"/>
                <a:satMod val="110000"/>
                <a:lumMod val="100000"/>
                <a:shade val="100000"/>
              </a:schemeClr>
            </a:gs>
            <a:gs pos="100000">
              <a:schemeClr val="accent3">
                <a:alpha val="50000"/>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1244600">
            <a:lnSpc>
              <a:spcPct val="90000"/>
            </a:lnSpc>
            <a:spcBef>
              <a:spcPct val="0"/>
            </a:spcBef>
            <a:spcAft>
              <a:spcPct val="35000"/>
            </a:spcAft>
          </a:pPr>
          <a:r>
            <a:rPr lang="en-US" sz="2800" kern="1200" dirty="0"/>
            <a:t>Sexual</a:t>
          </a:r>
        </a:p>
      </dsp:txBody>
      <dsp:txXfrm>
        <a:off x="6075559" y="1632108"/>
        <a:ext cx="1889328" cy="2176144"/>
      </dsp:txXfrm>
    </dsp:sp>
    <dsp:sp modelId="{60851EB3-3CA6-2441-B7E0-EF8977CD2D88}">
      <dsp:nvSpPr>
        <dsp:cNvPr id="0" name=""/>
        <dsp:cNvSpPr/>
      </dsp:nvSpPr>
      <dsp:spPr bwMode="white">
        <a:xfrm>
          <a:off x="2206982" y="2611371"/>
          <a:ext cx="4814174" cy="2828988"/>
        </a:xfrm>
        <a:prstGeom prst="ellipse">
          <a:avLst/>
        </a:prstGeom>
        <a:gradFill rotWithShape="0">
          <a:gsLst>
            <a:gs pos="0">
              <a:schemeClr val="accent4">
                <a:alpha val="50000"/>
                <a:hueOff val="0"/>
                <a:satOff val="0"/>
                <a:lumOff val="0"/>
                <a:alphaOff val="0"/>
                <a:satMod val="103000"/>
                <a:lumMod val="102000"/>
                <a:tint val="94000"/>
              </a:schemeClr>
            </a:gs>
            <a:gs pos="50000">
              <a:schemeClr val="accent4">
                <a:alpha val="50000"/>
                <a:hueOff val="0"/>
                <a:satOff val="0"/>
                <a:lumOff val="0"/>
                <a:alphaOff val="0"/>
                <a:satMod val="110000"/>
                <a:lumMod val="100000"/>
                <a:shade val="100000"/>
              </a:schemeClr>
            </a:gs>
            <a:gs pos="100000">
              <a:schemeClr val="accent4">
                <a:alpha val="50000"/>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1244600">
            <a:lnSpc>
              <a:spcPct val="90000"/>
            </a:lnSpc>
            <a:spcBef>
              <a:spcPct val="0"/>
            </a:spcBef>
            <a:spcAft>
              <a:spcPct val="35000"/>
            </a:spcAft>
          </a:pPr>
          <a:r>
            <a:rPr lang="en-US" sz="2800" kern="1200" dirty="0"/>
            <a:t>Verbal</a:t>
          </a:r>
        </a:p>
      </dsp:txBody>
      <dsp:txXfrm>
        <a:off x="2762464" y="4161874"/>
        <a:ext cx="3703210" cy="897659"/>
      </dsp:txXfrm>
    </dsp:sp>
    <dsp:sp modelId="{D2D01AC2-2759-5345-9A10-65B560C33FA1}">
      <dsp:nvSpPr>
        <dsp:cNvPr id="0" name=""/>
        <dsp:cNvSpPr/>
      </dsp:nvSpPr>
      <dsp:spPr bwMode="white">
        <a:xfrm>
          <a:off x="209483" y="1219232"/>
          <a:ext cx="5668670" cy="3044443"/>
        </a:xfrm>
        <a:prstGeom prst="ellipse">
          <a:avLst/>
        </a:prstGeom>
        <a:gradFill rotWithShape="0">
          <a:gsLst>
            <a:gs pos="0">
              <a:schemeClr val="accent5">
                <a:alpha val="50000"/>
                <a:hueOff val="0"/>
                <a:satOff val="0"/>
                <a:lumOff val="0"/>
                <a:alphaOff val="0"/>
                <a:satMod val="103000"/>
                <a:lumMod val="102000"/>
                <a:tint val="94000"/>
              </a:schemeClr>
            </a:gs>
            <a:gs pos="50000">
              <a:schemeClr val="accent5">
                <a:alpha val="50000"/>
                <a:hueOff val="0"/>
                <a:satOff val="0"/>
                <a:lumOff val="0"/>
                <a:alphaOff val="0"/>
                <a:satMod val="110000"/>
                <a:lumMod val="100000"/>
                <a:shade val="100000"/>
              </a:schemeClr>
            </a:gs>
            <a:gs pos="100000">
              <a:schemeClr val="accent5">
                <a:alpha val="50000"/>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1244600">
            <a:lnSpc>
              <a:spcPct val="90000"/>
            </a:lnSpc>
            <a:spcBef>
              <a:spcPct val="0"/>
            </a:spcBef>
            <a:spcAft>
              <a:spcPct val="35000"/>
            </a:spcAft>
          </a:pPr>
          <a:r>
            <a:rPr lang="en-US" sz="2800" kern="1200" dirty="0"/>
            <a:t>Economic </a:t>
          </a:r>
        </a:p>
      </dsp:txBody>
      <dsp:txXfrm>
        <a:off x="645534" y="1570514"/>
        <a:ext cx="2180257" cy="2341879"/>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1">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vertAlign" val="mid"/>
      <dgm:param type="horzAlign" val="ctr"/>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1">
  <dgm:title val=""/>
  <dgm:desc val=""/>
  <dgm:catLst>
    <dgm:cat type="simple" pri="10400"/>
  </dgm:catLst>
  <dgm:scene3d>
    <a:camera prst="orthographicFront"/>
    <a:lightRig rig="threePt" dir="t"/>
  </dgm:scene3d>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2">
  <dgm:title val=""/>
  <dgm:desc val=""/>
  <dgm:catLst>
    <dgm:cat type="simple" pri="10400"/>
  </dgm:catLst>
  <dgm:scene3d>
    <a:camera prst="orthographicFront"/>
    <a:lightRig rig="threePt" dir="t"/>
  </dgm:scene3d>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12C5FAB-8C62-4A6A-A085-75268FA9E398}" type="datetimeFigureOut">
              <a:rPr lang="en-US" smtClean="0"/>
              <a:t>12/6/2025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4EAAD04-04E8-40FD-A109-F1507C92384F}"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lgn="l" rtl="0" fontAlgn="base">
              <a:buFont typeface="Arial" panose="020B0604020202020204" pitchFamily="34" charset="0"/>
              <a:buChar char="•"/>
            </a:pPr>
            <a:r>
              <a:rPr lang="en-GB" sz="1800" b="0" i="0" u="none" strike="noStrike" noProof="0" dirty="0">
                <a:solidFill>
                  <a:srgbClr val="000000"/>
                </a:solidFill>
                <a:effectLst/>
                <a:latin typeface="Calibri" panose="020F0502020204030204" pitchFamily="34" charset="0"/>
              </a:rPr>
              <a:t>At UNESCO, we believe that </a:t>
            </a:r>
            <a:r>
              <a:rPr lang="en-GB" sz="1800" i="0" noProof="0" dirty="0">
                <a:effectLst/>
                <a:latin typeface="Calibri" panose="020F0502020204030204" pitchFamily="34" charset="0"/>
                <a:ea typeface="DengXian" panose="02010600030101010101" pitchFamily="2" charset="-122"/>
                <a:cs typeface="Arial" panose="020B0604020202020204" pitchFamily="34" charset="0"/>
              </a:rPr>
              <a:t>schools, and the learning process, provide a unique opportunity to deliver interventions that prevent violence. </a:t>
            </a:r>
            <a:endParaRPr lang="en-GB" sz="1800" b="0" i="0" u="none" strike="noStrike" noProof="0" dirty="0">
              <a:solidFill>
                <a:srgbClr val="000000"/>
              </a:solidFill>
              <a:effectLst/>
              <a:latin typeface="Calibri" panose="020F0502020204030204" pitchFamily="34" charset="0"/>
              <a:ea typeface="DengXian" panose="02010600030101010101" pitchFamily="2" charset="-122"/>
              <a:cs typeface="Arial" panose="020B0604020202020204" pitchFamily="34" charset="0"/>
            </a:endParaRPr>
          </a:p>
          <a:p>
            <a:pPr marL="285750" indent="-285750" algn="l" rtl="0" fontAlgn="base">
              <a:buFont typeface="Arial" panose="020B0604020202020204" pitchFamily="34" charset="0"/>
              <a:buChar char="•"/>
            </a:pPr>
            <a:r>
              <a:rPr lang="en-GB" sz="1800" b="0" i="0" u="none" strike="noStrike" noProof="0" dirty="0">
                <a:solidFill>
                  <a:srgbClr val="000000"/>
                </a:solidFill>
                <a:effectLst/>
                <a:latin typeface="Calibri" panose="020F0502020204030204" pitchFamily="34" charset="0"/>
                <a:ea typeface="DengXian" panose="02010600030101010101" pitchFamily="2" charset="-122"/>
                <a:cs typeface="Arial" panose="020B0604020202020204" pitchFamily="34" charset="0"/>
              </a:rPr>
              <a:t>Therefore, we are committed to investing in interventions that help to address this issue that is all too common in schools across the world. </a:t>
            </a:r>
          </a:p>
          <a:p>
            <a:pPr marL="285750" indent="-285750" algn="l" rtl="0" fontAlgn="base">
              <a:buFont typeface="Arial" panose="020B0604020202020204" pitchFamily="34" charset="0"/>
              <a:buChar char="•"/>
            </a:pPr>
            <a:r>
              <a:rPr lang="en-GB" sz="1800" b="0" i="0" u="none" strike="noStrike" noProof="0" dirty="0">
                <a:solidFill>
                  <a:srgbClr val="000000"/>
                </a:solidFill>
                <a:effectLst/>
                <a:latin typeface="Calibri" panose="020F0502020204030204" pitchFamily="34" charset="0"/>
                <a:ea typeface="DengXian" panose="02010600030101010101" pitchFamily="2" charset="-122"/>
                <a:cs typeface="Arial" panose="020B0604020202020204" pitchFamily="34" charset="0"/>
              </a:rPr>
              <a:t>One such intervention is the </a:t>
            </a:r>
            <a:r>
              <a:rPr lang="en-GB" sz="1800" b="1" i="0" u="none" strike="noStrike" noProof="0" dirty="0">
                <a:solidFill>
                  <a:srgbClr val="000000"/>
                </a:solidFill>
                <a:effectLst/>
                <a:latin typeface="Calibri" panose="020F0502020204030204" pitchFamily="34" charset="0"/>
                <a:ea typeface="DengXian" panose="02010600030101010101" pitchFamily="2" charset="-122"/>
                <a:cs typeface="Arial" panose="020B0604020202020204" pitchFamily="34" charset="0"/>
              </a:rPr>
              <a:t>Connect with Respect </a:t>
            </a:r>
            <a:r>
              <a:rPr lang="en-GB" sz="1800" b="0" i="0" u="none" strike="noStrike" noProof="0" dirty="0">
                <a:solidFill>
                  <a:srgbClr val="000000"/>
                </a:solidFill>
                <a:effectLst/>
                <a:latin typeface="Calibri" panose="020F0502020204030204" pitchFamily="34" charset="0"/>
                <a:ea typeface="DengXian" panose="02010600030101010101" pitchFamily="2" charset="-122"/>
                <a:cs typeface="Arial" panose="020B0604020202020204" pitchFamily="34" charset="0"/>
              </a:rPr>
              <a:t>programme, and I will take a few minutes to give you some more information about this programme now.</a:t>
            </a:r>
            <a:endParaRPr lang="en-GB" sz="1800" b="0" i="0" u="none" strike="noStrike" noProof="0" dirty="0">
              <a:solidFill>
                <a:srgbClr val="000000"/>
              </a:solidFill>
              <a:effectLst/>
              <a:latin typeface="Calibri" panose="020F0502020204030204" pitchFamily="34" charset="0"/>
            </a:endParaRPr>
          </a:p>
        </p:txBody>
      </p:sp>
      <p:sp>
        <p:nvSpPr>
          <p:cNvPr id="4" name="Slide Number Placeholder 3"/>
          <p:cNvSpPr>
            <a:spLocks noGrp="1"/>
          </p:cNvSpPr>
          <p:nvPr>
            <p:ph type="sldNum" sz="quarter" idx="5"/>
          </p:nvPr>
        </p:nvSpPr>
        <p:spPr/>
        <p:txBody>
          <a:bodyPr/>
          <a:lstStyle/>
          <a:p>
            <a:fld id="{2EDE205E-CD73-4305-88CF-892B440D76AC}" type="slidenum">
              <a:rPr lang="fr-FR" smtClean="0"/>
              <a:t>1</a:t>
            </a:fld>
            <a:endParaRPr lang="fr-F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A6C6D4E-F302-364C-B383-16C639E1B9EE}" type="slidenum">
              <a:rPr lang="en-US" smtClean="0"/>
              <a:t>4</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lgn="l" rtl="0" fontAlgn="base">
              <a:buFont typeface="Arial" panose="020B0604020202020204" pitchFamily="34" charset="0"/>
              <a:buChar char="•"/>
            </a:pPr>
            <a:r>
              <a:rPr lang="en-GB" sz="1800" b="0" i="0" u="none" strike="noStrike" noProof="0" dirty="0">
                <a:solidFill>
                  <a:srgbClr val="000000"/>
                </a:solidFill>
                <a:effectLst/>
                <a:latin typeface="Calibri" panose="020F0502020204030204" pitchFamily="34" charset="0"/>
              </a:rPr>
              <a:t>At UNESCO, we believe that </a:t>
            </a:r>
            <a:r>
              <a:rPr lang="en-GB" sz="1800" i="0" noProof="0" dirty="0">
                <a:effectLst/>
                <a:latin typeface="Calibri" panose="020F0502020204030204" pitchFamily="34" charset="0"/>
                <a:ea typeface="DengXian" panose="02010600030101010101" pitchFamily="2" charset="-122"/>
                <a:cs typeface="Arial" panose="020B0604020202020204" pitchFamily="34" charset="0"/>
              </a:rPr>
              <a:t>schools, and the learning process, provide a unique opportunity to deliver interventions that prevent violence. </a:t>
            </a:r>
            <a:endParaRPr lang="en-GB" sz="1800" b="0" i="0" u="none" strike="noStrike" noProof="0" dirty="0">
              <a:solidFill>
                <a:srgbClr val="000000"/>
              </a:solidFill>
              <a:effectLst/>
              <a:latin typeface="Calibri" panose="020F0502020204030204" pitchFamily="34" charset="0"/>
              <a:ea typeface="DengXian" panose="02010600030101010101" pitchFamily="2" charset="-122"/>
              <a:cs typeface="Arial" panose="020B0604020202020204" pitchFamily="34" charset="0"/>
            </a:endParaRPr>
          </a:p>
          <a:p>
            <a:pPr marL="285750" indent="-285750" algn="l" rtl="0" fontAlgn="base">
              <a:buFont typeface="Arial" panose="020B0604020202020204" pitchFamily="34" charset="0"/>
              <a:buChar char="•"/>
            </a:pPr>
            <a:r>
              <a:rPr lang="en-GB" sz="1800" b="0" i="0" u="none" strike="noStrike" noProof="0" dirty="0">
                <a:solidFill>
                  <a:srgbClr val="000000"/>
                </a:solidFill>
                <a:effectLst/>
                <a:latin typeface="Calibri" panose="020F0502020204030204" pitchFamily="34" charset="0"/>
                <a:ea typeface="DengXian" panose="02010600030101010101" pitchFamily="2" charset="-122"/>
                <a:cs typeface="Arial" panose="020B0604020202020204" pitchFamily="34" charset="0"/>
              </a:rPr>
              <a:t>Therefore, we are committed to investing in interventions that help to address this issue that is all too common in schools across the world. </a:t>
            </a:r>
          </a:p>
          <a:p>
            <a:pPr marL="285750" indent="-285750" algn="l" rtl="0" fontAlgn="base">
              <a:buFont typeface="Arial" panose="020B0604020202020204" pitchFamily="34" charset="0"/>
              <a:buChar char="•"/>
            </a:pPr>
            <a:r>
              <a:rPr lang="en-GB" sz="1800" b="0" i="0" u="none" strike="noStrike" noProof="0" dirty="0">
                <a:solidFill>
                  <a:srgbClr val="000000"/>
                </a:solidFill>
                <a:effectLst/>
                <a:latin typeface="Calibri" panose="020F0502020204030204" pitchFamily="34" charset="0"/>
                <a:ea typeface="DengXian" panose="02010600030101010101" pitchFamily="2" charset="-122"/>
                <a:cs typeface="Arial" panose="020B0604020202020204" pitchFamily="34" charset="0"/>
              </a:rPr>
              <a:t>One such intervention is the </a:t>
            </a:r>
            <a:r>
              <a:rPr lang="en-GB" sz="1800" b="1" i="0" u="none" strike="noStrike" noProof="0" dirty="0">
                <a:solidFill>
                  <a:srgbClr val="000000"/>
                </a:solidFill>
                <a:effectLst/>
                <a:latin typeface="Calibri" panose="020F0502020204030204" pitchFamily="34" charset="0"/>
                <a:ea typeface="DengXian" panose="02010600030101010101" pitchFamily="2" charset="-122"/>
                <a:cs typeface="Arial" panose="020B0604020202020204" pitchFamily="34" charset="0"/>
              </a:rPr>
              <a:t>Connect with Respect </a:t>
            </a:r>
            <a:r>
              <a:rPr lang="en-GB" sz="1800" b="0" i="0" u="none" strike="noStrike" noProof="0" dirty="0">
                <a:solidFill>
                  <a:srgbClr val="000000"/>
                </a:solidFill>
                <a:effectLst/>
                <a:latin typeface="Calibri" panose="020F0502020204030204" pitchFamily="34" charset="0"/>
                <a:ea typeface="DengXian" panose="02010600030101010101" pitchFamily="2" charset="-122"/>
                <a:cs typeface="Arial" panose="020B0604020202020204" pitchFamily="34" charset="0"/>
              </a:rPr>
              <a:t>programme, and I will take a few minutes to give you some more information about this programme now.</a:t>
            </a:r>
            <a:endParaRPr lang="en-GB" sz="1800" b="0" i="0" u="none" strike="noStrike" noProof="0" dirty="0">
              <a:solidFill>
                <a:srgbClr val="000000"/>
              </a:solidFill>
              <a:effectLst/>
              <a:latin typeface="Calibri" panose="020F0502020204030204" pitchFamily="34" charset="0"/>
            </a:endParaRPr>
          </a:p>
        </p:txBody>
      </p:sp>
      <p:sp>
        <p:nvSpPr>
          <p:cNvPr id="4" name="Slide Number Placeholder 3"/>
          <p:cNvSpPr>
            <a:spLocks noGrp="1"/>
          </p:cNvSpPr>
          <p:nvPr>
            <p:ph type="sldNum" sz="quarter" idx="5"/>
          </p:nvPr>
        </p:nvSpPr>
        <p:spPr/>
        <p:txBody>
          <a:bodyPr/>
          <a:lstStyle/>
          <a:p>
            <a:fld id="{2EDE205E-CD73-4305-88CF-892B440D76AC}" type="slidenum">
              <a:rPr lang="fr-FR" smtClean="0"/>
              <a:t>5</a:t>
            </a:fld>
            <a:endParaRPr lang="fr-F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Text Placeholder 2"/>
          <p:cNvSpPr>
            <a:spLocks noGrp="1"/>
          </p:cNvSpPr>
          <p:nvPr>
            <p:ph type="body" idx="3"/>
          </p:nvPr>
        </p:nvSpPr>
        <p:spPr/>
        <p:txBody>
          <a:bodyPr/>
          <a:lstStyle/>
          <a:p>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defRPr/>
            </a:pPr>
            <a:r>
              <a:rPr lang="en-US" b="1" baseline="0" dirty="0"/>
              <a:t>Figure:</a:t>
            </a:r>
          </a:p>
          <a:p>
            <a:endParaRPr lang="en-AU" dirty="0"/>
          </a:p>
        </p:txBody>
      </p:sp>
      <p:sp>
        <p:nvSpPr>
          <p:cNvPr id="4" name="Slide Number Placeholder 3"/>
          <p:cNvSpPr>
            <a:spLocks noGrp="1"/>
          </p:cNvSpPr>
          <p:nvPr>
            <p:ph type="sldNum" sz="quarter" idx="10"/>
          </p:nvPr>
        </p:nvSpPr>
        <p:spPr/>
        <p:txBody>
          <a:bodyPr/>
          <a:lstStyle/>
          <a:p>
            <a:fld id="{962B913D-9C95-2648-B9E1-C51B2FFFF3AB}" type="slidenum">
              <a:rPr lang="en-US" smtClean="0"/>
              <a:t>10</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lvl="0" indent="-171450">
              <a:lnSpc>
                <a:spcPct val="115000"/>
              </a:lnSpc>
              <a:spcBef>
                <a:spcPts val="600"/>
              </a:spcBef>
              <a:buFont typeface="Arial" panose="020B0604020202020204" pitchFamily="34" charset="0"/>
              <a:buChar char="•"/>
            </a:pPr>
            <a:r>
              <a:rPr lang="en-GB" sz="1200" dirty="0">
                <a:effectLst/>
                <a:latin typeface="Calibri" panose="020F0502020204030204" pitchFamily="34" charset="0"/>
                <a:ea typeface="MS Mincho" panose="02020609040205080304" pitchFamily="49" charset="-128"/>
                <a:cs typeface="Arial" panose="020B0604020202020204" pitchFamily="34" charset="0"/>
              </a:rPr>
              <a:t>Distribute the relevant risk factor cards to the relevant group (risk factor cards categorized by group are provided). </a:t>
            </a:r>
          </a:p>
          <a:p>
            <a:pPr marL="171450" lvl="0" indent="-171450">
              <a:lnSpc>
                <a:spcPct val="115000"/>
              </a:lnSpc>
              <a:spcBef>
                <a:spcPts val="600"/>
              </a:spcBef>
              <a:buFont typeface="Arial" panose="020B0604020202020204" pitchFamily="34" charset="0"/>
              <a:buChar char="•"/>
            </a:pPr>
            <a:r>
              <a:rPr lang="en-GB" sz="1200" dirty="0">
                <a:effectLst/>
                <a:latin typeface="Calibri" panose="020F0502020204030204" pitchFamily="34" charset="0"/>
                <a:ea typeface="MS Mincho" panose="02020609040205080304" pitchFamily="49" charset="-128"/>
                <a:cs typeface="Arial" panose="020B0604020202020204" pitchFamily="34" charset="0"/>
              </a:rPr>
              <a:t>Ask groups to review their set of risk factor cards and consider whether there are any additional </a:t>
            </a:r>
            <a:r>
              <a:rPr lang="en-GB" sz="1200" i="1" dirty="0">
                <a:effectLst/>
                <a:latin typeface="Calibri" panose="020F0502020204030204" pitchFamily="34" charset="0"/>
                <a:ea typeface="MS Mincho" panose="02020609040205080304" pitchFamily="49" charset="-128"/>
                <a:cs typeface="Arial" panose="020B0604020202020204" pitchFamily="34" charset="0"/>
              </a:rPr>
              <a:t>challenges </a:t>
            </a:r>
            <a:r>
              <a:rPr lang="en-GB" sz="1200" dirty="0">
                <a:effectLst/>
                <a:latin typeface="Calibri" panose="020F0502020204030204" pitchFamily="34" charset="0"/>
                <a:ea typeface="MS Mincho" panose="02020609040205080304" pitchFamily="49" charset="-128"/>
                <a:cs typeface="Arial" panose="020B0604020202020204" pitchFamily="34" charset="0"/>
              </a:rPr>
              <a:t>commonly encountered</a:t>
            </a:r>
            <a:r>
              <a:rPr lang="en-GB" sz="1200" i="1" dirty="0">
                <a:effectLst/>
                <a:latin typeface="Calibri" panose="020F0502020204030204" pitchFamily="34" charset="0"/>
                <a:ea typeface="MS Mincho" panose="02020609040205080304" pitchFamily="49" charset="-128"/>
                <a:cs typeface="Arial" panose="020B0604020202020204" pitchFamily="34" charset="0"/>
              </a:rPr>
              <a:t> </a:t>
            </a:r>
            <a:r>
              <a:rPr lang="en-GB" sz="1200" dirty="0">
                <a:effectLst/>
                <a:latin typeface="Calibri" panose="020F0502020204030204" pitchFamily="34" charset="0"/>
                <a:ea typeface="MS Mincho" panose="02020609040205080304" pitchFamily="49" charset="-128"/>
                <a:cs typeface="Arial" panose="020B0604020202020204" pitchFamily="34" charset="0"/>
              </a:rPr>
              <a:t>operating at their level of the ecology. Write each challenge on a blank card.</a:t>
            </a:r>
          </a:p>
          <a:p>
            <a:pPr marL="171450" lvl="0" indent="-171450">
              <a:lnSpc>
                <a:spcPct val="115000"/>
              </a:lnSpc>
              <a:spcBef>
                <a:spcPts val="600"/>
              </a:spcBef>
              <a:buFont typeface="Arial" panose="020B0604020202020204" pitchFamily="34" charset="0"/>
              <a:buChar char="•"/>
            </a:pPr>
            <a:r>
              <a:rPr lang="en-GB" sz="1200" dirty="0">
                <a:effectLst/>
                <a:latin typeface="Calibri" panose="020F0502020204030204" pitchFamily="34" charset="0"/>
                <a:ea typeface="MS Mincho" panose="02020609040205080304" pitchFamily="49" charset="-128"/>
                <a:cs typeface="Arial" panose="020B0604020202020204" pitchFamily="34" charset="0"/>
              </a:rPr>
              <a:t>To demonstrate the interaction between different levels of the ecological model, </a:t>
            </a:r>
            <a:r>
              <a:rPr lang="en-GB" sz="1400" dirty="0">
                <a:solidFill>
                  <a:srgbClr val="000090"/>
                </a:solidFill>
                <a:effectLst/>
                <a:latin typeface="Calibri" panose="020F0502020204030204" pitchFamily="34" charset="0"/>
                <a:ea typeface="MS Gothic" panose="020B0609070205080204" pitchFamily="49" charset="-128"/>
                <a:cs typeface="Times New Roman" panose="02020603050405020304" pitchFamily="18" charset="0"/>
              </a:rPr>
              <a:t>a</a:t>
            </a:r>
            <a:r>
              <a:rPr lang="en-GB" sz="1200" dirty="0">
                <a:effectLst/>
                <a:latin typeface="Calibri" panose="020F0502020204030204" pitchFamily="34" charset="0"/>
                <a:ea typeface="MS Mincho" panose="02020609040205080304" pitchFamily="49" charset="-128"/>
                <a:cs typeface="Arial" panose="020B0604020202020204" pitchFamily="34" charset="0"/>
              </a:rPr>
              <a:t>sk groups to collect together their risk and protective factor cards and gather around the ecological model (lay the ecological model on the floor in a part of the room where there is sufficient space). </a:t>
            </a:r>
          </a:p>
          <a:p>
            <a:pPr marL="171450" lvl="0" indent="-171450">
              <a:lnSpc>
                <a:spcPct val="115000"/>
              </a:lnSpc>
              <a:spcBef>
                <a:spcPts val="600"/>
              </a:spcBef>
              <a:buFont typeface="Arial" panose="020B0604020202020204" pitchFamily="34" charset="0"/>
              <a:buChar char="•"/>
            </a:pPr>
            <a:r>
              <a:rPr lang="en-GB" sz="1800" dirty="0">
                <a:effectLst/>
                <a:latin typeface="Calibri" panose="020F0502020204030204" pitchFamily="34" charset="0"/>
                <a:ea typeface="MS Mincho" panose="02020609040205080304" pitchFamily="49" charset="-128"/>
                <a:cs typeface="Arial" panose="020B0604020202020204" pitchFamily="34" charset="0"/>
              </a:rPr>
              <a:t>Highlight</a:t>
            </a:r>
            <a:r>
              <a:rPr lang="en-GB" sz="1800" dirty="0">
                <a:effectLst/>
                <a:latin typeface="Calibri" panose="020F0502020204030204" pitchFamily="34" charset="0"/>
                <a:ea typeface="MS Mincho" panose="02020609040205080304" pitchFamily="49" charset="-128"/>
                <a:cs typeface="Cambria" panose="02040503050406030204" pitchFamily="18" charset="0"/>
              </a:rPr>
              <a:t> the way in which children and young people are affected by the interaction between each of the domains within the model. For example, the society level has an impact on what happens at the school, which has an impact on the person at the centre. So if, for instance, the Ministry of Education has policies in place to address stigma and discrimination in school settings, this can promote a positive learning environment in schools. Similarly, the society level (including messages/stereotypes in the media, broader economic situation of a country, and social norms and expectations) have an influence on all other levels.</a:t>
            </a:r>
            <a:endParaRPr lang="en-AU" dirty="0"/>
          </a:p>
        </p:txBody>
      </p:sp>
      <p:sp>
        <p:nvSpPr>
          <p:cNvPr id="4" name="Slide Number Placeholder 3"/>
          <p:cNvSpPr>
            <a:spLocks noGrp="1"/>
          </p:cNvSpPr>
          <p:nvPr>
            <p:ph type="sldNum" sz="quarter" idx="10"/>
          </p:nvPr>
        </p:nvSpPr>
        <p:spPr/>
        <p:txBody>
          <a:bodyPr/>
          <a:lstStyle/>
          <a:p>
            <a:fld id="{962B913D-9C95-2648-B9E1-C51B2FFFF3AB}" type="slidenum">
              <a:rPr lang="en-US" smtClean="0"/>
              <a:t>11</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9FA0B15-095A-0244-A3E5-BE387EB59A0B}" type="slidenum">
              <a:rPr lang="en-US" smtClean="0"/>
              <a:t>13</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C0CF65C-EDF2-7744-A9CE-4B1F263218CD}" type="slidenum">
              <a:rPr lang="en-US" smtClean="0"/>
              <a:t>15</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defRPr/>
            </a:pPr>
            <a:r>
              <a:rPr lang="en-GB" sz="1200" kern="1200" noProof="0" dirty="0">
                <a:solidFill>
                  <a:schemeClr val="tx1"/>
                </a:solidFill>
                <a:effectLst/>
                <a:latin typeface="+mn-lt"/>
                <a:ea typeface="+mn-ea"/>
                <a:cs typeface="+mn-cs"/>
              </a:rPr>
              <a:t>Violence can take place person-to-person, via social media, or via posting of messages, graffiti or ‘hate’ mail. It may involve words, images, pictures, stories, signs, objects, possessions, or forms of physical contact. </a:t>
            </a:r>
          </a:p>
          <a:p>
            <a:pPr marL="0" marR="0" indent="0" algn="l" defTabSz="457200" rtl="0" eaLnBrk="1" fontAlgn="auto" latinLnBrk="0" hangingPunct="1">
              <a:lnSpc>
                <a:spcPct val="100000"/>
              </a:lnSpc>
              <a:spcBef>
                <a:spcPts val="0"/>
              </a:spcBef>
              <a:spcAft>
                <a:spcPts val="0"/>
              </a:spcAft>
              <a:buClrTx/>
              <a:buSzTx/>
              <a:buFontTx/>
              <a:buNone/>
              <a:defRPr/>
            </a:pPr>
            <a:r>
              <a:rPr lang="en-GB" sz="1200" kern="1200" noProof="0" dirty="0">
                <a:solidFill>
                  <a:schemeClr val="tx1"/>
                </a:solidFill>
                <a:effectLst/>
                <a:latin typeface="+mn-lt"/>
                <a:ea typeface="+mn-ea"/>
                <a:cs typeface="+mn-cs"/>
              </a:rPr>
              <a:t>When</a:t>
            </a:r>
            <a:r>
              <a:rPr lang="en-GB" sz="1200" kern="1200" baseline="0" noProof="0" dirty="0">
                <a:solidFill>
                  <a:schemeClr val="tx1"/>
                </a:solidFill>
                <a:effectLst/>
                <a:latin typeface="+mn-lt"/>
                <a:ea typeface="+mn-ea"/>
                <a:cs typeface="+mn-cs"/>
              </a:rPr>
              <a:t> we are talking about violence, it is important to name the violent behaviour that people are engaging in. </a:t>
            </a:r>
            <a:endParaRPr lang="en-GB" sz="1200" kern="1200" noProof="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F03E89C5-3D24-E54C-99BD-E504BCBC8DE6}" type="slidenum">
              <a:rPr lang="en-US" smtClean="0"/>
              <a:t>16</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defRPr/>
            </a:pPr>
            <a:r>
              <a:rPr lang="en-GB" noProof="0" dirty="0">
                <a:solidFill>
                  <a:srgbClr val="000090"/>
                </a:solidFill>
                <a:latin typeface="Calibri" panose="020F0502020204030204"/>
                <a:cs typeface="Calibri" panose="020F0502020204030204"/>
              </a:rPr>
              <a:t>It is important</a:t>
            </a:r>
            <a:r>
              <a:rPr lang="en-GB" baseline="0" noProof="0" dirty="0">
                <a:solidFill>
                  <a:srgbClr val="000090"/>
                </a:solidFill>
                <a:latin typeface="Calibri" panose="020F0502020204030204"/>
                <a:cs typeface="Calibri" panose="020F0502020204030204"/>
              </a:rPr>
              <a:t> to equip students with relevant </a:t>
            </a:r>
            <a:r>
              <a:rPr lang="en-GB" noProof="0" dirty="0">
                <a:solidFill>
                  <a:srgbClr val="000090"/>
                </a:solidFill>
                <a:latin typeface="Calibri" panose="020F0502020204030204"/>
                <a:cs typeface="Calibri" panose="020F0502020204030204"/>
              </a:rPr>
              <a:t>language so they can name what is happening to themselves or others. </a:t>
            </a:r>
            <a:r>
              <a:rPr lang="en-GB" sz="1200" kern="1200" noProof="0" dirty="0">
                <a:solidFill>
                  <a:schemeClr val="tx1"/>
                </a:solidFill>
                <a:effectLst/>
                <a:latin typeface="+mn-lt"/>
                <a:ea typeface="+mn-ea"/>
                <a:cs typeface="+mn-cs"/>
              </a:rPr>
              <a:t>There are a number of positions that people can be in when violence is happening. These include </a:t>
            </a:r>
            <a:r>
              <a:rPr lang="en-GB" sz="1200" b="1" kern="1200" noProof="0" dirty="0">
                <a:solidFill>
                  <a:schemeClr val="tx1"/>
                </a:solidFill>
                <a:effectLst/>
                <a:latin typeface="+mn-lt"/>
                <a:ea typeface="+mn-ea"/>
                <a:cs typeface="+mn-cs"/>
              </a:rPr>
              <a:t>target</a:t>
            </a:r>
            <a:r>
              <a:rPr lang="en-GB" sz="1200" kern="1200" noProof="0" dirty="0">
                <a:solidFill>
                  <a:schemeClr val="tx1"/>
                </a:solidFill>
                <a:effectLst/>
                <a:latin typeface="+mn-lt"/>
                <a:ea typeface="+mn-ea"/>
                <a:cs typeface="+mn-cs"/>
              </a:rPr>
              <a:t>, </a:t>
            </a:r>
            <a:r>
              <a:rPr lang="en-GB" sz="1200" b="1" kern="1200" noProof="0" dirty="0">
                <a:solidFill>
                  <a:schemeClr val="tx1"/>
                </a:solidFill>
                <a:effectLst/>
                <a:latin typeface="+mn-lt"/>
                <a:ea typeface="+mn-ea"/>
                <a:cs typeface="+mn-cs"/>
              </a:rPr>
              <a:t>perpetrator</a:t>
            </a:r>
            <a:r>
              <a:rPr lang="en-GB" sz="1200" kern="1200" noProof="0" dirty="0">
                <a:solidFill>
                  <a:schemeClr val="tx1"/>
                </a:solidFill>
                <a:effectLst/>
                <a:latin typeface="+mn-lt"/>
                <a:ea typeface="+mn-ea"/>
                <a:cs typeface="+mn-cs"/>
              </a:rPr>
              <a:t>, </a:t>
            </a:r>
            <a:r>
              <a:rPr lang="en-GB" sz="1200" b="1" kern="1200" noProof="0" dirty="0">
                <a:solidFill>
                  <a:schemeClr val="tx1"/>
                </a:solidFill>
                <a:effectLst/>
                <a:latin typeface="+mn-lt"/>
                <a:ea typeface="+mn-ea"/>
                <a:cs typeface="+mn-cs"/>
              </a:rPr>
              <a:t>accomplice</a:t>
            </a:r>
            <a:r>
              <a:rPr lang="en-GB" sz="1200" kern="1200" noProof="0" dirty="0">
                <a:solidFill>
                  <a:schemeClr val="tx1"/>
                </a:solidFill>
                <a:effectLst/>
                <a:latin typeface="+mn-lt"/>
                <a:ea typeface="+mn-ea"/>
                <a:cs typeface="+mn-cs"/>
              </a:rPr>
              <a:t> and </a:t>
            </a:r>
            <a:r>
              <a:rPr lang="en-GB" sz="1200" b="1" kern="1200" noProof="0" dirty="0">
                <a:solidFill>
                  <a:schemeClr val="tx1"/>
                </a:solidFill>
                <a:effectLst/>
                <a:latin typeface="+mn-lt"/>
                <a:ea typeface="+mn-ea"/>
                <a:cs typeface="+mn-cs"/>
              </a:rPr>
              <a:t>witness</a:t>
            </a:r>
            <a:r>
              <a:rPr lang="en-GB" sz="1200" kern="1200" noProof="0" dirty="0">
                <a:solidFill>
                  <a:schemeClr val="tx1"/>
                </a:solidFill>
                <a:effectLst/>
                <a:latin typeface="+mn-lt"/>
                <a:ea typeface="+mn-ea"/>
                <a:cs typeface="+mn-cs"/>
              </a:rPr>
              <a:t>. </a:t>
            </a:r>
          </a:p>
          <a:p>
            <a:pPr marL="0" marR="0" lvl="0" indent="0" algn="l" defTabSz="457200" rtl="0" eaLnBrk="1" fontAlgn="auto" latinLnBrk="0" hangingPunct="1">
              <a:lnSpc>
                <a:spcPct val="100000"/>
              </a:lnSpc>
              <a:spcBef>
                <a:spcPts val="0"/>
              </a:spcBef>
              <a:spcAft>
                <a:spcPts val="0"/>
              </a:spcAft>
              <a:buClrTx/>
              <a:buSzTx/>
              <a:buFontTx/>
              <a:buNone/>
              <a:defRPr/>
            </a:pPr>
            <a:endParaRPr lang="en-GB" sz="1200" kern="1200" noProof="0" dirty="0">
              <a:solidFill>
                <a:schemeClr val="tx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defRPr/>
            </a:pPr>
            <a:r>
              <a:rPr lang="en-GB" sz="1200" kern="1200" noProof="0" dirty="0">
                <a:solidFill>
                  <a:schemeClr val="tx1"/>
                </a:solidFill>
                <a:effectLst/>
                <a:latin typeface="+mn-lt"/>
                <a:ea typeface="+mn-ea"/>
                <a:cs typeface="+mn-cs"/>
              </a:rPr>
              <a:t>Bring attention to the term ‘target’</a:t>
            </a:r>
          </a:p>
          <a:p>
            <a:r>
              <a:rPr lang="en-GB" b="1" noProof="0" dirty="0">
                <a:solidFill>
                  <a:srgbClr val="000090"/>
                </a:solidFill>
                <a:latin typeface="+mn-lt"/>
              </a:rPr>
              <a:t>TARGET:</a:t>
            </a:r>
            <a:r>
              <a:rPr lang="en-GB" b="1" baseline="0" noProof="0" dirty="0">
                <a:solidFill>
                  <a:srgbClr val="000090"/>
                </a:solidFill>
                <a:latin typeface="+mn-lt"/>
              </a:rPr>
              <a:t> </a:t>
            </a:r>
            <a:r>
              <a:rPr lang="en-GB" noProof="0" dirty="0">
                <a:solidFill>
                  <a:srgbClr val="000090"/>
                </a:solidFill>
                <a:latin typeface="+mn-lt"/>
              </a:rPr>
              <a:t>A</a:t>
            </a:r>
            <a:r>
              <a:rPr lang="en-GB" baseline="0" noProof="0" dirty="0">
                <a:solidFill>
                  <a:srgbClr val="000090"/>
                </a:solidFill>
                <a:latin typeface="+mn-lt"/>
              </a:rPr>
              <a:t> lot of work has been done, particularly by the women’s movement, to move away from language around ‘victim’ and instead use terms such as ‘target of violence’ or ‘survivor of violence’. This is because the term ‘victim’ implies that the person experiencing the violence is lacking in personal resources and strengths. Use of the term survivor helps to highlight that people who experience violence often use their personal strengths to move forward with their lives and heal themselves from the trauma of violence.</a:t>
            </a:r>
          </a:p>
          <a:p>
            <a:endParaRPr lang="en-GB" baseline="0" noProof="0" dirty="0">
              <a:solidFill>
                <a:srgbClr val="000090"/>
              </a:solidFill>
              <a:latin typeface="+mn-lt"/>
            </a:endParaRPr>
          </a:p>
          <a:p>
            <a:r>
              <a:rPr lang="en-GB" baseline="0" noProof="0" dirty="0">
                <a:solidFill>
                  <a:srgbClr val="000090"/>
                </a:solidFill>
                <a:latin typeface="+mn-lt"/>
              </a:rPr>
              <a:t>Highlight the importance of acknowledging witnesses</a:t>
            </a:r>
          </a:p>
          <a:p>
            <a:r>
              <a:rPr lang="en-GB" b="1" baseline="0" noProof="0" dirty="0">
                <a:solidFill>
                  <a:srgbClr val="000090"/>
                </a:solidFill>
                <a:latin typeface="+mn-lt"/>
              </a:rPr>
              <a:t>WITNESS: </a:t>
            </a:r>
            <a:r>
              <a:rPr lang="en-GB" baseline="0" noProof="0" dirty="0">
                <a:solidFill>
                  <a:srgbClr val="000090"/>
                </a:solidFill>
                <a:latin typeface="+mn-lt"/>
              </a:rPr>
              <a:t>There are some people who would argue that witnesses are the most important people to work with when it comes to changing social norms around violence. If the vast majority of people who witness violence do nothing about it, for example, ignore the behaviour, it’s a signal that it doesn’t matter. </a:t>
            </a:r>
            <a:endParaRPr lang="en-GB" noProof="0" dirty="0"/>
          </a:p>
        </p:txBody>
      </p:sp>
      <p:sp>
        <p:nvSpPr>
          <p:cNvPr id="4" name="Slide Number Placeholder 3"/>
          <p:cNvSpPr>
            <a:spLocks noGrp="1"/>
          </p:cNvSpPr>
          <p:nvPr>
            <p:ph type="sldNum" sz="quarter" idx="10"/>
          </p:nvPr>
        </p:nvSpPr>
        <p:spPr/>
        <p:txBody>
          <a:bodyPr/>
          <a:lstStyle/>
          <a:p>
            <a:fld id="{F03E89C5-3D24-E54C-99BD-E504BCBC8DE6}" type="slidenum">
              <a:rPr lang="en-US" smtClean="0"/>
              <a:t>17</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800" y="4400550"/>
            <a:ext cx="5486400" cy="3943350"/>
          </a:xfrm>
        </p:spPr>
        <p:txBody>
          <a:bodyPr/>
          <a:lstStyle/>
          <a:p>
            <a:pPr marL="171450" indent="-171450">
              <a:buFont typeface="Arial" panose="020B0604020202020204" pitchFamily="34" charset="0"/>
              <a:buChar char="•"/>
            </a:pPr>
            <a:r>
              <a:rPr lang="en-US" sz="1050" b="0" kern="1200" dirty="0">
                <a:solidFill>
                  <a:schemeClr val="tx1"/>
                </a:solidFill>
                <a:effectLst/>
                <a:latin typeface="+mn-lt"/>
                <a:ea typeface="+mn-ea"/>
                <a:cs typeface="+mn-cs"/>
              </a:rPr>
              <a:t>Gender-based violence </a:t>
            </a:r>
            <a:r>
              <a:rPr lang="en-US" sz="1050" kern="1200" dirty="0">
                <a:solidFill>
                  <a:schemeClr val="tx1"/>
                </a:solidFill>
                <a:effectLst/>
                <a:latin typeface="+mn-lt"/>
                <a:ea typeface="+mn-ea"/>
                <a:cs typeface="+mn-cs"/>
              </a:rPr>
              <a:t>is violence that targets individuals or groups on the basis of their gender.</a:t>
            </a:r>
          </a:p>
          <a:p>
            <a:pPr marL="171450" indent="-171450">
              <a:buFont typeface="Arial" panose="020B0604020202020204" pitchFamily="34" charset="0"/>
              <a:buChar char="•"/>
            </a:pPr>
            <a:r>
              <a:rPr lang="en-US" sz="1050" kern="1200" dirty="0">
                <a:solidFill>
                  <a:schemeClr val="tx1"/>
                </a:solidFill>
                <a:effectLst/>
                <a:latin typeface="+mn-lt"/>
                <a:ea typeface="+mn-ea"/>
                <a:cs typeface="+mn-cs"/>
              </a:rPr>
              <a:t>Gender-based violence is any act that results in, or is likely to result in, physical, sexual, or psychological harm or suffering to someone (male,  female, or transgender people) based on gender role expectations and stereotypes. </a:t>
            </a:r>
          </a:p>
          <a:p>
            <a:pPr marL="171450" indent="-171450">
              <a:buFont typeface="Arial" panose="020B0604020202020204" pitchFamily="34" charset="0"/>
              <a:buChar char="•"/>
            </a:pPr>
            <a:r>
              <a:rPr lang="en-US" sz="1050" kern="1200" dirty="0">
                <a:solidFill>
                  <a:schemeClr val="tx1"/>
                </a:solidFill>
                <a:effectLst/>
                <a:latin typeface="+mn-lt"/>
                <a:ea typeface="+mn-ea"/>
                <a:cs typeface="+mn-cs"/>
              </a:rPr>
              <a:t>Gender-based violence occurs as a result of normative role expectations associated with one’s gender, and unequal power relationships between genders.</a:t>
            </a:r>
          </a:p>
          <a:p>
            <a:pPr marL="171450" marR="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defRPr/>
            </a:pPr>
            <a:r>
              <a:rPr lang="en-US" sz="1050" kern="1200" dirty="0">
                <a:solidFill>
                  <a:schemeClr val="tx1"/>
                </a:solidFill>
                <a:effectLst/>
                <a:latin typeface="+mn-lt"/>
                <a:ea typeface="+mn-ea"/>
                <a:cs typeface="+mn-cs"/>
              </a:rPr>
              <a:t>Not all violence is gendered.</a:t>
            </a:r>
            <a:r>
              <a:rPr lang="en-US" sz="1050" kern="1200" baseline="0" dirty="0">
                <a:solidFill>
                  <a:schemeClr val="tx1"/>
                </a:solidFill>
                <a:effectLst/>
                <a:latin typeface="+mn-lt"/>
                <a:ea typeface="+mn-ea"/>
                <a:cs typeface="+mn-cs"/>
              </a:rPr>
              <a:t> For example, name-calling such as “sissy” or “bimbo” are gendered names that can be used that are forms of GBV, and not just violence. </a:t>
            </a:r>
          </a:p>
          <a:p>
            <a:pPr marL="171450" indent="-171450">
              <a:buFont typeface="Arial" panose="020B0604020202020204" pitchFamily="34" charset="0"/>
              <a:buChar char="•"/>
            </a:pPr>
            <a:r>
              <a:rPr lang="en-US" sz="1050" kern="1200" dirty="0">
                <a:solidFill>
                  <a:schemeClr val="tx1"/>
                </a:solidFill>
                <a:effectLst/>
                <a:latin typeface="+mn-lt"/>
                <a:ea typeface="+mn-ea"/>
                <a:cs typeface="+mn-cs"/>
              </a:rPr>
              <a:t>Gender-based violence can affect anyone (including males, females, and transgender people) – but females are more at risk of being the victims of gender-based violence. Males who are thought to be, or who are, same-sex preferred are also at heightened risk of gender-based violence, as are transgender people.</a:t>
            </a:r>
            <a:endParaRPr lang="en-AU" sz="1050" kern="1200" dirty="0">
              <a:solidFill>
                <a:schemeClr val="tx1"/>
              </a:solidFill>
              <a:effectLst/>
              <a:latin typeface="+mn-lt"/>
              <a:ea typeface="+mn-ea"/>
              <a:cs typeface="+mn-cs"/>
            </a:endParaRPr>
          </a:p>
          <a:p>
            <a:endParaRPr lang="en-AU" sz="1050"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F03E89C5-3D24-E54C-99BD-E504BCBC8DE6}"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800" y="4400550"/>
            <a:ext cx="5486400" cy="3943350"/>
          </a:xfrm>
        </p:spPr>
        <p:txBody>
          <a:bodyPr/>
          <a:lstStyle/>
          <a:p>
            <a:endParaRPr lang="en-AU" sz="1050"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F03E89C5-3D24-E54C-99BD-E504BCBC8DE6}"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lgn="just">
              <a:lnSpc>
                <a:spcPct val="115000"/>
              </a:lnSpc>
              <a:spcAft>
                <a:spcPts val="1000"/>
              </a:spcAft>
              <a:buFont typeface="+mj-lt"/>
              <a:buNone/>
            </a:pPr>
            <a:r>
              <a:rPr lang="en-US" sz="1200" b="1" dirty="0">
                <a:latin typeface="+mn-lt"/>
              </a:rPr>
              <a:t>When groups report back, </a:t>
            </a:r>
            <a:r>
              <a:rPr lang="en-GB" sz="1200" b="1" dirty="0">
                <a:effectLst/>
                <a:latin typeface="+mn-lt"/>
                <a:ea typeface="Calibri" panose="020F0502020204030204" pitchFamily="34" charset="0"/>
                <a:cs typeface="Calibri" panose="020F0502020204030204" pitchFamily="34" charset="0"/>
              </a:rPr>
              <a:t>ask them</a:t>
            </a:r>
            <a:r>
              <a:rPr lang="en-GB" sz="1200" dirty="0">
                <a:effectLst/>
                <a:latin typeface="+mn-lt"/>
                <a:ea typeface="Calibri" panose="020F0502020204030204" pitchFamily="34" charset="0"/>
                <a:cs typeface="Calibri" panose="020F0502020204030204" pitchFamily="34" charset="0"/>
              </a:rPr>
              <a:t>:</a:t>
            </a:r>
            <a:endParaRPr lang="en-GB" sz="1200" dirty="0">
              <a:effectLst/>
              <a:latin typeface="+mn-lt"/>
              <a:ea typeface="MS Mincho" panose="02020609040205080304" pitchFamily="49" charset="-128"/>
              <a:cs typeface="Arial" panose="020B0604020202020204" pitchFamily="34" charset="0"/>
            </a:endParaRPr>
          </a:p>
          <a:p>
            <a:pPr marL="342900" lvl="0" indent="-342900" algn="just">
              <a:lnSpc>
                <a:spcPct val="115000"/>
              </a:lnSpc>
              <a:spcBef>
                <a:spcPts val="900"/>
              </a:spcBef>
              <a:spcAft>
                <a:spcPts val="600"/>
              </a:spcAft>
              <a:buFont typeface="Symbol" panose="05050102010706020507" pitchFamily="18" charset="2"/>
              <a:buChar char=""/>
            </a:pPr>
            <a:r>
              <a:rPr lang="en-GB" sz="1200" dirty="0">
                <a:effectLst/>
                <a:latin typeface="+mn-lt"/>
                <a:ea typeface="Calibri" panose="020F0502020204030204" pitchFamily="34" charset="0"/>
                <a:cs typeface="Arial" panose="020B0604020202020204" pitchFamily="34" charset="0"/>
              </a:rPr>
              <a:t>What are the most commonly experienced forms of violence? Are they the same for females and males?</a:t>
            </a:r>
            <a:r>
              <a:rPr lang="en-GB" sz="1200" strike="sngStrike" dirty="0">
                <a:effectLst/>
                <a:latin typeface="+mn-lt"/>
                <a:ea typeface="Calibri" panose="020F0502020204030204" pitchFamily="34" charset="0"/>
                <a:cs typeface="Arial" panose="020B0604020202020204" pitchFamily="34" charset="0"/>
              </a:rPr>
              <a:t> </a:t>
            </a:r>
            <a:endParaRPr lang="en-GB" sz="1200" dirty="0">
              <a:effectLst/>
              <a:latin typeface="+mn-lt"/>
              <a:ea typeface="MS Mincho" panose="02020609040205080304" pitchFamily="49" charset="-128"/>
              <a:cs typeface="Arial" panose="020B0604020202020204" pitchFamily="34" charset="0"/>
            </a:endParaRPr>
          </a:p>
          <a:p>
            <a:pPr marL="342900" lvl="0" indent="-342900" algn="just">
              <a:lnSpc>
                <a:spcPct val="115000"/>
              </a:lnSpc>
              <a:spcBef>
                <a:spcPts val="900"/>
              </a:spcBef>
              <a:spcAft>
                <a:spcPts val="600"/>
              </a:spcAft>
              <a:buFont typeface="Symbol" panose="05050102010706020507" pitchFamily="18" charset="2"/>
              <a:buChar char=""/>
            </a:pPr>
            <a:r>
              <a:rPr lang="en-GB" sz="1200" dirty="0">
                <a:effectLst/>
                <a:latin typeface="+mn-lt"/>
                <a:ea typeface="Calibri" panose="020F0502020204030204" pitchFamily="34" charset="0"/>
                <a:cs typeface="Arial" panose="020B0604020202020204" pitchFamily="34" charset="0"/>
              </a:rPr>
              <a:t>What types of violence do males tend to perpetrate against males? Against females? </a:t>
            </a:r>
            <a:endParaRPr lang="en-GB" sz="1200" dirty="0">
              <a:effectLst/>
              <a:latin typeface="+mn-lt"/>
              <a:ea typeface="MS Mincho" panose="02020609040205080304" pitchFamily="49" charset="-128"/>
              <a:cs typeface="Arial" panose="020B0604020202020204" pitchFamily="34" charset="0"/>
            </a:endParaRPr>
          </a:p>
          <a:p>
            <a:pPr marL="342900" lvl="0" indent="-342900" algn="just">
              <a:lnSpc>
                <a:spcPct val="115000"/>
              </a:lnSpc>
              <a:spcBef>
                <a:spcPts val="900"/>
              </a:spcBef>
              <a:spcAft>
                <a:spcPts val="600"/>
              </a:spcAft>
              <a:buFont typeface="Symbol" panose="05050102010706020507" pitchFamily="18" charset="2"/>
              <a:buChar char=""/>
            </a:pPr>
            <a:r>
              <a:rPr lang="en-GB" sz="1200" dirty="0">
                <a:effectLst/>
                <a:latin typeface="+mn-lt"/>
                <a:ea typeface="Calibri" panose="020F0502020204030204" pitchFamily="34" charset="0"/>
                <a:cs typeface="Arial" panose="020B0604020202020204" pitchFamily="34" charset="0"/>
              </a:rPr>
              <a:t>What types of violence do females tend to perpetrate against females? Against males? </a:t>
            </a:r>
            <a:endParaRPr lang="en-GB" sz="1200" dirty="0">
              <a:effectLst/>
              <a:latin typeface="+mn-lt"/>
              <a:ea typeface="MS Mincho" panose="02020609040205080304" pitchFamily="49" charset="-128"/>
              <a:cs typeface="Arial" panose="020B0604020202020204" pitchFamily="34" charset="0"/>
            </a:endParaRPr>
          </a:p>
          <a:p>
            <a:pPr marL="342900" lvl="0" indent="-342900" algn="just">
              <a:lnSpc>
                <a:spcPct val="115000"/>
              </a:lnSpc>
              <a:spcBef>
                <a:spcPts val="900"/>
              </a:spcBef>
              <a:spcAft>
                <a:spcPts val="600"/>
              </a:spcAft>
              <a:buFont typeface="Symbol" panose="05050102010706020507" pitchFamily="18" charset="2"/>
              <a:buChar char=""/>
            </a:pPr>
            <a:r>
              <a:rPr lang="en-GB" sz="1200" dirty="0">
                <a:effectLst/>
                <a:latin typeface="+mn-lt"/>
                <a:ea typeface="Calibri" panose="020F0502020204030204" pitchFamily="34" charset="0"/>
                <a:cs typeface="Arial" panose="020B0604020202020204" pitchFamily="34" charset="0"/>
              </a:rPr>
              <a:t>Do you notice any patterns?</a:t>
            </a:r>
            <a:endParaRPr lang="en-GB" sz="1200" dirty="0">
              <a:effectLst/>
              <a:latin typeface="+mn-lt"/>
              <a:ea typeface="MS Mincho" panose="02020609040205080304" pitchFamily="49" charset="-128"/>
              <a:cs typeface="Arial" panose="020B0604020202020204" pitchFamily="34" charset="0"/>
            </a:endParaRPr>
          </a:p>
          <a:p>
            <a:endParaRPr lang="en-US" dirty="0"/>
          </a:p>
        </p:txBody>
      </p:sp>
      <p:sp>
        <p:nvSpPr>
          <p:cNvPr id="4" name="Slide Number Placeholder 3"/>
          <p:cNvSpPr>
            <a:spLocks noGrp="1"/>
          </p:cNvSpPr>
          <p:nvPr>
            <p:ph type="sldNum" sz="quarter" idx="10"/>
          </p:nvPr>
        </p:nvSpPr>
        <p:spPr/>
        <p:txBody>
          <a:bodyPr/>
          <a:lstStyle/>
          <a:p>
            <a:fld id="{F03E89C5-3D24-E54C-99BD-E504BCBC8DE6}" type="slidenum">
              <a:rPr lang="en-US" smtClean="0"/>
              <a:t>20</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800" y="4400549"/>
            <a:ext cx="5486400" cy="4284663"/>
          </a:xfrm>
        </p:spPr>
        <p:txBody>
          <a:bodyPr/>
          <a:lstStyle/>
          <a:p>
            <a:r>
              <a:rPr lang="en-AU" sz="1200" b="1" kern="1200" dirty="0">
                <a:solidFill>
                  <a:schemeClr val="tx1"/>
                </a:solidFill>
                <a:effectLst/>
                <a:latin typeface="+mn-lt"/>
                <a:ea typeface="+mn-ea"/>
                <a:cs typeface="+mn-cs"/>
              </a:rPr>
              <a:t>Effects</a:t>
            </a:r>
            <a:r>
              <a:rPr lang="en-AU" sz="1200" b="1" kern="1200" baseline="0" dirty="0">
                <a:solidFill>
                  <a:schemeClr val="tx1"/>
                </a:solidFill>
                <a:effectLst/>
                <a:latin typeface="+mn-lt"/>
                <a:ea typeface="+mn-ea"/>
                <a:cs typeface="+mn-cs"/>
              </a:rPr>
              <a:t> of SRGBV</a:t>
            </a:r>
          </a:p>
          <a:p>
            <a:pPr marL="171450" indent="-171450">
              <a:buFont typeface="Arial" panose="020B0604020202020204" pitchFamily="34" charset="0"/>
              <a:buChar char="•"/>
            </a:pPr>
            <a:r>
              <a:rPr lang="en-AU" sz="1100" kern="1200" dirty="0">
                <a:solidFill>
                  <a:schemeClr val="tx1"/>
                </a:solidFill>
                <a:effectLst/>
                <a:latin typeface="+mn-lt"/>
                <a:ea typeface="+mn-ea"/>
                <a:cs typeface="+mn-cs"/>
              </a:rPr>
              <a:t>A significant body of research exists around the effects of SRGBV indicating negative impact on school attendance and physical and mental health. Studies demonstrate that the experience of SRGBV is linked to negative health outcomes including depression, feelings of worthlessness, a higher likelihood of drug and alcohol abuse, and increased risk of suicide (Smith, Ward, Dixon, Mitchell, &amp; Hillier, 2014).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defRPr/>
            </a:pPr>
            <a:r>
              <a:rPr lang="en-AU" sz="1100" kern="1200" dirty="0">
                <a:solidFill>
                  <a:schemeClr val="tx1"/>
                </a:solidFill>
                <a:effectLst/>
                <a:latin typeface="+mn-lt"/>
                <a:ea typeface="+mn-ea"/>
                <a:cs typeface="+mn-cs"/>
              </a:rPr>
              <a:t>School engagement and performance can be negatively impacted when young people experience sexual violence </a:t>
            </a:r>
            <a:r>
              <a:rPr lang="en-GB" sz="1100" noProof="0" dirty="0"/>
              <a:t>(</a:t>
            </a:r>
            <a:r>
              <a:rPr lang="en-GB" sz="1100" noProof="0" dirty="0" err="1"/>
              <a:t>Muhanguzi</a:t>
            </a:r>
            <a:r>
              <a:rPr lang="en-GB" sz="1100" noProof="0" dirty="0"/>
              <a:t>; United Nations 2006).</a:t>
            </a:r>
          </a:p>
          <a:p>
            <a:pPr marL="171450" indent="-171450">
              <a:buFont typeface="Arial" panose="020B0604020202020204" pitchFamily="34" charset="0"/>
              <a:buChar char="•"/>
            </a:pPr>
            <a:r>
              <a:rPr lang="en-AU" sz="1100" kern="1200" dirty="0">
                <a:solidFill>
                  <a:schemeClr val="tx1"/>
                </a:solidFill>
                <a:effectLst/>
                <a:latin typeface="+mn-lt"/>
                <a:ea typeface="+mn-ea"/>
                <a:cs typeface="+mn-cs"/>
              </a:rPr>
              <a:t>The experience of sexual assault is often detrimental to girls receiving a full education, contributing to lack of access to the workforce, perpetuating a cycle of poverty. Similarly, fear of sexual abuse is often a reason for parents withholding their daughters from school, particularly when there is a high risk of assault occurring within the school ground and during travel to and from school. </a:t>
            </a:r>
          </a:p>
          <a:p>
            <a:pPr marL="171450" indent="-171450">
              <a:buFont typeface="Arial" panose="020B0604020202020204" pitchFamily="34" charset="0"/>
              <a:buChar char="•"/>
            </a:pPr>
            <a:r>
              <a:rPr lang="en-AU" sz="1100" kern="1200" dirty="0">
                <a:solidFill>
                  <a:schemeClr val="tx1"/>
                </a:solidFill>
                <a:effectLst/>
                <a:latin typeface="+mn-lt"/>
                <a:ea typeface="+mn-ea"/>
                <a:cs typeface="+mn-cs"/>
              </a:rPr>
              <a:t>According to the United Nation’s Secretary-General’s Study (2006) ‘this fear for girl’s sexual safety is only exasperated when coupled with strong prevalence of HIV within the community’ (p. 136). For girls who experience sexual violence, the risk of contracting HIV or other sexually transmitted infections increases dramatically, and the occurrence of depression and alcohol abuse is common (</a:t>
            </a:r>
            <a:r>
              <a:rPr lang="en-AU" sz="1100" kern="1200" dirty="0" err="1">
                <a:solidFill>
                  <a:schemeClr val="tx1"/>
                </a:solidFill>
                <a:effectLst/>
                <a:latin typeface="+mn-lt"/>
                <a:ea typeface="+mn-ea"/>
                <a:cs typeface="+mn-cs"/>
              </a:rPr>
              <a:t>Ameli</a:t>
            </a:r>
            <a:r>
              <a:rPr lang="en-AU" sz="1100" kern="1200" dirty="0">
                <a:solidFill>
                  <a:schemeClr val="tx1"/>
                </a:solidFill>
                <a:effectLst/>
                <a:latin typeface="+mn-lt"/>
                <a:ea typeface="+mn-ea"/>
                <a:cs typeface="+mn-cs"/>
              </a:rPr>
              <a:t>, </a:t>
            </a:r>
            <a:r>
              <a:rPr lang="en-AU" sz="1100" kern="1200" dirty="0" err="1">
                <a:solidFill>
                  <a:schemeClr val="tx1"/>
                </a:solidFill>
                <a:effectLst/>
                <a:latin typeface="+mn-lt"/>
                <a:ea typeface="+mn-ea"/>
                <a:cs typeface="+mn-cs"/>
              </a:rPr>
              <a:t>Meinck</a:t>
            </a:r>
            <a:r>
              <a:rPr lang="en-AU" sz="1100" kern="1200" dirty="0">
                <a:solidFill>
                  <a:schemeClr val="tx1"/>
                </a:solidFill>
                <a:effectLst/>
                <a:latin typeface="+mn-lt"/>
                <a:ea typeface="+mn-ea"/>
                <a:cs typeface="+mn-cs"/>
              </a:rPr>
              <a:t>, Munthali, </a:t>
            </a:r>
            <a:r>
              <a:rPr lang="en-AU" sz="1100" kern="1200" dirty="0" err="1">
                <a:solidFill>
                  <a:schemeClr val="tx1"/>
                </a:solidFill>
                <a:effectLst/>
                <a:latin typeface="+mn-lt"/>
                <a:ea typeface="+mn-ea"/>
                <a:cs typeface="+mn-cs"/>
              </a:rPr>
              <a:t>Ushie</a:t>
            </a:r>
            <a:r>
              <a:rPr lang="en-AU" sz="1100" kern="1200" dirty="0">
                <a:solidFill>
                  <a:schemeClr val="tx1"/>
                </a:solidFill>
                <a:effectLst/>
                <a:latin typeface="+mn-lt"/>
                <a:ea typeface="+mn-ea"/>
                <a:cs typeface="+mn-cs"/>
              </a:rPr>
              <a:t>, &amp; </a:t>
            </a:r>
            <a:r>
              <a:rPr lang="en-AU" sz="1100" kern="1200" dirty="0" err="1">
                <a:solidFill>
                  <a:schemeClr val="tx1"/>
                </a:solidFill>
                <a:effectLst/>
                <a:latin typeface="+mn-lt"/>
                <a:ea typeface="+mn-ea"/>
                <a:cs typeface="+mn-cs"/>
              </a:rPr>
              <a:t>Langhaug</a:t>
            </a:r>
            <a:r>
              <a:rPr lang="en-AU" sz="1100" kern="1200" dirty="0">
                <a:solidFill>
                  <a:schemeClr val="tx1"/>
                </a:solidFill>
                <a:effectLst/>
                <a:latin typeface="+mn-lt"/>
                <a:ea typeface="+mn-ea"/>
                <a:cs typeface="+mn-cs"/>
              </a:rPr>
              <a:t>, 2017, p. 306). For males, exposure to violence during adolescence contributes to a heightened likelihood of engagement in antisocial and violent behaviour, and increased vulnerability to depression and drug use.</a:t>
            </a:r>
          </a:p>
          <a:p>
            <a:pPr marL="171450" indent="-171450">
              <a:buFont typeface="Arial" panose="020B0604020202020204" pitchFamily="34" charset="0"/>
              <a:buChar char="•"/>
            </a:pPr>
            <a:endParaRPr lang="en-AU" sz="1100" dirty="0"/>
          </a:p>
          <a:p>
            <a:r>
              <a:rPr lang="en-AU" dirty="0"/>
              <a:t>**For more information, please refer to the </a:t>
            </a:r>
            <a:r>
              <a:rPr lang="en-AU" i="1" dirty="0"/>
              <a:t>Desk review informing approaches to the prevention of school-related gender-based violence in Eastern and Southern Africa</a:t>
            </a:r>
            <a:endParaRPr lang="en-AU" dirty="0"/>
          </a:p>
          <a:p>
            <a:pPr marL="171450" indent="-171450">
              <a:buFont typeface="Arial" panose="020B0604020202020204" pitchFamily="34" charset="0"/>
              <a:buChar char="•"/>
            </a:pPr>
            <a:endParaRPr lang="en-AU" sz="1100" kern="1200" dirty="0">
              <a:solidFill>
                <a:schemeClr val="tx1"/>
              </a:solidFill>
              <a:effectLst/>
              <a:latin typeface="+mn-lt"/>
              <a:ea typeface="+mn-ea"/>
              <a:cs typeface="+mn-cs"/>
            </a:endParaRPr>
          </a:p>
          <a:p>
            <a:endParaRPr lang="en-AU" b="1" dirty="0"/>
          </a:p>
        </p:txBody>
      </p:sp>
      <p:sp>
        <p:nvSpPr>
          <p:cNvPr id="4" name="Slide Number Placeholder 3"/>
          <p:cNvSpPr>
            <a:spLocks noGrp="1"/>
          </p:cNvSpPr>
          <p:nvPr>
            <p:ph type="sldNum" sz="quarter" idx="10"/>
          </p:nvPr>
        </p:nvSpPr>
        <p:spPr/>
        <p:txBody>
          <a:bodyPr/>
          <a:lstStyle/>
          <a:p>
            <a:fld id="{E9E34E01-4B9B-9C4A-855E-C7D3E8C6E295}" type="slidenum">
              <a:rPr lang="en-US" smtClean="0"/>
              <a:t>21</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Topic 4, Activity 1: School mapping of GBV</a:t>
            </a:r>
          </a:p>
          <a:p>
            <a:pPr marL="285750" indent="-285750">
              <a:buFont typeface="Arial" panose="020B0604020202020204" pitchFamily="34" charset="0"/>
              <a:buChar char="•"/>
            </a:pPr>
            <a:r>
              <a:rPr lang="en-GB" sz="1800" dirty="0">
                <a:effectLst/>
                <a:latin typeface="Calibri" panose="020F0502020204030204" pitchFamily="34" charset="0"/>
                <a:ea typeface="Calibri" panose="020F0502020204030204" pitchFamily="34" charset="0"/>
                <a:cs typeface="Calibri" panose="020F0502020204030204" pitchFamily="34" charset="0"/>
              </a:rPr>
              <a:t>Indicate what types of violence happen in these places by drawing one of the symbols below to represent the different types of violence:</a:t>
            </a:r>
            <a:endParaRPr lang="en-GB" sz="1800" dirty="0">
              <a:effectLst/>
              <a:latin typeface="Calibri" panose="020F0502020204030204" pitchFamily="34" charset="0"/>
              <a:ea typeface="MS Mincho" panose="02020609040205080304" pitchFamily="49" charset="-128"/>
              <a:cs typeface="Arial" panose="020B0604020202020204" pitchFamily="34" charset="0"/>
            </a:endParaRPr>
          </a:p>
          <a:p>
            <a:pPr lvl="1"/>
            <a:r>
              <a:rPr lang="en-GB" sz="1800" dirty="0">
                <a:effectLst/>
                <a:latin typeface="Calibri" panose="020F0502020204030204" pitchFamily="34" charset="0"/>
                <a:ea typeface="MS Mincho" panose="02020609040205080304" pitchFamily="49" charset="-128"/>
                <a:cs typeface="Arial" panose="020B0604020202020204" pitchFamily="34" charset="0"/>
                <a:sym typeface="Wingdings" panose="05000000000000000000" pitchFamily="2" charset="2"/>
              </a:rPr>
              <a:t> </a:t>
            </a:r>
            <a:r>
              <a:rPr lang="en-GB" sz="1800" dirty="0">
                <a:effectLst/>
                <a:latin typeface="Calibri" panose="020F0502020204030204" pitchFamily="34" charset="0"/>
                <a:ea typeface="MS Mincho" panose="02020609040205080304" pitchFamily="49" charset="-128"/>
                <a:cs typeface="Arial" panose="020B0604020202020204" pitchFamily="34" charset="0"/>
              </a:rPr>
              <a:t>P</a:t>
            </a:r>
            <a:r>
              <a:rPr lang="en-GB" sz="1800" dirty="0">
                <a:effectLst/>
                <a:latin typeface="Calibri" panose="020F0502020204030204" pitchFamily="34" charset="0"/>
                <a:ea typeface="Calibri" panose="020F0502020204030204" pitchFamily="34" charset="0"/>
                <a:cs typeface="Calibri" panose="020F0502020204030204" pitchFamily="34" charset="0"/>
              </a:rPr>
              <a:t>sychological violence</a:t>
            </a:r>
            <a:endParaRPr lang="en-GB" sz="1800" dirty="0">
              <a:effectLst/>
              <a:latin typeface="Calibri" panose="020F0502020204030204" pitchFamily="34" charset="0"/>
              <a:ea typeface="MS Mincho" panose="02020609040205080304" pitchFamily="49" charset="-128"/>
              <a:cs typeface="Arial" panose="020B0604020202020204" pitchFamily="34" charset="0"/>
            </a:endParaRPr>
          </a:p>
          <a:p>
            <a:pPr lvl="1"/>
            <a:r>
              <a:rPr lang="en-GB" sz="1800" dirty="0">
                <a:effectLst/>
                <a:latin typeface="Calibri" panose="020F0502020204030204" pitchFamily="34" charset="0"/>
                <a:ea typeface="MS Mincho" panose="02020609040205080304" pitchFamily="49" charset="-128"/>
                <a:cs typeface="Arial" panose="020B0604020202020204" pitchFamily="34" charset="0"/>
                <a:sym typeface="Wingdings" panose="05000000000000000000" pitchFamily="2" charset="2"/>
              </a:rPr>
              <a:t> </a:t>
            </a:r>
            <a:r>
              <a:rPr lang="en-GB" sz="1800" dirty="0">
                <a:effectLst/>
                <a:latin typeface="Calibri" panose="020F0502020204030204" pitchFamily="34" charset="0"/>
                <a:ea typeface="Calibri" panose="020F0502020204030204" pitchFamily="34" charset="0"/>
                <a:cs typeface="Calibri" panose="020F0502020204030204" pitchFamily="34" charset="0"/>
              </a:rPr>
              <a:t>Verbal violence</a:t>
            </a:r>
            <a:endParaRPr lang="en-GB" sz="1800" dirty="0">
              <a:effectLst/>
              <a:latin typeface="Calibri" panose="020F0502020204030204" pitchFamily="34" charset="0"/>
              <a:ea typeface="MS Mincho" panose="02020609040205080304" pitchFamily="49" charset="-128"/>
              <a:cs typeface="Arial" panose="020B0604020202020204" pitchFamily="34" charset="0"/>
            </a:endParaRPr>
          </a:p>
          <a:p>
            <a:pPr lvl="1"/>
            <a:r>
              <a:rPr lang="en-GB" sz="1800" dirty="0">
                <a:effectLst/>
                <a:latin typeface="Calibri" panose="020F0502020204030204" pitchFamily="34" charset="0"/>
                <a:ea typeface="Calibri" panose="020F0502020204030204" pitchFamily="34" charset="0"/>
                <a:cs typeface="Calibri" panose="020F0502020204030204" pitchFamily="34" charset="0"/>
              </a:rPr>
              <a:t># Physical violence</a:t>
            </a:r>
            <a:r>
              <a:rPr lang="en-GB" sz="1800" dirty="0">
                <a:effectLst/>
                <a:latin typeface="Wingdings" panose="05000000000000000000" pitchFamily="2" charset="2"/>
                <a:ea typeface="Calibri" panose="020F0502020204030204" pitchFamily="34" charset="0"/>
                <a:cs typeface="Calibri" panose="020F0502020204030204" pitchFamily="34" charset="0"/>
              </a:rPr>
              <a:t> </a:t>
            </a:r>
            <a:endParaRPr lang="en-GB" sz="1800" dirty="0">
              <a:effectLst/>
              <a:latin typeface="Calibri" panose="020F0502020204030204" pitchFamily="34" charset="0"/>
              <a:ea typeface="MS Mincho" panose="02020609040205080304" pitchFamily="49" charset="-128"/>
              <a:cs typeface="Arial" panose="020B0604020202020204" pitchFamily="34" charset="0"/>
            </a:endParaRPr>
          </a:p>
          <a:p>
            <a:pPr lvl="1"/>
            <a:r>
              <a:rPr lang="en-GB" sz="1800" dirty="0">
                <a:effectLst/>
                <a:latin typeface="Calibri" panose="020F0502020204030204" pitchFamily="34" charset="0"/>
                <a:ea typeface="MS Mincho" panose="02020609040205080304" pitchFamily="49" charset="-128"/>
                <a:cs typeface="Arial" panose="020B0604020202020204" pitchFamily="34" charset="0"/>
                <a:sym typeface="Wingdings" panose="05000000000000000000" pitchFamily="2" charset="2"/>
              </a:rPr>
              <a:t> </a:t>
            </a:r>
            <a:r>
              <a:rPr lang="en-GB" sz="1800" dirty="0">
                <a:effectLst/>
                <a:latin typeface="Calibri" panose="020F0502020204030204" pitchFamily="34" charset="0"/>
                <a:ea typeface="MS Mincho" panose="02020609040205080304" pitchFamily="49" charset="-128"/>
                <a:cs typeface="Arial" panose="020B0604020202020204" pitchFamily="34" charset="0"/>
              </a:rPr>
              <a:t>S</a:t>
            </a:r>
            <a:r>
              <a:rPr lang="en-GB" sz="1800" dirty="0">
                <a:effectLst/>
                <a:latin typeface="Calibri" panose="020F0502020204030204" pitchFamily="34" charset="0"/>
                <a:ea typeface="Calibri" panose="020F0502020204030204" pitchFamily="34" charset="0"/>
                <a:cs typeface="Calibri" panose="020F0502020204030204" pitchFamily="34" charset="0"/>
              </a:rPr>
              <a:t>exual forms of violence or sexual harassment</a:t>
            </a:r>
            <a:r>
              <a:rPr lang="en-GB" sz="1800" dirty="0">
                <a:effectLst/>
                <a:latin typeface="Calibri Light" panose="020F0302020204030204" charset="0"/>
                <a:ea typeface="Calibri" panose="020F0502020204030204" pitchFamily="34" charset="0"/>
                <a:cs typeface="Calibri" panose="020F0502020204030204" pitchFamily="34" charset="0"/>
              </a:rPr>
              <a:t> </a:t>
            </a:r>
            <a:endParaRPr lang="en-GB" sz="1800" dirty="0">
              <a:effectLst/>
              <a:latin typeface="Calibri" panose="020F0502020204030204" pitchFamily="34" charset="0"/>
              <a:ea typeface="MS Mincho" panose="02020609040205080304" pitchFamily="49" charset="-128"/>
              <a:cs typeface="Arial" panose="020B0604020202020204" pitchFamily="34" charset="0"/>
            </a:endParaRPr>
          </a:p>
          <a:p>
            <a:pPr marL="0" lvl="0" indent="0" algn="just">
              <a:lnSpc>
                <a:spcPct val="115000"/>
              </a:lnSpc>
              <a:spcBef>
                <a:spcPts val="900"/>
              </a:spcBef>
              <a:spcAft>
                <a:spcPts val="600"/>
              </a:spcAft>
              <a:buFont typeface="+mj-lt"/>
              <a:buNone/>
            </a:pP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285750" lvl="0" indent="-285750" algn="just">
              <a:lnSpc>
                <a:spcPct val="115000"/>
              </a:lnSpc>
              <a:spcBef>
                <a:spcPts val="900"/>
              </a:spcBef>
              <a:spcAft>
                <a:spcPts val="600"/>
              </a:spcAft>
              <a:buFont typeface="Arial" panose="020B0604020202020204" pitchFamily="34" charset="0"/>
              <a:buChar char="•"/>
            </a:pPr>
            <a:r>
              <a:rPr lang="en-GB" sz="1800" dirty="0">
                <a:effectLst/>
                <a:latin typeface="Calibri" panose="020F0502020204030204" pitchFamily="34" charset="0"/>
                <a:ea typeface="Calibri" panose="020F0502020204030204" pitchFamily="34" charset="0"/>
                <a:cs typeface="Arial" panose="020B0604020202020204" pitchFamily="34" charset="0"/>
              </a:rPr>
              <a:t>Discussion: </a:t>
            </a:r>
            <a:endParaRPr lang="en-GB" sz="1800" dirty="0">
              <a:effectLst/>
              <a:latin typeface="Calibri" panose="020F0502020204030204" pitchFamily="34" charset="0"/>
              <a:ea typeface="MS Mincho" panose="02020609040205080304" pitchFamily="49" charset="-128"/>
              <a:cs typeface="Arial" panose="020B0604020202020204" pitchFamily="34" charset="0"/>
            </a:endParaRPr>
          </a:p>
          <a:p>
            <a:pPr marL="742950" lvl="1" indent="-285750" algn="just" defTabSz="914400" rtl="0" eaLnBrk="1" latinLnBrk="0" hangingPunct="1">
              <a:lnSpc>
                <a:spcPct val="115000"/>
              </a:lnSpc>
              <a:spcBef>
                <a:spcPts val="900"/>
              </a:spcBef>
              <a:spcAft>
                <a:spcPts val="600"/>
              </a:spcAft>
              <a:buFont typeface="Arial" panose="020B0604020202020204" pitchFamily="34" charset="0"/>
              <a:buChar char="•"/>
            </a:pPr>
            <a:r>
              <a:rPr lang="en-GB" sz="1800" kern="1200" dirty="0">
                <a:solidFill>
                  <a:schemeClr val="tx1"/>
                </a:solidFill>
                <a:effectLst/>
                <a:latin typeface="Calibri" panose="020F0502020204030204" pitchFamily="34" charset="0"/>
                <a:ea typeface="Calibri" panose="020F0502020204030204" pitchFamily="34" charset="0"/>
                <a:cs typeface="Arial" panose="020B0604020202020204" pitchFamily="34" charset="0"/>
              </a:rPr>
              <a:t>Do boys and girls experience violence in the same places in school?</a:t>
            </a:r>
            <a:endParaRPr lang="en-GB" sz="1800" kern="1200" dirty="0">
              <a:solidFill>
                <a:schemeClr val="tx1"/>
              </a:solidFill>
              <a:effectLst/>
              <a:latin typeface="Calibri" panose="020F0502020204030204" pitchFamily="34" charset="0"/>
              <a:ea typeface="MS Mincho" panose="02020609040205080304" pitchFamily="49" charset="-128"/>
              <a:cs typeface="Arial" panose="020B0604020202020204" pitchFamily="34" charset="0"/>
            </a:endParaRPr>
          </a:p>
          <a:p>
            <a:pPr marL="742950" lvl="1" indent="-285750" algn="just" defTabSz="914400" rtl="0" eaLnBrk="1" latinLnBrk="0" hangingPunct="1">
              <a:lnSpc>
                <a:spcPct val="115000"/>
              </a:lnSpc>
              <a:spcBef>
                <a:spcPts val="900"/>
              </a:spcBef>
              <a:spcAft>
                <a:spcPts val="600"/>
              </a:spcAft>
              <a:buFont typeface="Arial" panose="020B0604020202020204" pitchFamily="34" charset="0"/>
              <a:buChar char="•"/>
            </a:pPr>
            <a:r>
              <a:rPr lang="en-GB" sz="1800" kern="1200" dirty="0">
                <a:solidFill>
                  <a:schemeClr val="tx1"/>
                </a:solidFill>
                <a:effectLst/>
                <a:latin typeface="Calibri" panose="020F0502020204030204" pitchFamily="34" charset="0"/>
                <a:ea typeface="Calibri" panose="020F0502020204030204" pitchFamily="34" charset="0"/>
                <a:cs typeface="Arial" panose="020B0604020202020204" pitchFamily="34" charset="0"/>
              </a:rPr>
              <a:t>Where is violence most likely to occur?</a:t>
            </a:r>
            <a:endParaRPr lang="en-GB" sz="1800" kern="1200" dirty="0">
              <a:solidFill>
                <a:schemeClr val="tx1"/>
              </a:solidFill>
              <a:effectLst/>
              <a:latin typeface="Calibri" panose="020F0502020204030204" pitchFamily="34" charset="0"/>
              <a:ea typeface="MS Mincho" panose="02020609040205080304" pitchFamily="49" charset="-128"/>
              <a:cs typeface="Arial" panose="020B0604020202020204" pitchFamily="34" charset="0"/>
            </a:endParaRPr>
          </a:p>
          <a:p>
            <a:pPr marL="742950" lvl="1" indent="-285750" algn="just" defTabSz="914400" rtl="0" eaLnBrk="1" latinLnBrk="0" hangingPunct="1">
              <a:lnSpc>
                <a:spcPct val="115000"/>
              </a:lnSpc>
              <a:spcBef>
                <a:spcPts val="900"/>
              </a:spcBef>
              <a:spcAft>
                <a:spcPts val="600"/>
              </a:spcAft>
              <a:buFont typeface="Arial" panose="020B0604020202020204" pitchFamily="34" charset="0"/>
              <a:buChar char="•"/>
            </a:pPr>
            <a:r>
              <a:rPr lang="en-GB" sz="1800" kern="1200" dirty="0">
                <a:solidFill>
                  <a:schemeClr val="tx1"/>
                </a:solidFill>
                <a:effectLst/>
                <a:latin typeface="Calibri" panose="020F0502020204030204" pitchFamily="34" charset="0"/>
                <a:ea typeface="Calibri" panose="020F0502020204030204" pitchFamily="34" charset="0"/>
                <a:cs typeface="Arial" panose="020B0604020202020204" pitchFamily="34" charset="0"/>
              </a:rPr>
              <a:t>Why do people get away with violence in these places?</a:t>
            </a:r>
            <a:endParaRPr lang="en-GB" sz="1800" kern="1200" dirty="0">
              <a:solidFill>
                <a:schemeClr val="tx1"/>
              </a:solidFill>
              <a:effectLst/>
              <a:latin typeface="Calibri" panose="020F0502020204030204" pitchFamily="34" charset="0"/>
              <a:ea typeface="MS Mincho" panose="02020609040205080304" pitchFamily="49" charset="-128"/>
              <a:cs typeface="Arial" panose="020B0604020202020204" pitchFamily="34" charset="0"/>
            </a:endParaRPr>
          </a:p>
          <a:p>
            <a:pPr marL="742950" lvl="1" indent="-285750" algn="just" defTabSz="914400" rtl="0" eaLnBrk="1" latinLnBrk="0" hangingPunct="1">
              <a:lnSpc>
                <a:spcPct val="115000"/>
              </a:lnSpc>
              <a:spcBef>
                <a:spcPts val="900"/>
              </a:spcBef>
              <a:spcAft>
                <a:spcPts val="600"/>
              </a:spcAft>
              <a:buFont typeface="Arial" panose="020B0604020202020204" pitchFamily="34" charset="0"/>
              <a:buChar char="•"/>
            </a:pPr>
            <a:r>
              <a:rPr lang="en-GB" sz="1800" kern="1200" dirty="0">
                <a:solidFill>
                  <a:schemeClr val="tx1"/>
                </a:solidFill>
                <a:effectLst/>
                <a:latin typeface="Calibri" panose="020F0502020204030204" pitchFamily="34" charset="0"/>
                <a:ea typeface="Calibri" panose="020F0502020204030204" pitchFamily="34" charset="0"/>
                <a:cs typeface="Arial" panose="020B0604020202020204" pitchFamily="34" charset="0"/>
              </a:rPr>
              <a:t>What needs to be done to stop this violence?</a:t>
            </a:r>
            <a:r>
              <a:rPr lang="en-US" sz="1800" kern="1200" dirty="0">
                <a:solidFill>
                  <a:schemeClr val="tx1"/>
                </a:solidFill>
                <a:effectLst/>
                <a:latin typeface="Calibri" panose="020F0502020204030204" pitchFamily="34" charset="0"/>
                <a:ea typeface="MS Mincho" panose="02020609040205080304" pitchFamily="49" charset="-128"/>
                <a:cs typeface="Arial" panose="020B0604020202020204" pitchFamily="34" charset="0"/>
              </a:rPr>
              <a:t> </a:t>
            </a:r>
            <a:endParaRPr lang="en-US" b="1" dirty="0"/>
          </a:p>
          <a:p>
            <a:endParaRPr lang="en-US" dirty="0"/>
          </a:p>
        </p:txBody>
      </p:sp>
      <p:sp>
        <p:nvSpPr>
          <p:cNvPr id="4" name="Slide Number Placeholder 3"/>
          <p:cNvSpPr>
            <a:spLocks noGrp="1"/>
          </p:cNvSpPr>
          <p:nvPr>
            <p:ph type="sldNum" sz="quarter" idx="10"/>
          </p:nvPr>
        </p:nvSpPr>
        <p:spPr/>
        <p:txBody>
          <a:bodyPr/>
          <a:lstStyle/>
          <a:p>
            <a:fld id="{22FE52CD-4283-2D41-A482-29F88193356F}" type="slidenum">
              <a:rPr lang="en-US" smtClean="0"/>
              <a:t>22</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10"/>
          </p:nvPr>
        </p:nvSpPr>
        <p:spPr/>
        <p:txBody>
          <a:bodyPr/>
          <a:lstStyle/>
          <a:p>
            <a:fld id="{194B05AD-FF14-462B-9190-E455451FAE15}" type="slidenum">
              <a:rPr lang="en-US" smtClean="0"/>
              <a:t>24</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3A3EEC1-C693-004E-AC98-84FBEA216CBA}" type="slidenum">
              <a:rPr lang="en-US" smtClean="0"/>
              <a:t>25</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10"/>
          </p:nvPr>
        </p:nvSpPr>
        <p:spPr/>
        <p:txBody>
          <a:bodyPr/>
          <a:lstStyle/>
          <a:p>
            <a:fld id="{900217D2-361A-FC4F-8776-D20D770A5AFA}" type="slidenum">
              <a:rPr lang="en-US" smtClean="0"/>
              <a:t>26</a:t>
            </a:fld>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sz="1200" dirty="0">
              <a:solidFill>
                <a:srgbClr val="000090"/>
              </a:solidFill>
              <a:latin typeface="Calibri" panose="020F0502020204030204"/>
            </a:endParaRPr>
          </a:p>
        </p:txBody>
      </p:sp>
      <p:sp>
        <p:nvSpPr>
          <p:cNvPr id="4" name="Slide Number Placeholder 3"/>
          <p:cNvSpPr>
            <a:spLocks noGrp="1"/>
          </p:cNvSpPr>
          <p:nvPr>
            <p:ph type="sldNum" sz="quarter" idx="10"/>
          </p:nvPr>
        </p:nvSpPr>
        <p:spPr/>
        <p:txBody>
          <a:bodyPr/>
          <a:lstStyle/>
          <a:p>
            <a:fld id="{B129C7B4-5F64-40CD-BF64-CD8FE894AD27}" type="slidenum">
              <a:rPr lang="en-AU" smtClean="0"/>
              <a:t>27</a:t>
            </a:fld>
            <a:endParaRPr lang="en-AU"/>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00217D2-361A-FC4F-8776-D20D770A5AFA}" type="slidenum">
              <a:rPr lang="en-US" smtClean="0"/>
              <a:t>28</a:t>
            </a:fld>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00217D2-361A-FC4F-8776-D20D770A5AFA}" type="slidenum">
              <a:rPr lang="en-US" smtClean="0"/>
              <a:t>29</a:t>
            </a:fld>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10"/>
          </p:nvPr>
        </p:nvSpPr>
        <p:spPr/>
        <p:txBody>
          <a:bodyPr/>
          <a:lstStyle/>
          <a:p>
            <a:fld id="{DFD97644-15F4-4033-A2B9-C4C9DFA3E757}" type="slidenum">
              <a:rPr lang="en-AU" smtClean="0"/>
              <a:t>30</a:t>
            </a:fld>
            <a:endParaRPr lang="en-AU"/>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FB6F2022-C75F-4B5A-9F0F-59FC0F329ACA}" type="datetimeFigureOut">
              <a:rPr lang="en-US" smtClean="0"/>
              <a:t>12/6/2025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7F48A7B-9887-401E-9EDA-F97826AE1CD1}"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B6F2022-C75F-4B5A-9F0F-59FC0F329ACA}" type="datetimeFigureOut">
              <a:rPr lang="en-US" smtClean="0"/>
              <a:t>12/6/2025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7F48A7B-9887-401E-9EDA-F97826AE1CD1}"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B6F2022-C75F-4B5A-9F0F-59FC0F329ACA}" type="datetimeFigureOut">
              <a:rPr lang="en-US" smtClean="0"/>
              <a:t>12/6/2025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7F48A7B-9887-401E-9EDA-F97826AE1CD1}"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FB6F2022-C75F-4B5A-9F0F-59FC0F329ACA}" type="datetimeFigureOut">
              <a:rPr lang="en-US" smtClean="0"/>
              <a:t>12/6/2025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7F48A7B-9887-401E-9EDA-F97826AE1CD1}"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FB6F2022-C75F-4B5A-9F0F-59FC0F329ACA}" type="datetimeFigureOut">
              <a:rPr lang="en-US" smtClean="0"/>
              <a:t>12/6/2025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7F48A7B-9887-401E-9EDA-F97826AE1CD1}"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FB6F2022-C75F-4B5A-9F0F-59FC0F329ACA}" type="datetimeFigureOut">
              <a:rPr lang="en-US" smtClean="0"/>
              <a:t>12/6/2025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7F48A7B-9887-401E-9EDA-F97826AE1CD1}"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B6F2022-C75F-4B5A-9F0F-59FC0F329ACA}" type="datetimeFigureOut">
              <a:rPr lang="en-US" smtClean="0"/>
              <a:t>12/6/2025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7F48A7B-9887-401E-9EDA-F97826AE1CD1}"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B6F2022-C75F-4B5A-9F0F-59FC0F329ACA}" type="datetimeFigureOut">
              <a:rPr lang="en-US" smtClean="0"/>
              <a:t>12/6/2025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7F48A7B-9887-401E-9EDA-F97826AE1CD1}"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B6F2022-C75F-4B5A-9F0F-59FC0F329ACA}" type="datetimeFigureOut">
              <a:rPr lang="en-US" smtClean="0"/>
              <a:t>12/6/2025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7F48A7B-9887-401E-9EDA-F97826AE1CD1}"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B6F2022-C75F-4B5A-9F0F-59FC0F329ACA}" type="datetimeFigureOut">
              <a:rPr lang="en-US" smtClean="0"/>
              <a:t>12/6/2025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7F48A7B-9887-401E-9EDA-F97826AE1CD1}"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B6F2022-C75F-4B5A-9F0F-59FC0F329ACA}" type="datetimeFigureOut">
              <a:rPr lang="en-US" smtClean="0"/>
              <a:t>12/6/2025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7F48A7B-9887-401E-9EDA-F97826AE1CD1}"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Table Slide">
    <p:spTree>
      <p:nvGrpSpPr>
        <p:cNvPr id="1" name=""/>
        <p:cNvGrpSpPr/>
        <p:nvPr/>
      </p:nvGrpSpPr>
      <p:grpSpPr>
        <a:xfrm>
          <a:off x="0" y="0"/>
          <a:ext cx="0" cy="0"/>
          <a:chOff x="0" y="0"/>
          <a:chExt cx="0" cy="0"/>
        </a:xfrm>
      </p:grpSpPr>
      <p:sp>
        <p:nvSpPr>
          <p:cNvPr id="18" name="Rectangle 17"/>
          <p:cNvSpPr/>
          <p:nvPr userDrawn="1"/>
        </p:nvSpPr>
        <p:spPr>
          <a:xfrm>
            <a:off x="0" y="6336084"/>
            <a:ext cx="12192000" cy="521921"/>
          </a:xfrm>
          <a:prstGeom prst="rect">
            <a:avLst/>
          </a:prstGeom>
          <a:gradFill flip="none" rotWithShape="1">
            <a:gsLst>
              <a:gs pos="0">
                <a:srgbClr val="004983"/>
              </a:gs>
              <a:gs pos="100000">
                <a:srgbClr val="0077D4"/>
              </a:gs>
            </a:gsLst>
            <a:lin ang="13500000" scaled="0"/>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350"/>
          </a:p>
        </p:txBody>
      </p:sp>
      <p:sp>
        <p:nvSpPr>
          <p:cNvPr id="20" name="Rectangle 19"/>
          <p:cNvSpPr/>
          <p:nvPr userDrawn="1"/>
        </p:nvSpPr>
        <p:spPr>
          <a:xfrm>
            <a:off x="-1065" y="32"/>
            <a:ext cx="12191997" cy="758619"/>
          </a:xfrm>
          <a:prstGeom prst="rect">
            <a:avLst/>
          </a:prstGeom>
          <a:gradFill flip="none" rotWithShape="1">
            <a:gsLst>
              <a:gs pos="100000">
                <a:srgbClr val="004983"/>
              </a:gs>
              <a:gs pos="0">
                <a:srgbClr val="0077D4"/>
              </a:gs>
            </a:gsLst>
            <a:lin ang="0" scaled="1"/>
            <a:tileRect/>
          </a:gradFill>
          <a:ln>
            <a:no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015" baseline="-25000">
              <a:ln>
                <a:solidFill>
                  <a:srgbClr val="363636"/>
                </a:solidFill>
              </a:ln>
              <a:solidFill>
                <a:schemeClr val="tx1"/>
              </a:solidFill>
            </a:endParaRPr>
          </a:p>
        </p:txBody>
      </p:sp>
      <p:sp>
        <p:nvSpPr>
          <p:cNvPr id="21" name="Title 1"/>
          <p:cNvSpPr>
            <a:spLocks noGrp="1"/>
          </p:cNvSpPr>
          <p:nvPr>
            <p:ph type="ctrTitle" hasCustomPrompt="1"/>
          </p:nvPr>
        </p:nvSpPr>
        <p:spPr>
          <a:xfrm>
            <a:off x="420897" y="151609"/>
            <a:ext cx="11350193" cy="455408"/>
          </a:xfrm>
          <a:prstGeom prst="rect">
            <a:avLst/>
          </a:prstGeom>
        </p:spPr>
        <p:txBody>
          <a:bodyPr lIns="0" tIns="0" rIns="0" bIns="0"/>
          <a:lstStyle>
            <a:lvl1pPr algn="l">
              <a:lnSpc>
                <a:spcPts val="2080"/>
              </a:lnSpc>
              <a:defRPr sz="1800">
                <a:solidFill>
                  <a:schemeClr val="bg1"/>
                </a:solidFill>
              </a:defRPr>
            </a:lvl1pPr>
          </a:lstStyle>
          <a:p>
            <a:r>
              <a:rPr lang="en-GB" dirty="0"/>
              <a:t>Insert title of the slide</a:t>
            </a:r>
            <a:endParaRPr lang="en-US" dirty="0"/>
          </a:p>
        </p:txBody>
      </p:sp>
      <p:sp>
        <p:nvSpPr>
          <p:cNvPr id="23" name="Text Placeholder 2"/>
          <p:cNvSpPr>
            <a:spLocks noGrp="1"/>
          </p:cNvSpPr>
          <p:nvPr>
            <p:ph type="body" sz="quarter" idx="16"/>
          </p:nvPr>
        </p:nvSpPr>
        <p:spPr>
          <a:xfrm>
            <a:off x="420879" y="959566"/>
            <a:ext cx="11350208" cy="971789"/>
          </a:xfrm>
          <a:prstGeom prst="rect">
            <a:avLst/>
          </a:prstGeom>
          <a:effectLst/>
        </p:spPr>
        <p:txBody>
          <a:bodyPr/>
          <a:lstStyle>
            <a:lvl1pPr marL="0" indent="0" algn="l">
              <a:buClr>
                <a:srgbClr val="024A84"/>
              </a:buClr>
              <a:buFont typeface="Arial" panose="020B0604020202020204" pitchFamily="34" charset="0"/>
              <a:buNone/>
              <a:defRPr sz="1015" b="1">
                <a:solidFill>
                  <a:schemeClr val="bg2">
                    <a:lumMod val="10000"/>
                  </a:schemeClr>
                </a:solidFill>
              </a:defRPr>
            </a:lvl1pPr>
            <a:lvl2pPr marL="0" indent="0" algn="l">
              <a:buClr>
                <a:srgbClr val="024A84"/>
              </a:buClr>
              <a:buFont typeface="Arial" panose="020B0604020202020204" pitchFamily="34" charset="0"/>
              <a:buNone/>
              <a:defRPr sz="790" b="1">
                <a:solidFill>
                  <a:srgbClr val="0077D4"/>
                </a:solidFill>
              </a:defRPr>
            </a:lvl2pPr>
            <a:lvl3pPr marL="0" indent="0" algn="l">
              <a:buClr>
                <a:srgbClr val="024A84"/>
              </a:buClr>
              <a:buFont typeface="Arial" panose="020B0604020202020204" pitchFamily="34" charset="0"/>
              <a:buNone/>
              <a:defRPr sz="675"/>
            </a:lvl3pPr>
            <a:lvl4pPr marL="899795" indent="-128270" algn="just">
              <a:buClr>
                <a:srgbClr val="024A84"/>
              </a:buClr>
              <a:buFont typeface="Arial" panose="020B0604020202020204" pitchFamily="34" charset="0"/>
              <a:buChar char="•"/>
              <a:defRPr sz="620"/>
            </a:lvl4pPr>
            <a:lvl5pPr marL="1156970" indent="-128270" algn="just">
              <a:buClr>
                <a:srgbClr val="024A84"/>
              </a:buClr>
              <a:buFont typeface="Arial" panose="020B0604020202020204" pitchFamily="34" charset="0"/>
              <a:buChar char="•"/>
              <a:defRPr sz="565"/>
            </a:lvl5pPr>
          </a:lstStyle>
          <a:p>
            <a:pPr lvl="0"/>
            <a:r>
              <a:rPr lang="en-US" dirty="0"/>
              <a:t>Edit Master text styles</a:t>
            </a:r>
          </a:p>
          <a:p>
            <a:pPr lvl="1"/>
            <a:r>
              <a:rPr lang="en-US" dirty="0"/>
              <a:t>Second level</a:t>
            </a:r>
          </a:p>
          <a:p>
            <a:pPr lvl="2"/>
            <a:r>
              <a:rPr lang="en-US" dirty="0"/>
              <a:t>Third level</a:t>
            </a:r>
          </a:p>
          <a:p>
            <a:pPr lvl="2"/>
            <a:endParaRPr lang="en-US" dirty="0"/>
          </a:p>
        </p:txBody>
      </p:sp>
      <p:sp>
        <p:nvSpPr>
          <p:cNvPr id="11" name="TextBox 24"/>
          <p:cNvSpPr txBox="1"/>
          <p:nvPr userDrawn="1"/>
        </p:nvSpPr>
        <p:spPr>
          <a:xfrm>
            <a:off x="11602576" y="6552000"/>
            <a:ext cx="287024" cy="300724"/>
          </a:xfrm>
          <a:prstGeom prst="rect">
            <a:avLst/>
          </a:prstGeom>
          <a:noFill/>
        </p:spPr>
        <p:txBody>
          <a:bodyPr wrap="square" lIns="0" tIns="0" rIns="0" bIns="0" rtlCol="0" anchor="ctr" anchorCtr="0">
            <a:noAutofit/>
          </a:bodyPr>
          <a:lstStyle/>
          <a:p>
            <a:pPr algn="r"/>
            <a:endParaRPr lang="en-US" sz="505">
              <a:solidFill>
                <a:srgbClr val="C5192D"/>
              </a:solidFill>
            </a:endParaRPr>
          </a:p>
        </p:txBody>
      </p:sp>
      <p:sp>
        <p:nvSpPr>
          <p:cNvPr id="12" name="TextBox 24"/>
          <p:cNvSpPr txBox="1"/>
          <p:nvPr userDrawn="1"/>
        </p:nvSpPr>
        <p:spPr>
          <a:xfrm>
            <a:off x="11602576" y="6552000"/>
            <a:ext cx="287024" cy="300724"/>
          </a:xfrm>
          <a:prstGeom prst="rect">
            <a:avLst/>
          </a:prstGeom>
          <a:noFill/>
        </p:spPr>
        <p:txBody>
          <a:bodyPr wrap="square" lIns="0" tIns="0" rIns="0" bIns="0" rtlCol="0" anchor="ctr" anchorCtr="0">
            <a:noAutofit/>
          </a:bodyPr>
          <a:lstStyle/>
          <a:p>
            <a:pPr algn="r"/>
            <a:endParaRPr lang="en-US" sz="505">
              <a:solidFill>
                <a:srgbClr val="C5192D"/>
              </a:solidFill>
            </a:endParaRPr>
          </a:p>
        </p:txBody>
      </p:sp>
      <p:sp>
        <p:nvSpPr>
          <p:cNvPr id="15" name="Espace réservé du texte 4"/>
          <p:cNvSpPr>
            <a:spLocks noGrp="1"/>
          </p:cNvSpPr>
          <p:nvPr>
            <p:ph type="body" sz="quarter" idx="14" hasCustomPrompt="1"/>
          </p:nvPr>
        </p:nvSpPr>
        <p:spPr>
          <a:xfrm>
            <a:off x="4467280" y="6488757"/>
            <a:ext cx="3255313" cy="223515"/>
          </a:xfrm>
          <a:prstGeom prst="rect">
            <a:avLst/>
          </a:prstGeom>
        </p:spPr>
        <p:txBody>
          <a:bodyPr/>
          <a:lstStyle>
            <a:lvl1pPr marL="0" indent="0" algn="ctr">
              <a:buNone/>
              <a:defRPr sz="675">
                <a:solidFill>
                  <a:schemeClr val="bg1"/>
                </a:solidFill>
              </a:defRPr>
            </a:lvl1pPr>
          </a:lstStyle>
          <a:p>
            <a:pPr lvl="0"/>
            <a:r>
              <a:rPr lang="fr-FR" dirty="0"/>
              <a:t>Insert the </a:t>
            </a:r>
            <a:r>
              <a:rPr lang="fr-FR" dirty="0" err="1"/>
              <a:t>title</a:t>
            </a:r>
            <a:r>
              <a:rPr lang="fr-FR" dirty="0"/>
              <a:t> of the </a:t>
            </a:r>
            <a:r>
              <a:rPr lang="fr-FR" dirty="0" err="1"/>
              <a:t>presentation</a:t>
            </a:r>
            <a:endParaRPr lang="fr-FR" dirty="0"/>
          </a:p>
        </p:txBody>
      </p:sp>
      <p:pic>
        <p:nvPicPr>
          <p:cNvPr id="14" name="Picture 13" descr="Logo&#10;&#10;Description automatically generated"/>
          <p:cNvPicPr>
            <a:picLocks noChangeAspect="1"/>
          </p:cNvPicPr>
          <p:nvPr userDrawn="1"/>
        </p:nvPicPr>
        <p:blipFill>
          <a:blip r:embed="rId2" cstate="email"/>
          <a:stretch>
            <a:fillRect/>
          </a:stretch>
        </p:blipFill>
        <p:spPr>
          <a:xfrm>
            <a:off x="10847850" y="6314709"/>
            <a:ext cx="1056823" cy="581684"/>
          </a:xfrm>
          <a:prstGeom prst="rect">
            <a:avLst/>
          </a:prstGeom>
        </p:spPr>
      </p:pic>
      <p:pic>
        <p:nvPicPr>
          <p:cNvPr id="16" name="Picture 15" descr="A black and white logo&#10;&#10;Description automatically generated with medium confidence"/>
          <p:cNvPicPr>
            <a:picLocks noChangeAspect="1"/>
          </p:cNvPicPr>
          <p:nvPr userDrawn="1"/>
        </p:nvPicPr>
        <p:blipFill>
          <a:blip r:embed="rId3" cstate="email"/>
          <a:stretch>
            <a:fillRect/>
          </a:stretch>
        </p:blipFill>
        <p:spPr>
          <a:xfrm>
            <a:off x="531170" y="6384261"/>
            <a:ext cx="2008828" cy="423265"/>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B6F2022-C75F-4B5A-9F0F-59FC0F329ACA}" type="datetimeFigureOut">
              <a:rPr lang="en-US" smtClean="0"/>
              <a:t>12/6/2025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7F48A7B-9887-401E-9EDA-F97826AE1CD1}"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7.tiff"/><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2.xml"/><Relationship Id="rId1" Type="http://schemas.openxmlformats.org/officeDocument/2006/relationships/slideLayout" Target="../slideLayouts/slideLayout6.xml"/><Relationship Id="rId4"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522936" y="1052619"/>
            <a:ext cx="9144000" cy="4752761"/>
          </a:xfrm>
          <a:prstGeom prst="rect">
            <a:avLst/>
          </a:prstGeom>
          <a:solidFill>
            <a:srgbClr val="5A144A"/>
          </a:solidFill>
          <a:ln>
            <a:solidFill>
              <a:srgbClr val="5A14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350" dirty="0"/>
              <a:t> </a:t>
            </a:r>
          </a:p>
        </p:txBody>
      </p:sp>
      <p:sp>
        <p:nvSpPr>
          <p:cNvPr id="4" name="Text Placeholder 3"/>
          <p:cNvSpPr>
            <a:spLocks noGrp="1"/>
          </p:cNvSpPr>
          <p:nvPr>
            <p:ph type="body" sz="quarter" idx="14"/>
          </p:nvPr>
        </p:nvSpPr>
        <p:spPr/>
        <p:txBody>
          <a:bodyPr/>
          <a:lstStyle/>
          <a:p>
            <a:endParaRPr lang="en-GB" dirty="0"/>
          </a:p>
        </p:txBody>
      </p:sp>
      <p:sp>
        <p:nvSpPr>
          <p:cNvPr id="11" name="TextBox 10"/>
          <p:cNvSpPr txBox="1"/>
          <p:nvPr/>
        </p:nvSpPr>
        <p:spPr>
          <a:xfrm>
            <a:off x="2194559" y="2819399"/>
            <a:ext cx="8395063" cy="2677656"/>
          </a:xfrm>
          <a:prstGeom prst="rect">
            <a:avLst/>
          </a:prstGeom>
          <a:noFill/>
        </p:spPr>
        <p:txBody>
          <a:bodyPr wrap="square" rtlCol="0">
            <a:spAutoFit/>
          </a:bodyPr>
          <a:lstStyle/>
          <a:p>
            <a:r>
              <a:rPr lang="fr-FR" sz="2400" b="1" dirty="0">
                <a:solidFill>
                  <a:schemeClr val="bg1"/>
                </a:solidFill>
                <a:effectLst>
                  <a:outerShdw blurRad="38100" dist="38100" dir="2700000" algn="tl">
                    <a:srgbClr val="000000">
                      <a:alpha val="43137"/>
                    </a:srgbClr>
                  </a:outerShdw>
                </a:effectLst>
                <a:latin typeface="Aharoni" panose="02010803020104030203" pitchFamily="2" charset="-79"/>
                <a:cs typeface="Aharoni" panose="02010803020104030203" pitchFamily="2" charset="-79"/>
              </a:rPr>
              <a:t>ADDRESSING SCHOOL RELATED GENDER BASED </a:t>
            </a:r>
            <a:r>
              <a:rPr lang="fr-FR" sz="2400" b="1" dirty="0" smtClean="0">
                <a:solidFill>
                  <a:schemeClr val="bg1"/>
                </a:solidFill>
                <a:effectLst>
                  <a:outerShdw blurRad="38100" dist="38100" dir="2700000" algn="tl">
                    <a:srgbClr val="000000">
                      <a:alpha val="43137"/>
                    </a:srgbClr>
                  </a:outerShdw>
                </a:effectLst>
                <a:latin typeface="Aharoni" panose="02010803020104030203" pitchFamily="2" charset="-79"/>
                <a:cs typeface="Aharoni" panose="02010803020104030203" pitchFamily="2" charset="-79"/>
              </a:rPr>
              <a:t>VIOLENCE</a:t>
            </a:r>
          </a:p>
          <a:p>
            <a:endParaRPr lang="fr-FR" sz="2400" b="1" dirty="0">
              <a:solidFill>
                <a:schemeClr val="bg1"/>
              </a:solidFill>
              <a:effectLst>
                <a:outerShdw blurRad="38100" dist="38100" dir="2700000" algn="tl">
                  <a:srgbClr val="000000">
                    <a:alpha val="43137"/>
                  </a:srgbClr>
                </a:outerShdw>
              </a:effectLst>
              <a:latin typeface="Aharoni" panose="02010803020104030203" pitchFamily="2" charset="-79"/>
              <a:cs typeface="Aharoni" panose="02010803020104030203" pitchFamily="2" charset="-79"/>
            </a:endParaRPr>
          </a:p>
          <a:p>
            <a:pPr algn="ctr"/>
            <a:r>
              <a:rPr lang="fr-FR" sz="2400" b="1" dirty="0" smtClean="0">
                <a:solidFill>
                  <a:schemeClr val="bg1"/>
                </a:solidFill>
                <a:effectLst>
                  <a:outerShdw blurRad="38100" dist="38100" dir="2700000" algn="tl">
                    <a:srgbClr val="000000">
                      <a:alpha val="43137"/>
                    </a:srgbClr>
                  </a:outerShdw>
                </a:effectLst>
                <a:latin typeface="Aharoni" panose="02010803020104030203" pitchFamily="2" charset="-79"/>
                <a:cs typeface="Aharoni" panose="02010803020104030203" pitchFamily="2" charset="-79"/>
              </a:rPr>
              <a:t>CBE  RETOOLING FOR </a:t>
            </a:r>
          </a:p>
          <a:p>
            <a:pPr algn="ctr"/>
            <a:r>
              <a:rPr lang="fr-FR" sz="2400" b="1" dirty="0" smtClean="0">
                <a:solidFill>
                  <a:schemeClr val="bg1"/>
                </a:solidFill>
                <a:effectLst>
                  <a:outerShdw blurRad="38100" dist="38100" dir="2700000" algn="tl">
                    <a:srgbClr val="000000">
                      <a:alpha val="43137"/>
                    </a:srgbClr>
                  </a:outerShdw>
                </a:effectLst>
                <a:latin typeface="Aharoni" panose="02010803020104030203" pitchFamily="2" charset="-79"/>
                <a:cs typeface="Aharoni" panose="02010803020104030203" pitchFamily="2" charset="-79"/>
              </a:rPr>
              <a:t>SENIOR SCHOOL  TEACHERS</a:t>
            </a:r>
          </a:p>
          <a:p>
            <a:pPr algn="ctr"/>
            <a:r>
              <a:rPr lang="fr-FR" sz="2400" b="1" dirty="0" smtClean="0">
                <a:solidFill>
                  <a:schemeClr val="bg1"/>
                </a:solidFill>
                <a:effectLst>
                  <a:outerShdw blurRad="38100" dist="38100" dir="2700000" algn="tl">
                    <a:srgbClr val="000000">
                      <a:alpha val="43137"/>
                    </a:srgbClr>
                  </a:outerShdw>
                </a:effectLst>
                <a:latin typeface="Aharoni" panose="02010803020104030203" pitchFamily="2" charset="-79"/>
                <a:cs typeface="Aharoni" panose="02010803020104030203" pitchFamily="2" charset="-79"/>
              </a:rPr>
              <a:t>GRADE 10</a:t>
            </a:r>
          </a:p>
          <a:p>
            <a:pPr algn="ctr"/>
            <a:endParaRPr lang="fr-FR" sz="2400" b="1" dirty="0" smtClean="0">
              <a:solidFill>
                <a:schemeClr val="bg1"/>
              </a:solidFill>
              <a:effectLst>
                <a:outerShdw blurRad="38100" dist="38100" dir="2700000" algn="tl">
                  <a:srgbClr val="000000">
                    <a:alpha val="43137"/>
                  </a:srgbClr>
                </a:outerShdw>
              </a:effectLst>
              <a:latin typeface="Aharoni" panose="02010803020104030203" pitchFamily="2" charset="-79"/>
              <a:cs typeface="Aharoni" panose="02010803020104030203" pitchFamily="2" charset="-79"/>
            </a:endParaRPr>
          </a:p>
          <a:p>
            <a:pPr algn="ctr"/>
            <a:r>
              <a:rPr lang="fr-FR" sz="2400" b="1" dirty="0" smtClean="0">
                <a:solidFill>
                  <a:schemeClr val="bg1"/>
                </a:solidFill>
                <a:effectLst>
                  <a:outerShdw blurRad="38100" dist="38100" dir="2700000" algn="tl">
                    <a:srgbClr val="000000">
                      <a:alpha val="43137"/>
                    </a:srgbClr>
                  </a:outerShdw>
                </a:effectLst>
                <a:latin typeface="Aharoni" panose="02010803020104030203" pitchFamily="2" charset="-79"/>
                <a:cs typeface="Aharoni" panose="02010803020104030203" pitchFamily="2" charset="-79"/>
              </a:rPr>
              <a:t>DEC 2025</a:t>
            </a:r>
            <a:endParaRPr lang="en-US" sz="2400" b="1" dirty="0">
              <a:solidFill>
                <a:schemeClr val="bg1"/>
              </a:solidFill>
              <a:effectLst>
                <a:outerShdw blurRad="38100" dist="38100" dir="2700000" algn="tl">
                  <a:srgbClr val="000000">
                    <a:alpha val="43137"/>
                  </a:srgbClr>
                </a:outerShdw>
              </a:effectLst>
              <a:latin typeface="Aharoni" panose="02010803020104030203" pitchFamily="2" charset="-79"/>
              <a:cs typeface="Aharoni" panose="02010803020104030203" pitchFamily="2" charset="-79"/>
            </a:endParaRPr>
          </a:p>
        </p:txBody>
      </p:sp>
      <p:pic>
        <p:nvPicPr>
          <p:cNvPr id="2" name="Picture 1"/>
          <p:cNvPicPr>
            <a:picLocks noChangeAspect="1"/>
          </p:cNvPicPr>
          <p:nvPr/>
        </p:nvPicPr>
        <p:blipFill>
          <a:blip r:embed="rId3"/>
          <a:stretch>
            <a:fillRect/>
          </a:stretch>
        </p:blipFill>
        <p:spPr>
          <a:xfrm>
            <a:off x="1980136" y="1262498"/>
            <a:ext cx="8229600" cy="1091184"/>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latin typeface="Times New Roman" panose="02020603050405020304" pitchFamily="18" charset="0"/>
                <a:cs typeface="Times New Roman" panose="02020603050405020304" pitchFamily="18" charset="0"/>
              </a:rPr>
              <a:t>Session outline </a:t>
            </a:r>
          </a:p>
        </p:txBody>
      </p:sp>
      <p:sp>
        <p:nvSpPr>
          <p:cNvPr id="3" name="Content Placeholder 2"/>
          <p:cNvSpPr>
            <a:spLocks noGrp="1"/>
          </p:cNvSpPr>
          <p:nvPr>
            <p:ph idx="1"/>
          </p:nvPr>
        </p:nvSpPr>
        <p:spPr/>
        <p:txBody>
          <a:bodyPr>
            <a:normAutofit lnSpcReduction="10000"/>
          </a:bodyPr>
          <a:lstStyle/>
          <a:p>
            <a:r>
              <a:rPr lang="en-US" dirty="0">
                <a:latin typeface="Times New Roman" panose="02020603050405020304" pitchFamily="18" charset="0"/>
                <a:cs typeface="Times New Roman" panose="02020603050405020304" pitchFamily="18" charset="0"/>
              </a:rPr>
              <a:t>Introduction</a:t>
            </a:r>
          </a:p>
          <a:p>
            <a:r>
              <a:rPr lang="en-US" dirty="0">
                <a:latin typeface="Times New Roman" panose="02020603050405020304" pitchFamily="18" charset="0"/>
                <a:cs typeface="Times New Roman" panose="02020603050405020304" pitchFamily="18" charset="0"/>
              </a:rPr>
              <a:t>Data on </a:t>
            </a:r>
            <a:r>
              <a:rPr lang="en-US" dirty="0" smtClean="0">
                <a:latin typeface="Times New Roman" panose="02020603050405020304" pitchFamily="18" charset="0"/>
                <a:cs typeface="Times New Roman" panose="02020603050405020304" pitchFamily="18" charset="0"/>
              </a:rPr>
              <a:t>school related gender based violence</a:t>
            </a:r>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Types of School related gender based violence ( SRGBV)</a:t>
            </a:r>
          </a:p>
          <a:p>
            <a:r>
              <a:rPr lang="en-US" dirty="0">
                <a:latin typeface="Times New Roman" panose="02020603050405020304" pitchFamily="18" charset="0"/>
                <a:cs typeface="Times New Roman" panose="02020603050405020304" pitchFamily="18" charset="0"/>
              </a:rPr>
              <a:t>Learners </a:t>
            </a:r>
            <a:r>
              <a:rPr lang="en-US" dirty="0" smtClean="0">
                <a:latin typeface="Times New Roman" panose="02020603050405020304" pitchFamily="18" charset="0"/>
                <a:cs typeface="Times New Roman" panose="02020603050405020304" pitchFamily="18" charset="0"/>
              </a:rPr>
              <a:t>with disabilities and </a:t>
            </a:r>
            <a:r>
              <a:rPr lang="en-US" dirty="0" smtClean="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special needs  </a:t>
            </a:r>
          </a:p>
          <a:p>
            <a:r>
              <a:rPr lang="en-US" dirty="0">
                <a:latin typeface="Times New Roman" panose="02020603050405020304" pitchFamily="18" charset="0"/>
                <a:cs typeface="Times New Roman" panose="02020603050405020304" pitchFamily="18" charset="0"/>
              </a:rPr>
              <a:t>Drivers, protective and risk factors of SRGBV</a:t>
            </a:r>
          </a:p>
          <a:p>
            <a:r>
              <a:rPr lang="en-US" dirty="0">
                <a:latin typeface="Times New Roman" panose="02020603050405020304" pitchFamily="18" charset="0"/>
                <a:cs typeface="Times New Roman" panose="02020603050405020304" pitchFamily="18" charset="0"/>
              </a:rPr>
              <a:t>Seeking and giving help</a:t>
            </a:r>
          </a:p>
          <a:p>
            <a:r>
              <a:rPr lang="en-US" dirty="0">
                <a:latin typeface="Times New Roman" panose="02020603050405020304" pitchFamily="18" charset="0"/>
                <a:cs typeface="Times New Roman" panose="02020603050405020304" pitchFamily="18" charset="0"/>
              </a:rPr>
              <a:t>School mapping for SRGBV safety</a:t>
            </a:r>
          </a:p>
          <a:p>
            <a:r>
              <a:rPr lang="en-US" dirty="0">
                <a:latin typeface="Times New Roman" panose="02020603050405020304" pitchFamily="18" charset="0"/>
                <a:cs typeface="Times New Roman" panose="02020603050405020304" pitchFamily="18" charset="0"/>
              </a:rPr>
              <a:t>Dimensions of a Gender Happy schools </a:t>
            </a:r>
          </a:p>
          <a:p>
            <a:r>
              <a:rPr lang="en-US" dirty="0">
                <a:latin typeface="Times New Roman" panose="02020603050405020304" pitchFamily="18" charset="0"/>
                <a:cs typeface="Times New Roman" panose="02020603050405020304" pitchFamily="18" charset="0"/>
              </a:rPr>
              <a:t>Conclusions </a:t>
            </a:r>
            <a:r>
              <a:rPr lang="en-US" dirty="0"/>
              <a:t> </a:t>
            </a:r>
          </a:p>
          <a:p>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Understanding SRGBV</a:t>
            </a:r>
          </a:p>
        </p:txBody>
      </p:sp>
      <p:sp>
        <p:nvSpPr>
          <p:cNvPr id="3" name="Content Placeholder 2"/>
          <p:cNvSpPr>
            <a:spLocks noGrp="1"/>
          </p:cNvSpPr>
          <p:nvPr>
            <p:ph idx="1"/>
          </p:nvPr>
        </p:nvSpPr>
        <p:spPr/>
        <p:txBody>
          <a:bodyPr/>
          <a:lstStyle/>
          <a:p>
            <a:r>
              <a:rPr lang="en-US" dirty="0">
                <a:latin typeface="Times New Roman" panose="02020603050405020304" pitchFamily="18" charset="0"/>
                <a:cs typeface="Times New Roman" panose="02020603050405020304" pitchFamily="18" charset="0"/>
              </a:rPr>
              <a:t>Activity </a:t>
            </a:r>
            <a:r>
              <a:rPr lang="en-US" dirty="0" smtClean="0">
                <a:latin typeface="Times New Roman" panose="02020603050405020304" pitchFamily="18" charset="0"/>
                <a:cs typeface="Times New Roman" panose="02020603050405020304" pitchFamily="18" charset="0"/>
              </a:rPr>
              <a:t>1: </a:t>
            </a:r>
            <a:r>
              <a:rPr lang="en-US" b="1" dirty="0" smtClean="0">
                <a:latin typeface="Times New Roman" panose="02020603050405020304" pitchFamily="18" charset="0"/>
                <a:cs typeface="Times New Roman" panose="02020603050405020304" pitchFamily="18" charset="0"/>
              </a:rPr>
              <a:t>Think, pair and share (5 minutes)</a:t>
            </a:r>
            <a:endParaRPr lang="en-US" b="1"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 Think of a Case/Cases involving children and young people who have </a:t>
            </a:r>
            <a:r>
              <a:rPr lang="en-US" dirty="0" smtClean="0">
                <a:latin typeface="Times New Roman" panose="02020603050405020304" pitchFamily="18" charset="0"/>
                <a:cs typeface="Times New Roman" panose="02020603050405020304" pitchFamily="18" charset="0"/>
              </a:rPr>
              <a:t>experienced </a:t>
            </a:r>
            <a:r>
              <a:rPr lang="en-US" dirty="0">
                <a:latin typeface="Times New Roman" panose="02020603050405020304" pitchFamily="18" charset="0"/>
                <a:cs typeface="Times New Roman" panose="02020603050405020304" pitchFamily="18" charset="0"/>
              </a:rPr>
              <a:t>some form of violence in School. </a:t>
            </a:r>
          </a:p>
          <a:p>
            <a:r>
              <a:rPr lang="en-US" dirty="0">
                <a:latin typeface="Times New Roman" panose="02020603050405020304" pitchFamily="18" charset="0"/>
                <a:cs typeface="Times New Roman" panose="02020603050405020304" pitchFamily="18" charset="0"/>
              </a:rPr>
              <a:t>Teachers to </a:t>
            </a:r>
            <a:r>
              <a:rPr lang="en-US" dirty="0" smtClean="0">
                <a:latin typeface="Times New Roman" panose="02020603050405020304" pitchFamily="18" charset="0"/>
                <a:cs typeface="Times New Roman" panose="02020603050405020304" pitchFamily="18" charset="0"/>
              </a:rPr>
              <a:t>take </a:t>
            </a:r>
            <a:r>
              <a:rPr lang="en-US" dirty="0" smtClean="0">
                <a:latin typeface="Times New Roman" panose="02020603050405020304" pitchFamily="18" charset="0"/>
                <a:cs typeface="Times New Roman" panose="02020603050405020304" pitchFamily="18" charset="0"/>
              </a:rPr>
              <a:t>note </a:t>
            </a:r>
            <a:r>
              <a:rPr lang="en-US" dirty="0">
                <a:latin typeface="Times New Roman" panose="02020603050405020304" pitchFamily="18" charset="0"/>
                <a:cs typeface="Times New Roman" panose="02020603050405020304" pitchFamily="18" charset="0"/>
              </a:rPr>
              <a:t>the sex of the child/young person  and the form of  Violence  </a:t>
            </a:r>
          </a:p>
          <a:p>
            <a:r>
              <a:rPr lang="en-US" dirty="0">
                <a:latin typeface="Times New Roman" panose="02020603050405020304" pitchFamily="18" charset="0"/>
                <a:cs typeface="Times New Roman" panose="02020603050405020304" pitchFamily="18" charset="0"/>
              </a:rPr>
              <a:t>Are </a:t>
            </a:r>
            <a:r>
              <a:rPr lang="en-GB" dirty="0" smtClean="0">
                <a:latin typeface="Times New Roman" panose="02020603050405020304" pitchFamily="18" charset="0"/>
                <a:cs typeface="Times New Roman" panose="02020603050405020304" pitchFamily="18" charset="0"/>
              </a:rPr>
              <a:t>l</a:t>
            </a:r>
            <a:r>
              <a:rPr lang="en-GB" dirty="0" smtClean="0">
                <a:latin typeface="Times New Roman" panose="02020603050405020304" pitchFamily="18" charset="0"/>
                <a:cs typeface="Times New Roman" panose="02020603050405020304" pitchFamily="18" charset="0"/>
              </a:rPr>
              <a:t>earners </a:t>
            </a:r>
            <a:r>
              <a:rPr lang="en-GB" dirty="0">
                <a:latin typeface="Times New Roman" panose="02020603050405020304" pitchFamily="18" charset="0"/>
                <a:cs typeface="Times New Roman" panose="02020603050405020304" pitchFamily="18" charset="0"/>
              </a:rPr>
              <a:t>with disabilities and  special needs </a:t>
            </a:r>
            <a:r>
              <a:rPr lang="en-US" dirty="0" smtClean="0">
                <a:latin typeface="Times New Roman" panose="02020603050405020304" pitchFamily="18" charset="0"/>
                <a:cs typeface="Times New Roman" panose="02020603050405020304" pitchFamily="18" charset="0"/>
              </a:rPr>
              <a:t>affected </a:t>
            </a:r>
            <a:r>
              <a:rPr lang="en-US" dirty="0">
                <a:latin typeface="Times New Roman" panose="02020603050405020304" pitchFamily="18" charset="0"/>
                <a:cs typeface="Times New Roman" panose="02020603050405020304" pitchFamily="18" charset="0"/>
              </a:rPr>
              <a:t>by SRGBV </a:t>
            </a:r>
            <a:r>
              <a:rPr lang="en-US" dirty="0" smtClean="0">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Share in plenary</a:t>
            </a:r>
            <a:r>
              <a:rPr lang="en-US" dirty="0"/>
              <a:t> </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778664172"/>
              </p:ext>
            </p:extLst>
          </p:nvPr>
        </p:nvGraphicFramePr>
        <p:xfrm>
          <a:off x="2152650" y="1825625"/>
          <a:ext cx="78867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p:cNvSpPr txBox="1"/>
          <p:nvPr/>
        </p:nvSpPr>
        <p:spPr>
          <a:xfrm>
            <a:off x="2152651" y="528014"/>
            <a:ext cx="4959489" cy="830997"/>
          </a:xfrm>
          <a:prstGeom prst="rect">
            <a:avLst/>
          </a:prstGeom>
          <a:solidFill>
            <a:srgbClr val="FFC0FF"/>
          </a:solidFill>
        </p:spPr>
        <p:txBody>
          <a:bodyPr wrap="square" rtlCol="0">
            <a:spAutoFit/>
          </a:bodyPr>
          <a:lstStyle/>
          <a:p>
            <a:pPr algn="ctr"/>
            <a:r>
              <a:rPr lang="en-US" sz="2400" dirty="0"/>
              <a:t>Preventing gender-based violence in schools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523200" y="857252"/>
            <a:ext cx="9144000" cy="4752761"/>
          </a:xfrm>
          <a:prstGeom prst="rect">
            <a:avLst/>
          </a:prstGeom>
          <a:solidFill>
            <a:srgbClr val="5A144A"/>
          </a:solidFill>
          <a:ln>
            <a:solidFill>
              <a:srgbClr val="5A14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a:solidFill>
                  <a:srgbClr val="FFFFFF"/>
                </a:solidFill>
                <a:cs typeface="Calibri" panose="020F0502020204030204"/>
              </a:rPr>
              <a:t>Using data to understand school-related gender-based violence</a:t>
            </a:r>
            <a:endParaRPr lang="en-US" sz="4400" dirty="0">
              <a:solidFill>
                <a:srgbClr val="FFFFFF"/>
              </a:solidFill>
            </a:endParaRPr>
          </a:p>
          <a:p>
            <a:pPr algn="ctr"/>
            <a:endParaRPr lang="fr-FR" sz="1350" b="1"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84495" y="522135"/>
            <a:ext cx="11350193" cy="455408"/>
          </a:xfrm>
        </p:spPr>
        <p:txBody>
          <a:bodyPr>
            <a:normAutofit/>
          </a:bodyPr>
          <a:lstStyle/>
          <a:p>
            <a:r>
              <a:rPr lang="en-US" sz="4000" b="1" dirty="0">
                <a:solidFill>
                  <a:srgbClr val="FF0000"/>
                </a:solidFill>
              </a:rPr>
              <a:t>DATA ON GBV</a:t>
            </a:r>
          </a:p>
        </p:txBody>
      </p:sp>
      <p:sp>
        <p:nvSpPr>
          <p:cNvPr id="4" name="Text Placeholder 3"/>
          <p:cNvSpPr>
            <a:spLocks noGrp="1"/>
          </p:cNvSpPr>
          <p:nvPr>
            <p:ph type="body" sz="quarter" idx="14"/>
          </p:nvPr>
        </p:nvSpPr>
        <p:spPr/>
        <p:txBody>
          <a:bodyPr/>
          <a:lstStyle/>
          <a:p>
            <a:endParaRPr lang="en-US"/>
          </a:p>
        </p:txBody>
      </p:sp>
      <p:sp>
        <p:nvSpPr>
          <p:cNvPr id="5" name="Text Box 4"/>
          <p:cNvSpPr txBox="1"/>
          <p:nvPr/>
        </p:nvSpPr>
        <p:spPr>
          <a:xfrm>
            <a:off x="546847" y="977543"/>
            <a:ext cx="11224240" cy="3816350"/>
          </a:xfrm>
          <a:prstGeom prst="rect">
            <a:avLst/>
          </a:prstGeom>
          <a:noFill/>
        </p:spPr>
        <p:txBody>
          <a:bodyPr wrap="square" rtlCol="0" anchor="t">
            <a:noAutofit/>
          </a:bodyPr>
          <a:lstStyle/>
          <a:p>
            <a:r>
              <a:rPr lang="en-GB" sz="2800" dirty="0">
                <a:latin typeface="Times New Roman" panose="02020603050405020304" pitchFamily="18" charset="0"/>
                <a:cs typeface="Times New Roman" panose="02020603050405020304" pitchFamily="18" charset="0"/>
                <a:sym typeface="+mn-ea"/>
              </a:rPr>
              <a:t>Gender-based violence (GBV) remains a pressing issue in Kenya, as evidenced by a survey conducted by the Kenya National Bureau of Statistics (KNBS) and the Ministry of Health in 2022. The survey found that </a:t>
            </a:r>
            <a:r>
              <a:rPr lang="en-GB" sz="2800" i="1" dirty="0">
                <a:latin typeface="Times New Roman" panose="02020603050405020304" pitchFamily="18" charset="0"/>
                <a:cs typeface="Times New Roman" panose="02020603050405020304" pitchFamily="18" charset="0"/>
                <a:sym typeface="+mn-ea"/>
              </a:rPr>
              <a:t>39%-45% of women and girls in Kenya ha</a:t>
            </a:r>
            <a:r>
              <a:rPr lang="en-US" altLang="en-GB" sz="2800" i="1" dirty="0">
                <a:latin typeface="Times New Roman" panose="02020603050405020304" pitchFamily="18" charset="0"/>
                <a:cs typeface="Times New Roman" panose="02020603050405020304" pitchFamily="18" charset="0"/>
                <a:sym typeface="+mn-ea"/>
              </a:rPr>
              <a:t>d</a:t>
            </a:r>
            <a:r>
              <a:rPr lang="en-GB" sz="2800" i="1" dirty="0">
                <a:latin typeface="Times New Roman" panose="02020603050405020304" pitchFamily="18" charset="0"/>
                <a:cs typeface="Times New Roman" panose="02020603050405020304" pitchFamily="18" charset="0"/>
                <a:sym typeface="+mn-ea"/>
              </a:rPr>
              <a:t> experienced physical violence, while 14% ha</a:t>
            </a:r>
            <a:r>
              <a:rPr lang="en-US" altLang="en-GB" sz="2800" i="1" dirty="0">
                <a:latin typeface="Times New Roman" panose="02020603050405020304" pitchFamily="18" charset="0"/>
                <a:cs typeface="Times New Roman" panose="02020603050405020304" pitchFamily="18" charset="0"/>
                <a:sym typeface="+mn-ea"/>
              </a:rPr>
              <a:t>d </a:t>
            </a:r>
            <a:r>
              <a:rPr lang="en-GB" sz="2800" i="1" dirty="0">
                <a:latin typeface="Times New Roman" panose="02020603050405020304" pitchFamily="18" charset="0"/>
                <a:cs typeface="Times New Roman" panose="02020603050405020304" pitchFamily="18" charset="0"/>
                <a:sym typeface="+mn-ea"/>
              </a:rPr>
              <a:t>experienced sexual violence.</a:t>
            </a:r>
          </a:p>
          <a:p>
            <a:endParaRPr lang="en-GB" sz="2800" dirty="0">
              <a:latin typeface="Times New Roman" panose="02020603050405020304" pitchFamily="18" charset="0"/>
              <a:cs typeface="Times New Roman" panose="02020603050405020304" pitchFamily="18" charset="0"/>
              <a:sym typeface="+mn-ea"/>
            </a:endParaRPr>
          </a:p>
          <a:p>
            <a:r>
              <a:rPr lang="en-GB" sz="2800" dirty="0">
                <a:latin typeface="Times New Roman" panose="02020603050405020304" pitchFamily="18" charset="0"/>
                <a:cs typeface="Times New Roman" panose="02020603050405020304" pitchFamily="18" charset="0"/>
                <a:sym typeface="+mn-ea"/>
              </a:rPr>
              <a:t>The 2019 Kenya Violence Against Children Survey (VACS) found that 49 percent of girls and 48 percent of boys aged 13–17 years had experienced physical violence, and 11 percent of girls and 4 percent of boys indicated that they had experienced sexual violence</a:t>
            </a:r>
            <a:r>
              <a:rPr lang="en-GB" dirty="0" smtClean="0">
                <a:sym typeface="+mn-ea"/>
              </a:rPr>
              <a:t>.</a:t>
            </a:r>
            <a:endParaRPr lang="en-GB" dirty="0">
              <a:sym typeface="+mn-ea"/>
            </a:endParaRPr>
          </a:p>
          <a:p>
            <a:r>
              <a:rPr lang="en-US" altLang="en-GB" sz="2800" b="1" dirty="0">
                <a:solidFill>
                  <a:srgbClr val="FF0000"/>
                </a:solidFill>
                <a:latin typeface="Times New Roman" panose="02020603050405020304" pitchFamily="18" charset="0"/>
                <a:cs typeface="Times New Roman" panose="02020603050405020304" pitchFamily="18" charset="0"/>
                <a:sym typeface="+mn-ea"/>
              </a:rPr>
              <a:t>NB</a:t>
            </a:r>
            <a:r>
              <a:rPr lang="en-US" altLang="en-GB" sz="2800" dirty="0" smtClean="0">
                <a:latin typeface="Times New Roman" panose="02020603050405020304" pitchFamily="18" charset="0"/>
                <a:cs typeface="Times New Roman" panose="02020603050405020304" pitchFamily="18" charset="0"/>
                <a:sym typeface="+mn-ea"/>
              </a:rPr>
              <a:t>.: </a:t>
            </a:r>
            <a:r>
              <a:rPr lang="en-GB" altLang="en-GB" sz="2800" dirty="0">
                <a:latin typeface="Times New Roman" panose="02020603050405020304" pitchFamily="18" charset="0"/>
                <a:cs typeface="Times New Roman" panose="02020603050405020304" pitchFamily="18" charset="0"/>
                <a:sym typeface="+mn-ea"/>
              </a:rPr>
              <a:t>Learners with disabilities and  special needs </a:t>
            </a:r>
            <a:r>
              <a:rPr lang="en-US" altLang="en-GB" sz="2800" dirty="0" smtClean="0">
                <a:latin typeface="Times New Roman" panose="02020603050405020304" pitchFamily="18" charset="0"/>
                <a:cs typeface="Times New Roman" panose="02020603050405020304" pitchFamily="18" charset="0"/>
                <a:sym typeface="+mn-ea"/>
              </a:rPr>
              <a:t>are </a:t>
            </a:r>
            <a:r>
              <a:rPr lang="en-US" altLang="en-GB" sz="2800" dirty="0">
                <a:latin typeface="Times New Roman" panose="02020603050405020304" pitchFamily="18" charset="0"/>
                <a:cs typeface="Times New Roman" panose="02020603050405020304" pitchFamily="18" charset="0"/>
                <a:sym typeface="+mn-ea"/>
              </a:rPr>
              <a:t>also affected by SRGBV and should also be </a:t>
            </a:r>
            <a:r>
              <a:rPr lang="en-US" altLang="en-GB" sz="2800" dirty="0" smtClean="0">
                <a:latin typeface="Times New Roman" panose="02020603050405020304" pitchFamily="18" charset="0"/>
                <a:cs typeface="Times New Roman" panose="02020603050405020304" pitchFamily="18" charset="0"/>
                <a:sym typeface="+mn-ea"/>
              </a:rPr>
              <a:t>protected.</a:t>
            </a:r>
            <a:r>
              <a:rPr lang="en-US" altLang="en-GB" sz="2400" i="1" dirty="0" smtClean="0">
                <a:latin typeface="Times New Roman" panose="02020603050405020304" pitchFamily="18" charset="0"/>
                <a:cs typeface="Times New Roman" panose="02020603050405020304" pitchFamily="18" charset="0"/>
                <a:sym typeface="+mn-ea"/>
              </a:rPr>
              <a:t> </a:t>
            </a:r>
            <a:endParaRPr lang="en-GB" sz="2400" i="1" dirty="0">
              <a:latin typeface="Times New Roman" panose="02020603050405020304" pitchFamily="18" charset="0"/>
              <a:cs typeface="Times New Roman" panose="02020603050405020304" pitchFamily="18" charset="0"/>
              <a:sym typeface="+mn-ea"/>
            </a:endParaRPr>
          </a:p>
          <a:p>
            <a:endParaRPr lang="en-GB" sz="2400" i="1" dirty="0">
              <a:sym typeface="+mn-ea"/>
            </a:endParaRPr>
          </a:p>
          <a:p>
            <a:endParaRPr lang="en-GB" sz="2400" dirty="0">
              <a:sym typeface="+mn-ea"/>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imes New Roman" panose="02020603050405020304" pitchFamily="18" charset="0"/>
                <a:cs typeface="Times New Roman" panose="02020603050405020304" pitchFamily="18" charset="0"/>
              </a:rPr>
              <a:t>Learners with disabilities and  special needs </a:t>
            </a:r>
            <a:r>
              <a:rPr lang="en-US" dirty="0" smtClean="0"/>
              <a:t> </a:t>
            </a:r>
            <a:endParaRPr lang="en-US" dirty="0"/>
          </a:p>
        </p:txBody>
      </p:sp>
      <p:sp>
        <p:nvSpPr>
          <p:cNvPr id="3" name="Content Placeholder 2"/>
          <p:cNvSpPr>
            <a:spLocks noGrp="1"/>
          </p:cNvSpPr>
          <p:nvPr>
            <p:ph idx="1"/>
          </p:nvPr>
        </p:nvSpPr>
        <p:spPr/>
        <p:txBody>
          <a:bodyPr/>
          <a:lstStyle/>
          <a:p>
            <a:r>
              <a:rPr lang="en-GB" dirty="0"/>
              <a:t>Learners with disabilities and  special needs </a:t>
            </a:r>
            <a:r>
              <a:rPr lang="en-US" dirty="0" smtClean="0"/>
              <a:t>have </a:t>
            </a:r>
            <a:r>
              <a:rPr lang="en-US" dirty="0"/>
              <a:t>been found to be more vulnerable to  School </a:t>
            </a:r>
            <a:r>
              <a:rPr lang="en-US" dirty="0" smtClean="0"/>
              <a:t>Related </a:t>
            </a:r>
            <a:r>
              <a:rPr lang="en-US" dirty="0"/>
              <a:t>Gender Base </a:t>
            </a:r>
            <a:r>
              <a:rPr lang="en-US" dirty="0" smtClean="0"/>
              <a:t>Violence.  </a:t>
            </a:r>
            <a:endParaRPr lang="en-US" dirty="0"/>
          </a:p>
          <a:p>
            <a:r>
              <a:rPr lang="en-US" dirty="0"/>
              <a:t>They should be protected from all forms of abuse taking place  at home, in the community and the </a:t>
            </a:r>
            <a:r>
              <a:rPr lang="en-US" dirty="0" smtClean="0"/>
              <a:t>schools. </a:t>
            </a:r>
            <a:endParaRPr lang="en-US" dirty="0"/>
          </a:p>
          <a:p>
            <a:r>
              <a:rPr lang="en-US" dirty="0"/>
              <a:t>At times they may not know when abuse is </a:t>
            </a:r>
            <a:r>
              <a:rPr lang="en-US" dirty="0" smtClean="0"/>
              <a:t>happening.. </a:t>
            </a:r>
            <a:endParaRPr lang="en-US" dirty="0"/>
          </a:p>
          <a:p>
            <a:r>
              <a:rPr lang="en-US" dirty="0" smtClean="0"/>
              <a:t>Teachers </a:t>
            </a:r>
            <a:r>
              <a:rPr lang="en-US" dirty="0"/>
              <a:t>should be very  intentional in ensuring that the school environment is safe  and free from any form of violence</a:t>
            </a:r>
          </a:p>
          <a:p>
            <a:r>
              <a:rPr lang="en-US" dirty="0"/>
              <a:t>Parents should also </a:t>
            </a:r>
            <a:r>
              <a:rPr lang="en-US" dirty="0" smtClean="0"/>
              <a:t>be sensitized </a:t>
            </a:r>
            <a:r>
              <a:rPr lang="en-US" dirty="0"/>
              <a:t>on protecting their children from  </a:t>
            </a:r>
            <a:r>
              <a:rPr lang="en-US" dirty="0" smtClean="0"/>
              <a:t>GBV.</a:t>
            </a:r>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400" i="1">
                <a:latin typeface="Times New Roman" panose="02020603050405020304" pitchFamily="18" charset="0"/>
                <a:cs typeface="Times New Roman" panose="02020603050405020304" pitchFamily="18" charset="0"/>
              </a:rPr>
              <a:t>ACTIVITY</a:t>
            </a:r>
            <a:r>
              <a:rPr lang="en-US" sz="3200" i="1">
                <a:latin typeface="Times New Roman" panose="02020603050405020304" pitchFamily="18" charset="0"/>
                <a:cs typeface="Times New Roman" panose="02020603050405020304" pitchFamily="18" charset="0"/>
              </a:rPr>
              <a:t> 2</a:t>
            </a:r>
            <a:r>
              <a:rPr lang="en-US">
                <a:latin typeface="Times New Roman" panose="02020603050405020304" pitchFamily="18" charset="0"/>
                <a:cs typeface="Times New Roman" panose="02020603050405020304" pitchFamily="18" charset="0"/>
              </a:rPr>
              <a:t> </a:t>
            </a:r>
          </a:p>
        </p:txBody>
      </p:sp>
      <p:sp>
        <p:nvSpPr>
          <p:cNvPr id="3" name="Content Placeholder 2"/>
          <p:cNvSpPr>
            <a:spLocks noGrp="1"/>
          </p:cNvSpPr>
          <p:nvPr>
            <p:ph idx="1"/>
          </p:nvPr>
        </p:nvSpPr>
        <p:spPr/>
        <p:txBody>
          <a:bodyPr/>
          <a:lstStyle/>
          <a:p>
            <a:pPr marL="0" indent="0">
              <a:buNone/>
            </a:pPr>
            <a:r>
              <a:rPr lang="en-US" i="1" dirty="0"/>
              <a:t>In pairs, </a:t>
            </a:r>
          </a:p>
          <a:p>
            <a:r>
              <a:rPr lang="en-US" i="1" dirty="0"/>
              <a:t>Discuss factors which may cause SRGBV among learners </a:t>
            </a:r>
          </a:p>
          <a:p>
            <a:r>
              <a:rPr lang="en-US" i="1" dirty="0">
                <a:sym typeface="+mn-ea"/>
              </a:rPr>
              <a:t>Discuss factors which may cause SRGBV among learners with special needs </a:t>
            </a:r>
            <a:endParaRPr lang="en-US" i="1" dirty="0"/>
          </a:p>
          <a:p>
            <a:r>
              <a:rPr lang="en-US" i="1" dirty="0"/>
              <a:t>Explain how to prevent SRGBV among </a:t>
            </a:r>
            <a:r>
              <a:rPr lang="en-US" i="1" dirty="0" smtClean="0"/>
              <a:t>all learners.  </a:t>
            </a:r>
            <a:endParaRPr lang="en-US" i="1" dirty="0"/>
          </a:p>
          <a:p>
            <a:endParaRPr lang="en-US" i="1"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Ecological model</a:t>
            </a:r>
          </a:p>
        </p:txBody>
      </p:sp>
      <p:sp>
        <p:nvSpPr>
          <p:cNvPr id="3" name="Content Placeholder 2"/>
          <p:cNvSpPr>
            <a:spLocks noGrp="1"/>
          </p:cNvSpPr>
          <p:nvPr>
            <p:ph idx="1"/>
          </p:nvPr>
        </p:nvSpPr>
        <p:spPr/>
        <p:txBody>
          <a:bodyPr/>
          <a:lstStyle/>
          <a:p>
            <a:r>
              <a:rPr lang="en-US" sz="4000" dirty="0">
                <a:latin typeface="Times New Roman" panose="02020603050405020304" pitchFamily="18" charset="0"/>
                <a:cs typeface="Times New Roman" panose="02020603050405020304" pitchFamily="18" charset="0"/>
              </a:rPr>
              <a:t>The ecological model helps us to understand how human beings </a:t>
            </a:r>
            <a:r>
              <a:rPr lang="en-US" sz="4000" dirty="0" smtClean="0">
                <a:latin typeface="Times New Roman" panose="02020603050405020304" pitchFamily="18" charset="0"/>
                <a:cs typeface="Times New Roman" panose="02020603050405020304" pitchFamily="18" charset="0"/>
              </a:rPr>
              <a:t>interact </a:t>
            </a:r>
            <a:r>
              <a:rPr lang="en-US" sz="4000" dirty="0">
                <a:latin typeface="Times New Roman" panose="02020603050405020304" pitchFamily="18" charset="0"/>
                <a:cs typeface="Times New Roman" panose="02020603050405020304" pitchFamily="18" charset="0"/>
              </a:rPr>
              <a:t>in an environment </a:t>
            </a:r>
          </a:p>
          <a:p>
            <a:r>
              <a:rPr lang="en-US" sz="4000" dirty="0">
                <a:latin typeface="Times New Roman" panose="02020603050405020304" pitchFamily="18" charset="0"/>
                <a:cs typeface="Times New Roman" panose="02020603050405020304" pitchFamily="18" charset="0"/>
              </a:rPr>
              <a:t>The ecological model helps in mapping the risks and protective factors of SRGBV </a:t>
            </a:r>
          </a:p>
          <a:p>
            <a:r>
              <a:rPr lang="en-US" sz="4000" dirty="0">
                <a:latin typeface="Times New Roman" panose="02020603050405020304" pitchFamily="18" charset="0"/>
                <a:cs typeface="Times New Roman" panose="02020603050405020304" pitchFamily="18" charset="0"/>
              </a:rPr>
              <a:t>Each of the level of the ecological model  has protective and risk factors causing SRGBV</a:t>
            </a:r>
          </a:p>
          <a:p>
            <a:pPr marL="0" indent="0">
              <a:buNone/>
            </a:pPr>
            <a:endParaRPr lang="en-US"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52650" y="365127"/>
            <a:ext cx="7886700" cy="898915"/>
          </a:xfrm>
        </p:spPr>
        <p:txBody>
          <a:bodyPr/>
          <a:lstStyle/>
          <a:p>
            <a:pPr algn="ctr"/>
            <a:r>
              <a:rPr lang="en-GB" b="1" noProof="0" dirty="0">
                <a:solidFill>
                  <a:srgbClr val="000000"/>
                </a:solidFill>
                <a:latin typeface="+mn-lt"/>
                <a:cs typeface="Calibri" panose="020F0502020204030204"/>
              </a:rPr>
              <a:t>Ecological model</a:t>
            </a:r>
            <a:endParaRPr lang="en-GB" noProof="0" dirty="0">
              <a:latin typeface="+mn-lt"/>
            </a:endParaRPr>
          </a:p>
        </p:txBody>
      </p:sp>
      <p:sp>
        <p:nvSpPr>
          <p:cNvPr id="3" name="Content Placeholder 2"/>
          <p:cNvSpPr>
            <a:spLocks noGrp="1"/>
          </p:cNvSpPr>
          <p:nvPr>
            <p:ph idx="1"/>
          </p:nvPr>
        </p:nvSpPr>
        <p:spPr>
          <a:xfrm>
            <a:off x="1137685" y="1600201"/>
            <a:ext cx="3503262" cy="3564415"/>
          </a:xfrm>
          <a:solidFill>
            <a:srgbClr val="FFFFFF"/>
          </a:solidFill>
        </p:spPr>
        <p:txBody>
          <a:bodyPr>
            <a:normAutofit fontScale="85000" lnSpcReduction="20000"/>
          </a:bodyPr>
          <a:lstStyle/>
          <a:p>
            <a:pPr marL="0" indent="0">
              <a:buNone/>
            </a:pPr>
            <a:r>
              <a:rPr lang="en-GB" sz="2400" dirty="0">
                <a:solidFill>
                  <a:srgbClr val="000000"/>
                </a:solidFill>
                <a:latin typeface="Times New Roman" panose="02020603050405020304" pitchFamily="18" charset="0"/>
                <a:cs typeface="Times New Roman" panose="02020603050405020304" pitchFamily="18" charset="0"/>
              </a:rPr>
              <a:t>The </a:t>
            </a:r>
            <a:r>
              <a:rPr lang="en-GB" sz="2400" b="1" dirty="0">
                <a:solidFill>
                  <a:srgbClr val="000000"/>
                </a:solidFill>
                <a:latin typeface="Times New Roman" panose="02020603050405020304" pitchFamily="18" charset="0"/>
                <a:cs typeface="Times New Roman" panose="02020603050405020304" pitchFamily="18" charset="0"/>
              </a:rPr>
              <a:t>ecological model </a:t>
            </a:r>
            <a:r>
              <a:rPr lang="en-GB" sz="2400" dirty="0">
                <a:solidFill>
                  <a:srgbClr val="000000"/>
                </a:solidFill>
                <a:latin typeface="Times New Roman" panose="02020603050405020304" pitchFamily="18" charset="0"/>
                <a:cs typeface="Times New Roman" panose="02020603050405020304" pitchFamily="18" charset="0"/>
              </a:rPr>
              <a:t>helps us to map both the causes of violence and potential prevention and response strategies at different levels of the individual’s environment</a:t>
            </a:r>
          </a:p>
          <a:p>
            <a:pPr marL="0" indent="0">
              <a:buNone/>
            </a:pPr>
            <a:r>
              <a:rPr lang="en-GB" sz="2400" dirty="0">
                <a:solidFill>
                  <a:srgbClr val="000000"/>
                </a:solidFill>
                <a:latin typeface="Times New Roman" panose="02020603050405020304" pitchFamily="18" charset="0"/>
                <a:cs typeface="Times New Roman" panose="02020603050405020304" pitchFamily="18" charset="0"/>
              </a:rPr>
              <a:t>The model comprises:</a:t>
            </a:r>
          </a:p>
          <a:p>
            <a:pPr marL="0" indent="0">
              <a:buNone/>
            </a:pPr>
            <a:r>
              <a:rPr lang="en-GB" sz="2400" b="1" dirty="0">
                <a:solidFill>
                  <a:srgbClr val="000000"/>
                </a:solidFill>
                <a:latin typeface="Times New Roman" panose="02020603050405020304" pitchFamily="18" charset="0"/>
                <a:cs typeface="Times New Roman" panose="02020603050405020304" pitchFamily="18" charset="0"/>
              </a:rPr>
              <a:t> Macro level- </a:t>
            </a:r>
            <a:r>
              <a:rPr lang="en-GB" sz="2400" dirty="0">
                <a:solidFill>
                  <a:srgbClr val="000000"/>
                </a:solidFill>
                <a:latin typeface="Times New Roman" panose="02020603050405020304" pitchFamily="18" charset="0"/>
                <a:cs typeface="Times New Roman" panose="02020603050405020304" pitchFamily="18" charset="0"/>
              </a:rPr>
              <a:t>First two layers</a:t>
            </a:r>
          </a:p>
          <a:p>
            <a:pPr marL="0" indent="0">
              <a:buNone/>
            </a:pPr>
            <a:r>
              <a:rPr lang="en-GB" sz="2400" b="1" dirty="0">
                <a:solidFill>
                  <a:srgbClr val="000000"/>
                </a:solidFill>
                <a:latin typeface="Times New Roman" panose="02020603050405020304" pitchFamily="18" charset="0"/>
                <a:cs typeface="Times New Roman" panose="02020603050405020304" pitchFamily="18" charset="0"/>
              </a:rPr>
              <a:t>Micro</a:t>
            </a:r>
            <a:r>
              <a:rPr lang="en-GB" sz="2400" dirty="0">
                <a:solidFill>
                  <a:srgbClr val="000000"/>
                </a:solidFill>
                <a:latin typeface="Times New Roman" panose="02020603050405020304" pitchFamily="18" charset="0"/>
                <a:cs typeface="Times New Roman" panose="02020603050405020304" pitchFamily="18" charset="0"/>
              </a:rPr>
              <a:t>-Community, family, </a:t>
            </a:r>
            <a:r>
              <a:rPr lang="en-GB" sz="2400" dirty="0" smtClean="0">
                <a:latin typeface="Times New Roman" panose="02020603050405020304" pitchFamily="18" charset="0"/>
                <a:cs typeface="Times New Roman" panose="02020603050405020304" pitchFamily="18" charset="0"/>
              </a:rPr>
              <a:t>Church, School</a:t>
            </a:r>
            <a:endParaRPr lang="en-GB" sz="2400" dirty="0">
              <a:latin typeface="Times New Roman" panose="02020603050405020304" pitchFamily="18" charset="0"/>
              <a:cs typeface="Times New Roman" panose="02020603050405020304" pitchFamily="18" charset="0"/>
            </a:endParaRPr>
          </a:p>
          <a:p>
            <a:pPr marL="0" indent="0">
              <a:buNone/>
            </a:pPr>
            <a:endParaRPr lang="en-GB" sz="2400" dirty="0">
              <a:solidFill>
                <a:srgbClr val="000000"/>
              </a:solidFill>
              <a:latin typeface="Times New Roman" panose="02020603050405020304" pitchFamily="18" charset="0"/>
              <a:cs typeface="Times New Roman" panose="02020603050405020304" pitchFamily="18" charset="0"/>
            </a:endParaRPr>
          </a:p>
          <a:p>
            <a:pPr marL="0" indent="0">
              <a:buNone/>
            </a:pPr>
            <a:r>
              <a:rPr lang="en-GB" sz="2400" b="1" dirty="0">
                <a:solidFill>
                  <a:srgbClr val="000000"/>
                </a:solidFill>
                <a:latin typeface="Times New Roman" panose="02020603050405020304" pitchFamily="18" charset="0"/>
                <a:cs typeface="Times New Roman" panose="02020603050405020304" pitchFamily="18" charset="0"/>
              </a:rPr>
              <a:t>Individual level</a:t>
            </a:r>
            <a:r>
              <a:rPr lang="en-GB" sz="2400" dirty="0">
                <a:solidFill>
                  <a:srgbClr val="000000"/>
                </a:solidFill>
                <a:latin typeface="Times New Roman" panose="02020603050405020304" pitchFamily="18" charset="0"/>
                <a:cs typeface="Times New Roman" panose="02020603050405020304" pitchFamily="18" charset="0"/>
              </a:rPr>
              <a:t>-The person</a:t>
            </a:r>
          </a:p>
          <a:p>
            <a:pPr marL="0" indent="0">
              <a:buNone/>
            </a:pPr>
            <a:endParaRPr lang="en-GB" sz="2400" dirty="0">
              <a:latin typeface="Times New Roman" panose="02020603050405020304" pitchFamily="18" charset="0"/>
              <a:cs typeface="Times New Roman" panose="02020603050405020304" pitchFamily="18" charset="0"/>
            </a:endParaRPr>
          </a:p>
        </p:txBody>
      </p:sp>
      <p:grpSp>
        <p:nvGrpSpPr>
          <p:cNvPr id="4" name="Group 21"/>
          <p:cNvGrpSpPr/>
          <p:nvPr/>
        </p:nvGrpSpPr>
        <p:grpSpPr bwMode="auto">
          <a:xfrm>
            <a:off x="4926365" y="1653174"/>
            <a:ext cx="5006975" cy="4692650"/>
            <a:chOff x="2006600" y="1214438"/>
            <a:chExt cx="5006975" cy="4692650"/>
          </a:xfrm>
          <a:solidFill>
            <a:schemeClr val="accent2">
              <a:lumMod val="40000"/>
              <a:lumOff val="60000"/>
            </a:schemeClr>
          </a:solidFill>
        </p:grpSpPr>
        <p:sp>
          <p:nvSpPr>
            <p:cNvPr id="5" name="Oval 4"/>
            <p:cNvSpPr/>
            <p:nvPr/>
          </p:nvSpPr>
          <p:spPr>
            <a:xfrm>
              <a:off x="2006600" y="1214438"/>
              <a:ext cx="5006975" cy="4692650"/>
            </a:xfrm>
            <a:prstGeom prst="ellipse">
              <a:avLst/>
            </a:prstGeom>
            <a:grpFill/>
            <a:ln w="76200" cap="flat" cmpd="sng" algn="ctr">
              <a:solidFill>
                <a:srgbClr val="0A5E27"/>
              </a:solid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sp>
          <p:nvSpPr>
            <p:cNvPr id="6" name="Oval 5"/>
            <p:cNvSpPr/>
            <p:nvPr/>
          </p:nvSpPr>
          <p:spPr>
            <a:xfrm rot="309159">
              <a:off x="2779713" y="1852613"/>
              <a:ext cx="3467100" cy="3468687"/>
            </a:xfrm>
            <a:prstGeom prst="ellipse">
              <a:avLst/>
            </a:prstGeom>
            <a:grpFill/>
            <a:ln w="57150" cap="flat" cmpd="thickThin" algn="ctr">
              <a:solidFill>
                <a:srgbClr val="000090"/>
              </a:solid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US" dirty="0" err="1"/>
                <a:t>exosyts</a:t>
              </a:r>
              <a:endParaRPr lang="en-US" dirty="0"/>
            </a:p>
          </p:txBody>
        </p:sp>
        <p:sp>
          <p:nvSpPr>
            <p:cNvPr id="7" name="Oval 6"/>
            <p:cNvSpPr/>
            <p:nvPr/>
          </p:nvSpPr>
          <p:spPr>
            <a:xfrm>
              <a:off x="3454400" y="2540000"/>
              <a:ext cx="2133600" cy="2171700"/>
            </a:xfrm>
            <a:prstGeom prst="ellipse">
              <a:avLst/>
            </a:prstGeom>
            <a:grpFill/>
            <a:ln w="76200" cap="flat" cmpd="tri" algn="ctr">
              <a:solidFill>
                <a:srgbClr val="FF0000"/>
              </a:solid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sp>
          <p:nvSpPr>
            <p:cNvPr id="8" name="Oval 7"/>
            <p:cNvSpPr/>
            <p:nvPr/>
          </p:nvSpPr>
          <p:spPr>
            <a:xfrm>
              <a:off x="4081463" y="3213100"/>
              <a:ext cx="833437" cy="876300"/>
            </a:xfrm>
            <a:prstGeom prst="ellipse">
              <a:avLst/>
            </a:prstGeom>
            <a:grpFill/>
            <a:ln w="57150" cap="flat" cmpd="sng" algn="ctr">
              <a:solidFill>
                <a:srgbClr val="973F0C"/>
              </a:solid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600" dirty="0">
                <a:solidFill>
                  <a:schemeClr val="tx1"/>
                </a:solidFill>
              </a:endParaRPr>
            </a:p>
          </p:txBody>
        </p:sp>
        <p:sp>
          <p:nvSpPr>
            <p:cNvPr id="9" name="TextBox 33"/>
            <p:cNvSpPr txBox="1">
              <a:spLocks noChangeArrowheads="1"/>
            </p:cNvSpPr>
            <p:nvPr/>
          </p:nvSpPr>
          <p:spPr bwMode="auto">
            <a:xfrm>
              <a:off x="4081463" y="3471863"/>
              <a:ext cx="833437" cy="338554"/>
            </a:xfrm>
            <a:prstGeom prst="rect">
              <a:avLst/>
            </a:prstGeom>
            <a:grpFill/>
            <a:ln>
              <a:noFill/>
            </a:ln>
          </p:spPr>
          <p:txBody>
            <a:bodyPr>
              <a:spAutoFit/>
            </a:bodyPr>
            <a:lstStyle>
              <a:lvl1pPr>
                <a:defRPr sz="2400">
                  <a:solidFill>
                    <a:schemeClr val="tx1"/>
                  </a:solidFill>
                  <a:latin typeface="Arial" panose="020B0604020202020204" pitchFamily="34" charset="0"/>
                  <a:ea typeface="MS PGothic" panose="020B0600070205080204" charset="-128"/>
                  <a:cs typeface="MS PGothic" panose="020B0600070205080204" charset="-128"/>
                </a:defRPr>
              </a:lvl1pPr>
              <a:lvl2pPr marL="742950" indent="-285750">
                <a:defRPr sz="2400">
                  <a:solidFill>
                    <a:schemeClr val="tx1"/>
                  </a:solidFill>
                  <a:latin typeface="Arial" panose="020B0604020202020204" pitchFamily="34" charset="0"/>
                  <a:ea typeface="MS PGothic" panose="020B0600070205080204" charset="-128"/>
                </a:defRPr>
              </a:lvl2pPr>
              <a:lvl3pPr marL="1143000" indent="-228600">
                <a:defRPr sz="2400">
                  <a:solidFill>
                    <a:schemeClr val="tx1"/>
                  </a:solidFill>
                  <a:latin typeface="Arial" panose="020B0604020202020204" pitchFamily="34" charset="0"/>
                  <a:ea typeface="MS PGothic" panose="020B0600070205080204" charset="-128"/>
                </a:defRPr>
              </a:lvl3pPr>
              <a:lvl4pPr marL="1600200" indent="-228600">
                <a:defRPr sz="2400">
                  <a:solidFill>
                    <a:schemeClr val="tx1"/>
                  </a:solidFill>
                  <a:latin typeface="Arial" panose="020B0604020202020204" pitchFamily="34" charset="0"/>
                  <a:ea typeface="MS PGothic" panose="020B0600070205080204" charset="-128"/>
                </a:defRPr>
              </a:lvl4pPr>
              <a:lvl5pPr marL="2057400" indent="-228600">
                <a:defRPr sz="2400">
                  <a:solidFill>
                    <a:schemeClr val="tx1"/>
                  </a:solidFill>
                  <a:latin typeface="Arial" panose="020B060402020202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9pPr>
            </a:lstStyle>
            <a:p>
              <a:r>
                <a:rPr lang="en-US" sz="1600" b="1">
                  <a:latin typeface="Calibri" panose="020F0502020204030204" pitchFamily="34" charset="0"/>
                </a:rPr>
                <a:t>person</a:t>
              </a:r>
            </a:p>
          </p:txBody>
        </p:sp>
        <p:sp>
          <p:nvSpPr>
            <p:cNvPr id="10" name="TextBox 34"/>
            <p:cNvSpPr txBox="1">
              <a:spLocks noChangeArrowheads="1"/>
            </p:cNvSpPr>
            <p:nvPr/>
          </p:nvSpPr>
          <p:spPr bwMode="auto">
            <a:xfrm rot="-1039870">
              <a:off x="3811588" y="2785302"/>
              <a:ext cx="1320800" cy="353943"/>
            </a:xfrm>
            <a:prstGeom prst="rect">
              <a:avLst/>
            </a:prstGeom>
            <a:grpFill/>
            <a:ln>
              <a:noFill/>
            </a:ln>
          </p:spPr>
          <p:txBody>
            <a:bodyPr>
              <a:spAutoFit/>
            </a:bodyPr>
            <a:lstStyle>
              <a:lvl1pPr>
                <a:defRPr sz="2400">
                  <a:solidFill>
                    <a:schemeClr val="tx1"/>
                  </a:solidFill>
                  <a:latin typeface="Arial" panose="020B0604020202020204" pitchFamily="34" charset="0"/>
                  <a:ea typeface="MS PGothic" panose="020B0600070205080204" charset="-128"/>
                  <a:cs typeface="MS PGothic" panose="020B0600070205080204" charset="-128"/>
                </a:defRPr>
              </a:lvl1pPr>
              <a:lvl2pPr marL="742950" indent="-285750">
                <a:defRPr sz="2400">
                  <a:solidFill>
                    <a:schemeClr val="tx1"/>
                  </a:solidFill>
                  <a:latin typeface="Arial" panose="020B0604020202020204" pitchFamily="34" charset="0"/>
                  <a:ea typeface="MS PGothic" panose="020B0600070205080204" charset="-128"/>
                </a:defRPr>
              </a:lvl2pPr>
              <a:lvl3pPr marL="1143000" indent="-228600">
                <a:defRPr sz="2400">
                  <a:solidFill>
                    <a:schemeClr val="tx1"/>
                  </a:solidFill>
                  <a:latin typeface="Arial" panose="020B0604020202020204" pitchFamily="34" charset="0"/>
                  <a:ea typeface="MS PGothic" panose="020B0600070205080204" charset="-128"/>
                </a:defRPr>
              </a:lvl3pPr>
              <a:lvl4pPr marL="1600200" indent="-228600">
                <a:defRPr sz="2400">
                  <a:solidFill>
                    <a:schemeClr val="tx1"/>
                  </a:solidFill>
                  <a:latin typeface="Arial" panose="020B0604020202020204" pitchFamily="34" charset="0"/>
                  <a:ea typeface="MS PGothic" panose="020B0600070205080204" charset="-128"/>
                </a:defRPr>
              </a:lvl4pPr>
              <a:lvl5pPr marL="2057400" indent="-228600">
                <a:defRPr sz="2400">
                  <a:solidFill>
                    <a:schemeClr val="tx1"/>
                  </a:solidFill>
                  <a:latin typeface="Arial" panose="020B060402020202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9pPr>
            </a:lstStyle>
            <a:p>
              <a:r>
                <a:rPr lang="en-US" sz="1700" b="1">
                  <a:solidFill>
                    <a:srgbClr val="FF0000"/>
                  </a:solidFill>
                  <a:latin typeface="Calibri" panose="020F0502020204030204" pitchFamily="34" charset="0"/>
                </a:rPr>
                <a:t>family</a:t>
              </a:r>
            </a:p>
          </p:txBody>
        </p:sp>
        <p:sp>
          <p:nvSpPr>
            <p:cNvPr id="11" name="TextBox 35"/>
            <p:cNvSpPr txBox="1">
              <a:spLocks noChangeArrowheads="1"/>
            </p:cNvSpPr>
            <p:nvPr/>
          </p:nvSpPr>
          <p:spPr bwMode="auto">
            <a:xfrm rot="-2045624">
              <a:off x="4708525" y="3767415"/>
              <a:ext cx="1171575" cy="369332"/>
            </a:xfrm>
            <a:prstGeom prst="rect">
              <a:avLst/>
            </a:prstGeom>
            <a:grpFill/>
            <a:ln>
              <a:noFill/>
            </a:ln>
          </p:spPr>
          <p:txBody>
            <a:bodyPr>
              <a:spAutoFit/>
            </a:bodyPr>
            <a:lstStyle>
              <a:lvl1pPr>
                <a:defRPr sz="2400">
                  <a:solidFill>
                    <a:schemeClr val="tx1"/>
                  </a:solidFill>
                  <a:latin typeface="Arial" panose="020B0604020202020204" pitchFamily="34" charset="0"/>
                  <a:ea typeface="MS PGothic" panose="020B0600070205080204" charset="-128"/>
                  <a:cs typeface="MS PGothic" panose="020B0600070205080204" charset="-128"/>
                </a:defRPr>
              </a:lvl1pPr>
              <a:lvl2pPr marL="742950" indent="-285750">
                <a:defRPr sz="2400">
                  <a:solidFill>
                    <a:schemeClr val="tx1"/>
                  </a:solidFill>
                  <a:latin typeface="Arial" panose="020B0604020202020204" pitchFamily="34" charset="0"/>
                  <a:ea typeface="MS PGothic" panose="020B0600070205080204" charset="-128"/>
                </a:defRPr>
              </a:lvl2pPr>
              <a:lvl3pPr marL="1143000" indent="-228600">
                <a:defRPr sz="2400">
                  <a:solidFill>
                    <a:schemeClr val="tx1"/>
                  </a:solidFill>
                  <a:latin typeface="Arial" panose="020B0604020202020204" pitchFamily="34" charset="0"/>
                  <a:ea typeface="MS PGothic" panose="020B0600070205080204" charset="-128"/>
                </a:defRPr>
              </a:lvl3pPr>
              <a:lvl4pPr marL="1600200" indent="-228600">
                <a:defRPr sz="2400">
                  <a:solidFill>
                    <a:schemeClr val="tx1"/>
                  </a:solidFill>
                  <a:latin typeface="Arial" panose="020B0604020202020204" pitchFamily="34" charset="0"/>
                  <a:ea typeface="MS PGothic" panose="020B0600070205080204" charset="-128"/>
                </a:defRPr>
              </a:lvl4pPr>
              <a:lvl5pPr marL="2057400" indent="-228600">
                <a:defRPr sz="2400">
                  <a:solidFill>
                    <a:schemeClr val="tx1"/>
                  </a:solidFill>
                  <a:latin typeface="Arial" panose="020B060402020202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9pPr>
            </a:lstStyle>
            <a:p>
              <a:r>
                <a:rPr lang="en-US" sz="1800" b="1">
                  <a:solidFill>
                    <a:srgbClr val="FF0000"/>
                  </a:solidFill>
                  <a:latin typeface="Calibri" panose="020F0502020204030204" pitchFamily="34" charset="0"/>
                </a:rPr>
                <a:t>school</a:t>
              </a:r>
            </a:p>
          </p:txBody>
        </p:sp>
        <p:sp>
          <p:nvSpPr>
            <p:cNvPr id="12" name="TextBox 36"/>
            <p:cNvSpPr txBox="1">
              <a:spLocks noChangeArrowheads="1"/>
            </p:cNvSpPr>
            <p:nvPr/>
          </p:nvSpPr>
          <p:spPr bwMode="auto">
            <a:xfrm rot="2099626">
              <a:off x="3513138" y="3986733"/>
              <a:ext cx="1357312" cy="384721"/>
            </a:xfrm>
            <a:prstGeom prst="rect">
              <a:avLst/>
            </a:prstGeom>
            <a:grpFill/>
            <a:ln>
              <a:noFill/>
            </a:ln>
          </p:spPr>
          <p:txBody>
            <a:bodyPr>
              <a:spAutoFit/>
            </a:bodyPr>
            <a:lstStyle>
              <a:lvl1pPr>
                <a:defRPr sz="2400">
                  <a:solidFill>
                    <a:schemeClr val="tx1"/>
                  </a:solidFill>
                  <a:latin typeface="Arial" panose="020B0604020202020204" pitchFamily="34" charset="0"/>
                  <a:ea typeface="MS PGothic" panose="020B0600070205080204" charset="-128"/>
                  <a:cs typeface="MS PGothic" panose="020B0600070205080204" charset="-128"/>
                </a:defRPr>
              </a:lvl1pPr>
              <a:lvl2pPr marL="742950" indent="-285750">
                <a:defRPr sz="2400">
                  <a:solidFill>
                    <a:schemeClr val="tx1"/>
                  </a:solidFill>
                  <a:latin typeface="Arial" panose="020B0604020202020204" pitchFamily="34" charset="0"/>
                  <a:ea typeface="MS PGothic" panose="020B0600070205080204" charset="-128"/>
                </a:defRPr>
              </a:lvl2pPr>
              <a:lvl3pPr marL="1143000" indent="-228600">
                <a:defRPr sz="2400">
                  <a:solidFill>
                    <a:schemeClr val="tx1"/>
                  </a:solidFill>
                  <a:latin typeface="Arial" panose="020B0604020202020204" pitchFamily="34" charset="0"/>
                  <a:ea typeface="MS PGothic" panose="020B0600070205080204" charset="-128"/>
                </a:defRPr>
              </a:lvl3pPr>
              <a:lvl4pPr marL="1600200" indent="-228600">
                <a:defRPr sz="2400">
                  <a:solidFill>
                    <a:schemeClr val="tx1"/>
                  </a:solidFill>
                  <a:latin typeface="Arial" panose="020B0604020202020204" pitchFamily="34" charset="0"/>
                  <a:ea typeface="MS PGothic" panose="020B0600070205080204" charset="-128"/>
                </a:defRPr>
              </a:lvl4pPr>
              <a:lvl5pPr marL="2057400" indent="-228600">
                <a:defRPr sz="2400">
                  <a:solidFill>
                    <a:schemeClr val="tx1"/>
                  </a:solidFill>
                  <a:latin typeface="Arial" panose="020B060402020202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9pPr>
            </a:lstStyle>
            <a:p>
              <a:r>
                <a:rPr lang="en-US" sz="1900" b="1" dirty="0">
                  <a:solidFill>
                    <a:srgbClr val="FF0000"/>
                  </a:solidFill>
                  <a:latin typeface="Calibri" panose="020F0502020204030204" pitchFamily="34" charset="0"/>
                </a:rPr>
                <a:t>community</a:t>
              </a:r>
            </a:p>
          </p:txBody>
        </p:sp>
        <p:sp>
          <p:nvSpPr>
            <p:cNvPr id="13" name="TextBox 37"/>
            <p:cNvSpPr txBox="1">
              <a:spLocks noChangeArrowheads="1"/>
            </p:cNvSpPr>
            <p:nvPr/>
          </p:nvSpPr>
          <p:spPr bwMode="auto">
            <a:xfrm rot="2249479">
              <a:off x="4760913" y="3154153"/>
              <a:ext cx="841375" cy="338554"/>
            </a:xfrm>
            <a:prstGeom prst="rect">
              <a:avLst/>
            </a:prstGeom>
            <a:grpFill/>
            <a:ln>
              <a:noFill/>
            </a:ln>
          </p:spPr>
          <p:txBody>
            <a:bodyPr>
              <a:spAutoFit/>
            </a:bodyPr>
            <a:lstStyle>
              <a:lvl1pPr>
                <a:defRPr sz="2400">
                  <a:solidFill>
                    <a:schemeClr val="tx1"/>
                  </a:solidFill>
                  <a:latin typeface="Arial" panose="020B0604020202020204" pitchFamily="34" charset="0"/>
                  <a:ea typeface="MS PGothic" panose="020B0600070205080204" charset="-128"/>
                  <a:cs typeface="MS PGothic" panose="020B0600070205080204" charset="-128"/>
                </a:defRPr>
              </a:lvl1pPr>
              <a:lvl2pPr marL="742950" indent="-285750">
                <a:defRPr sz="2400">
                  <a:solidFill>
                    <a:schemeClr val="tx1"/>
                  </a:solidFill>
                  <a:latin typeface="Arial" panose="020B0604020202020204" pitchFamily="34" charset="0"/>
                  <a:ea typeface="MS PGothic" panose="020B0600070205080204" charset="-128"/>
                </a:defRPr>
              </a:lvl2pPr>
              <a:lvl3pPr marL="1143000" indent="-228600">
                <a:defRPr sz="2400">
                  <a:solidFill>
                    <a:schemeClr val="tx1"/>
                  </a:solidFill>
                  <a:latin typeface="Arial" panose="020B0604020202020204" pitchFamily="34" charset="0"/>
                  <a:ea typeface="MS PGothic" panose="020B0600070205080204" charset="-128"/>
                </a:defRPr>
              </a:lvl3pPr>
              <a:lvl4pPr marL="1600200" indent="-228600">
                <a:defRPr sz="2400">
                  <a:solidFill>
                    <a:schemeClr val="tx1"/>
                  </a:solidFill>
                  <a:latin typeface="Arial" panose="020B0604020202020204" pitchFamily="34" charset="0"/>
                  <a:ea typeface="MS PGothic" panose="020B0600070205080204" charset="-128"/>
                </a:defRPr>
              </a:lvl4pPr>
              <a:lvl5pPr marL="2057400" indent="-228600">
                <a:defRPr sz="2400">
                  <a:solidFill>
                    <a:schemeClr val="tx1"/>
                  </a:solidFill>
                  <a:latin typeface="Arial" panose="020B060402020202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9pPr>
            </a:lstStyle>
            <a:p>
              <a:r>
                <a:rPr lang="en-US" sz="1600" b="1">
                  <a:solidFill>
                    <a:srgbClr val="FF0000"/>
                  </a:solidFill>
                  <a:latin typeface="Calibri" panose="020F0502020204030204" pitchFamily="34" charset="0"/>
                </a:rPr>
                <a:t>church</a:t>
              </a:r>
            </a:p>
          </p:txBody>
        </p:sp>
        <p:sp>
          <p:nvSpPr>
            <p:cNvPr id="14" name="TextBox 38"/>
            <p:cNvSpPr txBox="1">
              <a:spLocks noChangeArrowheads="1"/>
            </p:cNvSpPr>
            <p:nvPr/>
          </p:nvSpPr>
          <p:spPr bwMode="auto">
            <a:xfrm>
              <a:off x="3538538" y="2084388"/>
              <a:ext cx="1854200" cy="338137"/>
            </a:xfrm>
            <a:prstGeom prst="rect">
              <a:avLst/>
            </a:prstGeom>
            <a:grpFill/>
            <a:ln>
              <a:noFill/>
            </a:ln>
          </p:spPr>
          <p:txBody>
            <a:bodyPr>
              <a:spAutoFit/>
            </a:bodyPr>
            <a:lstStyle>
              <a:lvl1pPr>
                <a:defRPr sz="2400">
                  <a:solidFill>
                    <a:schemeClr val="tx1"/>
                  </a:solidFill>
                  <a:latin typeface="Arial" panose="020B0604020202020204" pitchFamily="34" charset="0"/>
                  <a:ea typeface="MS PGothic" panose="020B0600070205080204" charset="-128"/>
                  <a:cs typeface="MS PGothic" panose="020B0600070205080204" charset="-128"/>
                </a:defRPr>
              </a:lvl1pPr>
              <a:lvl2pPr marL="742950" indent="-285750">
                <a:defRPr sz="2400">
                  <a:solidFill>
                    <a:schemeClr val="tx1"/>
                  </a:solidFill>
                  <a:latin typeface="Arial" panose="020B0604020202020204" pitchFamily="34" charset="0"/>
                  <a:ea typeface="MS PGothic" panose="020B0600070205080204" charset="-128"/>
                </a:defRPr>
              </a:lvl2pPr>
              <a:lvl3pPr marL="1143000" indent="-228600">
                <a:defRPr sz="2400">
                  <a:solidFill>
                    <a:schemeClr val="tx1"/>
                  </a:solidFill>
                  <a:latin typeface="Arial" panose="020B0604020202020204" pitchFamily="34" charset="0"/>
                  <a:ea typeface="MS PGothic" panose="020B0600070205080204" charset="-128"/>
                </a:defRPr>
              </a:lvl3pPr>
              <a:lvl4pPr marL="1600200" indent="-228600">
                <a:defRPr sz="2400">
                  <a:solidFill>
                    <a:schemeClr val="tx1"/>
                  </a:solidFill>
                  <a:latin typeface="Arial" panose="020B0604020202020204" pitchFamily="34" charset="0"/>
                  <a:ea typeface="MS PGothic" panose="020B0600070205080204" charset="-128"/>
                </a:defRPr>
              </a:lvl4pPr>
              <a:lvl5pPr marL="2057400" indent="-228600">
                <a:defRPr sz="2400">
                  <a:solidFill>
                    <a:schemeClr val="tx1"/>
                  </a:solidFill>
                  <a:latin typeface="Arial" panose="020B060402020202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9pPr>
            </a:lstStyle>
            <a:p>
              <a:r>
                <a:rPr lang="en-US" sz="1600" b="1">
                  <a:solidFill>
                    <a:srgbClr val="000090"/>
                  </a:solidFill>
                  <a:latin typeface="Calibri" panose="020F0502020204030204" pitchFamily="34" charset="0"/>
                </a:rPr>
                <a:t>Education system</a:t>
              </a:r>
            </a:p>
          </p:txBody>
        </p:sp>
        <p:sp>
          <p:nvSpPr>
            <p:cNvPr id="15" name="TextBox 39"/>
            <p:cNvSpPr txBox="1">
              <a:spLocks noChangeArrowheads="1"/>
            </p:cNvSpPr>
            <p:nvPr/>
          </p:nvSpPr>
          <p:spPr bwMode="auto">
            <a:xfrm rot="-4135139">
              <a:off x="2555082" y="3090069"/>
              <a:ext cx="1409700" cy="338137"/>
            </a:xfrm>
            <a:prstGeom prst="rect">
              <a:avLst/>
            </a:prstGeom>
            <a:grpFill/>
            <a:ln>
              <a:noFill/>
            </a:ln>
          </p:spPr>
          <p:txBody>
            <a:bodyPr>
              <a:spAutoFit/>
            </a:bodyPr>
            <a:lstStyle>
              <a:lvl1pPr>
                <a:defRPr sz="2400">
                  <a:solidFill>
                    <a:schemeClr val="tx1"/>
                  </a:solidFill>
                  <a:latin typeface="Arial" panose="020B0604020202020204" pitchFamily="34" charset="0"/>
                  <a:ea typeface="MS PGothic" panose="020B0600070205080204" charset="-128"/>
                  <a:cs typeface="MS PGothic" panose="020B0600070205080204" charset="-128"/>
                </a:defRPr>
              </a:lvl1pPr>
              <a:lvl2pPr marL="742950" indent="-285750">
                <a:defRPr sz="2400">
                  <a:solidFill>
                    <a:schemeClr val="tx1"/>
                  </a:solidFill>
                  <a:latin typeface="Arial" panose="020B0604020202020204" pitchFamily="34" charset="0"/>
                  <a:ea typeface="MS PGothic" panose="020B0600070205080204" charset="-128"/>
                </a:defRPr>
              </a:lvl2pPr>
              <a:lvl3pPr marL="1143000" indent="-228600">
                <a:defRPr sz="2400">
                  <a:solidFill>
                    <a:schemeClr val="tx1"/>
                  </a:solidFill>
                  <a:latin typeface="Arial" panose="020B0604020202020204" pitchFamily="34" charset="0"/>
                  <a:ea typeface="MS PGothic" panose="020B0600070205080204" charset="-128"/>
                </a:defRPr>
              </a:lvl3pPr>
              <a:lvl4pPr marL="1600200" indent="-228600">
                <a:defRPr sz="2400">
                  <a:solidFill>
                    <a:schemeClr val="tx1"/>
                  </a:solidFill>
                  <a:latin typeface="Arial" panose="020B0604020202020204" pitchFamily="34" charset="0"/>
                  <a:ea typeface="MS PGothic" panose="020B0600070205080204" charset="-128"/>
                </a:defRPr>
              </a:lvl4pPr>
              <a:lvl5pPr marL="2057400" indent="-228600">
                <a:defRPr sz="2400">
                  <a:solidFill>
                    <a:schemeClr val="tx1"/>
                  </a:solidFill>
                  <a:latin typeface="Arial" panose="020B060402020202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9pPr>
            </a:lstStyle>
            <a:p>
              <a:r>
                <a:rPr lang="en-US" sz="1600" b="1">
                  <a:solidFill>
                    <a:srgbClr val="000090"/>
                  </a:solidFill>
                  <a:latin typeface="Calibri" panose="020F0502020204030204" pitchFamily="34" charset="0"/>
                </a:rPr>
                <a:t>Health system</a:t>
              </a:r>
            </a:p>
          </p:txBody>
        </p:sp>
        <p:sp>
          <p:nvSpPr>
            <p:cNvPr id="16" name="TextBox 40"/>
            <p:cNvSpPr txBox="1">
              <a:spLocks noChangeArrowheads="1"/>
            </p:cNvSpPr>
            <p:nvPr/>
          </p:nvSpPr>
          <p:spPr bwMode="auto">
            <a:xfrm rot="4660082">
              <a:off x="5180013" y="3101975"/>
              <a:ext cx="1395412" cy="338138"/>
            </a:xfrm>
            <a:prstGeom prst="rect">
              <a:avLst/>
            </a:prstGeom>
            <a:grpFill/>
            <a:ln>
              <a:noFill/>
            </a:ln>
          </p:spPr>
          <p:txBody>
            <a:bodyPr>
              <a:spAutoFit/>
            </a:bodyPr>
            <a:lstStyle>
              <a:lvl1pPr>
                <a:defRPr sz="2400">
                  <a:solidFill>
                    <a:schemeClr val="tx1"/>
                  </a:solidFill>
                  <a:latin typeface="Arial" panose="020B0604020202020204" pitchFamily="34" charset="0"/>
                  <a:ea typeface="MS PGothic" panose="020B0600070205080204" charset="-128"/>
                  <a:cs typeface="MS PGothic" panose="020B0600070205080204" charset="-128"/>
                </a:defRPr>
              </a:lvl1pPr>
              <a:lvl2pPr marL="742950" indent="-285750">
                <a:defRPr sz="2400">
                  <a:solidFill>
                    <a:schemeClr val="tx1"/>
                  </a:solidFill>
                  <a:latin typeface="Arial" panose="020B0604020202020204" pitchFamily="34" charset="0"/>
                  <a:ea typeface="MS PGothic" panose="020B0600070205080204" charset="-128"/>
                </a:defRPr>
              </a:lvl2pPr>
              <a:lvl3pPr marL="1143000" indent="-228600">
                <a:defRPr sz="2400">
                  <a:solidFill>
                    <a:schemeClr val="tx1"/>
                  </a:solidFill>
                  <a:latin typeface="Arial" panose="020B0604020202020204" pitchFamily="34" charset="0"/>
                  <a:ea typeface="MS PGothic" panose="020B0600070205080204" charset="-128"/>
                </a:defRPr>
              </a:lvl3pPr>
              <a:lvl4pPr marL="1600200" indent="-228600">
                <a:defRPr sz="2400">
                  <a:solidFill>
                    <a:schemeClr val="tx1"/>
                  </a:solidFill>
                  <a:latin typeface="Arial" panose="020B0604020202020204" pitchFamily="34" charset="0"/>
                  <a:ea typeface="MS PGothic" panose="020B0600070205080204" charset="-128"/>
                </a:defRPr>
              </a:lvl4pPr>
              <a:lvl5pPr marL="2057400" indent="-228600">
                <a:defRPr sz="2400">
                  <a:solidFill>
                    <a:schemeClr val="tx1"/>
                  </a:solidFill>
                  <a:latin typeface="Arial" panose="020B060402020202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9pPr>
            </a:lstStyle>
            <a:p>
              <a:r>
                <a:rPr lang="en-US" sz="1600" b="1">
                  <a:solidFill>
                    <a:srgbClr val="000090"/>
                  </a:solidFill>
                  <a:latin typeface="Calibri" panose="020F0502020204030204" pitchFamily="34" charset="0"/>
                </a:rPr>
                <a:t>Justice system</a:t>
              </a:r>
            </a:p>
          </p:txBody>
        </p:sp>
        <p:sp>
          <p:nvSpPr>
            <p:cNvPr id="17" name="TextBox 42"/>
            <p:cNvSpPr txBox="1">
              <a:spLocks noChangeArrowheads="1"/>
            </p:cNvSpPr>
            <p:nvPr/>
          </p:nvSpPr>
          <p:spPr bwMode="auto">
            <a:xfrm rot="1592806">
              <a:off x="3248025" y="4548188"/>
              <a:ext cx="1276350" cy="339725"/>
            </a:xfrm>
            <a:prstGeom prst="rect">
              <a:avLst/>
            </a:prstGeom>
            <a:grpFill/>
            <a:ln>
              <a:noFill/>
            </a:ln>
          </p:spPr>
          <p:txBody>
            <a:bodyPr>
              <a:spAutoFit/>
            </a:bodyPr>
            <a:lstStyle>
              <a:lvl1pPr>
                <a:defRPr sz="2400">
                  <a:solidFill>
                    <a:schemeClr val="tx1"/>
                  </a:solidFill>
                  <a:latin typeface="Arial" panose="020B0604020202020204" pitchFamily="34" charset="0"/>
                  <a:ea typeface="MS PGothic" panose="020B0600070205080204" charset="-128"/>
                  <a:cs typeface="MS PGothic" panose="020B0600070205080204" charset="-128"/>
                </a:defRPr>
              </a:lvl1pPr>
              <a:lvl2pPr marL="742950" indent="-285750">
                <a:defRPr sz="2400">
                  <a:solidFill>
                    <a:schemeClr val="tx1"/>
                  </a:solidFill>
                  <a:latin typeface="Arial" panose="020B0604020202020204" pitchFamily="34" charset="0"/>
                  <a:ea typeface="MS PGothic" panose="020B0600070205080204" charset="-128"/>
                </a:defRPr>
              </a:lvl2pPr>
              <a:lvl3pPr marL="1143000" indent="-228600">
                <a:defRPr sz="2400">
                  <a:solidFill>
                    <a:schemeClr val="tx1"/>
                  </a:solidFill>
                  <a:latin typeface="Arial" panose="020B0604020202020204" pitchFamily="34" charset="0"/>
                  <a:ea typeface="MS PGothic" panose="020B0600070205080204" charset="-128"/>
                </a:defRPr>
              </a:lvl3pPr>
              <a:lvl4pPr marL="1600200" indent="-228600">
                <a:defRPr sz="2400">
                  <a:solidFill>
                    <a:schemeClr val="tx1"/>
                  </a:solidFill>
                  <a:latin typeface="Arial" panose="020B0604020202020204" pitchFamily="34" charset="0"/>
                  <a:ea typeface="MS PGothic" panose="020B0600070205080204" charset="-128"/>
                </a:defRPr>
              </a:lvl4pPr>
              <a:lvl5pPr marL="2057400" indent="-228600">
                <a:defRPr sz="2400">
                  <a:solidFill>
                    <a:schemeClr val="tx1"/>
                  </a:solidFill>
                  <a:latin typeface="Arial" panose="020B060402020202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9pPr>
            </a:lstStyle>
            <a:p>
              <a:r>
                <a:rPr lang="en-US" sz="1600" b="1">
                  <a:solidFill>
                    <a:srgbClr val="000090"/>
                  </a:solidFill>
                  <a:latin typeface="Calibri" panose="020F0502020204030204" pitchFamily="34" charset="0"/>
                </a:rPr>
                <a:t>Workplaces</a:t>
              </a:r>
            </a:p>
          </p:txBody>
        </p:sp>
        <p:sp>
          <p:nvSpPr>
            <p:cNvPr id="18" name="TextBox 43"/>
            <p:cNvSpPr txBox="1">
              <a:spLocks noChangeArrowheads="1"/>
            </p:cNvSpPr>
            <p:nvPr/>
          </p:nvSpPr>
          <p:spPr bwMode="auto">
            <a:xfrm rot="19842060">
              <a:off x="4767263" y="4514206"/>
              <a:ext cx="1277937" cy="461665"/>
            </a:xfrm>
            <a:prstGeom prst="rect">
              <a:avLst/>
            </a:prstGeom>
            <a:grpFill/>
            <a:ln>
              <a:noFill/>
            </a:ln>
          </p:spPr>
          <p:txBody>
            <a:bodyPr>
              <a:spAutoFit/>
            </a:bodyPr>
            <a:lstStyle>
              <a:lvl1pPr>
                <a:defRPr sz="2400">
                  <a:solidFill>
                    <a:schemeClr val="tx1"/>
                  </a:solidFill>
                  <a:latin typeface="Arial" panose="020B0604020202020204" pitchFamily="34" charset="0"/>
                  <a:ea typeface="MS PGothic" panose="020B0600070205080204" charset="-128"/>
                  <a:cs typeface="MS PGothic" panose="020B0600070205080204" charset="-128"/>
                </a:defRPr>
              </a:lvl1pPr>
              <a:lvl2pPr marL="742950" indent="-285750">
                <a:defRPr sz="2400">
                  <a:solidFill>
                    <a:schemeClr val="tx1"/>
                  </a:solidFill>
                  <a:latin typeface="Arial" panose="020B0604020202020204" pitchFamily="34" charset="0"/>
                  <a:ea typeface="MS PGothic" panose="020B0600070205080204" charset="-128"/>
                </a:defRPr>
              </a:lvl2pPr>
              <a:lvl3pPr marL="1143000" indent="-228600">
                <a:defRPr sz="2400">
                  <a:solidFill>
                    <a:schemeClr val="tx1"/>
                  </a:solidFill>
                  <a:latin typeface="Arial" panose="020B0604020202020204" pitchFamily="34" charset="0"/>
                  <a:ea typeface="MS PGothic" panose="020B0600070205080204" charset="-128"/>
                </a:defRPr>
              </a:lvl3pPr>
              <a:lvl4pPr marL="1600200" indent="-228600">
                <a:defRPr sz="2400">
                  <a:solidFill>
                    <a:schemeClr val="tx1"/>
                  </a:solidFill>
                  <a:latin typeface="Arial" panose="020B0604020202020204" pitchFamily="34" charset="0"/>
                  <a:ea typeface="MS PGothic" panose="020B0600070205080204" charset="-128"/>
                </a:defRPr>
              </a:lvl4pPr>
              <a:lvl5pPr marL="2057400" indent="-228600">
                <a:defRPr sz="2400">
                  <a:solidFill>
                    <a:schemeClr val="tx1"/>
                  </a:solidFill>
                  <a:latin typeface="Arial" panose="020B060402020202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9pPr>
            </a:lstStyle>
            <a:p>
              <a:r>
                <a:rPr lang="en-US" sz="1600" b="1">
                  <a:solidFill>
                    <a:srgbClr val="000090"/>
                  </a:solidFill>
                  <a:latin typeface="Calibri" panose="020F0502020204030204" pitchFamily="34" charset="0"/>
                </a:rPr>
                <a:t>Transport</a:t>
              </a:r>
              <a:r>
                <a:rPr lang="en-US">
                  <a:latin typeface="Calibri" panose="020F0502020204030204" pitchFamily="34" charset="0"/>
                </a:rPr>
                <a:t> </a:t>
              </a:r>
            </a:p>
          </p:txBody>
        </p:sp>
        <p:sp>
          <p:nvSpPr>
            <p:cNvPr id="19" name="TextBox 44"/>
            <p:cNvSpPr txBox="1">
              <a:spLocks noChangeArrowheads="1"/>
            </p:cNvSpPr>
            <p:nvPr/>
          </p:nvSpPr>
          <p:spPr bwMode="auto">
            <a:xfrm rot="-4310133">
              <a:off x="1756978" y="2487721"/>
              <a:ext cx="1643894" cy="461665"/>
            </a:xfrm>
            <a:prstGeom prst="rect">
              <a:avLst/>
            </a:prstGeom>
            <a:grpFill/>
            <a:ln>
              <a:noFill/>
            </a:ln>
          </p:spPr>
          <p:txBody>
            <a:bodyPr>
              <a:spAutoFit/>
            </a:bodyPr>
            <a:lstStyle>
              <a:lvl1pPr>
                <a:defRPr sz="2400">
                  <a:solidFill>
                    <a:schemeClr val="tx1"/>
                  </a:solidFill>
                  <a:latin typeface="Arial" panose="020B0604020202020204" pitchFamily="34" charset="0"/>
                  <a:ea typeface="MS PGothic" panose="020B0600070205080204" charset="-128"/>
                  <a:cs typeface="MS PGothic" panose="020B0600070205080204" charset="-128"/>
                </a:defRPr>
              </a:lvl1pPr>
              <a:lvl2pPr marL="742950" indent="-285750">
                <a:defRPr sz="2400">
                  <a:solidFill>
                    <a:schemeClr val="tx1"/>
                  </a:solidFill>
                  <a:latin typeface="Arial" panose="020B0604020202020204" pitchFamily="34" charset="0"/>
                  <a:ea typeface="MS PGothic" panose="020B0600070205080204" charset="-128"/>
                </a:defRPr>
              </a:lvl2pPr>
              <a:lvl3pPr marL="1143000" indent="-228600">
                <a:defRPr sz="2400">
                  <a:solidFill>
                    <a:schemeClr val="tx1"/>
                  </a:solidFill>
                  <a:latin typeface="Arial" panose="020B0604020202020204" pitchFamily="34" charset="0"/>
                  <a:ea typeface="MS PGothic" panose="020B0600070205080204" charset="-128"/>
                </a:defRPr>
              </a:lvl3pPr>
              <a:lvl4pPr marL="1600200" indent="-228600">
                <a:defRPr sz="2400">
                  <a:solidFill>
                    <a:schemeClr val="tx1"/>
                  </a:solidFill>
                  <a:latin typeface="Arial" panose="020B0604020202020204" pitchFamily="34" charset="0"/>
                  <a:ea typeface="MS PGothic" panose="020B0600070205080204" charset="-128"/>
                </a:defRPr>
              </a:lvl4pPr>
              <a:lvl5pPr marL="2057400" indent="-228600">
                <a:defRPr sz="2400">
                  <a:solidFill>
                    <a:schemeClr val="tx1"/>
                  </a:solidFill>
                  <a:latin typeface="Arial" panose="020B060402020202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9pPr>
            </a:lstStyle>
            <a:p>
              <a:r>
                <a:rPr lang="en-US" b="1">
                  <a:solidFill>
                    <a:srgbClr val="0A5E27"/>
                  </a:solidFill>
                  <a:latin typeface="Calibri" panose="020F0502020204030204" pitchFamily="34" charset="0"/>
                </a:rPr>
                <a:t>Economy</a:t>
              </a:r>
            </a:p>
          </p:txBody>
        </p:sp>
        <p:sp>
          <p:nvSpPr>
            <p:cNvPr id="20" name="TextBox 45"/>
            <p:cNvSpPr txBox="1">
              <a:spLocks noChangeArrowheads="1"/>
            </p:cNvSpPr>
            <p:nvPr/>
          </p:nvSpPr>
          <p:spPr bwMode="auto">
            <a:xfrm>
              <a:off x="3792538" y="1397000"/>
              <a:ext cx="1360487" cy="461665"/>
            </a:xfrm>
            <a:prstGeom prst="rect">
              <a:avLst/>
            </a:prstGeom>
            <a:grpFill/>
            <a:ln>
              <a:noFill/>
            </a:ln>
          </p:spPr>
          <p:txBody>
            <a:bodyPr>
              <a:spAutoFit/>
            </a:bodyPr>
            <a:lstStyle>
              <a:lvl1pPr>
                <a:defRPr sz="2400">
                  <a:solidFill>
                    <a:schemeClr val="tx1"/>
                  </a:solidFill>
                  <a:latin typeface="Arial" panose="020B0604020202020204" pitchFamily="34" charset="0"/>
                  <a:ea typeface="MS PGothic" panose="020B0600070205080204" charset="-128"/>
                  <a:cs typeface="MS PGothic" panose="020B0600070205080204" charset="-128"/>
                </a:defRPr>
              </a:lvl1pPr>
              <a:lvl2pPr marL="742950" indent="-285750">
                <a:defRPr sz="2400">
                  <a:solidFill>
                    <a:schemeClr val="tx1"/>
                  </a:solidFill>
                  <a:latin typeface="Arial" panose="020B0604020202020204" pitchFamily="34" charset="0"/>
                  <a:ea typeface="MS PGothic" panose="020B0600070205080204" charset="-128"/>
                </a:defRPr>
              </a:lvl2pPr>
              <a:lvl3pPr marL="1143000" indent="-228600">
                <a:defRPr sz="2400">
                  <a:solidFill>
                    <a:schemeClr val="tx1"/>
                  </a:solidFill>
                  <a:latin typeface="Arial" panose="020B0604020202020204" pitchFamily="34" charset="0"/>
                  <a:ea typeface="MS PGothic" panose="020B0600070205080204" charset="-128"/>
                </a:defRPr>
              </a:lvl3pPr>
              <a:lvl4pPr marL="1600200" indent="-228600">
                <a:defRPr sz="2400">
                  <a:solidFill>
                    <a:schemeClr val="tx1"/>
                  </a:solidFill>
                  <a:latin typeface="Arial" panose="020B0604020202020204" pitchFamily="34" charset="0"/>
                  <a:ea typeface="MS PGothic" panose="020B0600070205080204" charset="-128"/>
                </a:defRPr>
              </a:lvl4pPr>
              <a:lvl5pPr marL="2057400" indent="-228600">
                <a:defRPr sz="2400">
                  <a:solidFill>
                    <a:schemeClr val="tx1"/>
                  </a:solidFill>
                  <a:latin typeface="Arial" panose="020B060402020202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9pPr>
            </a:lstStyle>
            <a:p>
              <a:r>
                <a:rPr lang="en-US" b="1">
                  <a:solidFill>
                    <a:srgbClr val="0A5E27"/>
                  </a:solidFill>
                  <a:latin typeface="Calibri" panose="020F0502020204030204" pitchFamily="34" charset="0"/>
                </a:rPr>
                <a:t>Culture</a:t>
              </a:r>
            </a:p>
          </p:txBody>
        </p:sp>
        <p:sp>
          <p:nvSpPr>
            <p:cNvPr id="21" name="TextBox 46"/>
            <p:cNvSpPr txBox="1">
              <a:spLocks noChangeArrowheads="1"/>
            </p:cNvSpPr>
            <p:nvPr/>
          </p:nvSpPr>
          <p:spPr bwMode="auto">
            <a:xfrm rot="2677160">
              <a:off x="5772150" y="2208213"/>
              <a:ext cx="1042988" cy="385762"/>
            </a:xfrm>
            <a:prstGeom prst="rect">
              <a:avLst/>
            </a:prstGeom>
            <a:grpFill/>
            <a:ln>
              <a:noFill/>
            </a:ln>
          </p:spPr>
          <p:txBody>
            <a:bodyPr>
              <a:spAutoFit/>
            </a:bodyPr>
            <a:lstStyle>
              <a:lvl1pPr>
                <a:defRPr sz="2400">
                  <a:solidFill>
                    <a:schemeClr val="tx1"/>
                  </a:solidFill>
                  <a:latin typeface="Arial" panose="020B0604020202020204" pitchFamily="34" charset="0"/>
                  <a:ea typeface="MS PGothic" panose="020B0600070205080204" charset="-128"/>
                  <a:cs typeface="MS PGothic" panose="020B0600070205080204" charset="-128"/>
                </a:defRPr>
              </a:lvl1pPr>
              <a:lvl2pPr marL="742950" indent="-285750">
                <a:defRPr sz="2400">
                  <a:solidFill>
                    <a:schemeClr val="tx1"/>
                  </a:solidFill>
                  <a:latin typeface="Arial" panose="020B0604020202020204" pitchFamily="34" charset="0"/>
                  <a:ea typeface="MS PGothic" panose="020B0600070205080204" charset="-128"/>
                </a:defRPr>
              </a:lvl2pPr>
              <a:lvl3pPr marL="1143000" indent="-228600">
                <a:defRPr sz="2400">
                  <a:solidFill>
                    <a:schemeClr val="tx1"/>
                  </a:solidFill>
                  <a:latin typeface="Arial" panose="020B0604020202020204" pitchFamily="34" charset="0"/>
                  <a:ea typeface="MS PGothic" panose="020B0600070205080204" charset="-128"/>
                </a:defRPr>
              </a:lvl3pPr>
              <a:lvl4pPr marL="1600200" indent="-228600">
                <a:defRPr sz="2400">
                  <a:solidFill>
                    <a:schemeClr val="tx1"/>
                  </a:solidFill>
                  <a:latin typeface="Arial" panose="020B0604020202020204" pitchFamily="34" charset="0"/>
                  <a:ea typeface="MS PGothic" panose="020B0600070205080204" charset="-128"/>
                </a:defRPr>
              </a:lvl4pPr>
              <a:lvl5pPr marL="2057400" indent="-228600">
                <a:defRPr sz="2400">
                  <a:solidFill>
                    <a:schemeClr val="tx1"/>
                  </a:solidFill>
                  <a:latin typeface="Arial" panose="020B060402020202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9pPr>
            </a:lstStyle>
            <a:p>
              <a:r>
                <a:rPr lang="en-US" sz="1900" b="1">
                  <a:solidFill>
                    <a:srgbClr val="0A5E27"/>
                  </a:solidFill>
                  <a:latin typeface="Calibri" panose="020F0502020204030204" pitchFamily="34" charset="0"/>
                </a:rPr>
                <a:t>Religion</a:t>
              </a:r>
            </a:p>
          </p:txBody>
        </p:sp>
        <p:sp>
          <p:nvSpPr>
            <p:cNvPr id="22" name="TextBox 47"/>
            <p:cNvSpPr txBox="1">
              <a:spLocks noChangeArrowheads="1"/>
            </p:cNvSpPr>
            <p:nvPr/>
          </p:nvSpPr>
          <p:spPr bwMode="auto">
            <a:xfrm rot="976607">
              <a:off x="2987675" y="5231756"/>
              <a:ext cx="1914525" cy="461665"/>
            </a:xfrm>
            <a:prstGeom prst="rect">
              <a:avLst/>
            </a:prstGeom>
            <a:grpFill/>
            <a:ln>
              <a:noFill/>
            </a:ln>
          </p:spPr>
          <p:txBody>
            <a:bodyPr>
              <a:spAutoFit/>
            </a:bodyPr>
            <a:lstStyle>
              <a:lvl1pPr>
                <a:defRPr sz="2400">
                  <a:solidFill>
                    <a:schemeClr val="tx1"/>
                  </a:solidFill>
                  <a:latin typeface="Arial" panose="020B0604020202020204" pitchFamily="34" charset="0"/>
                  <a:ea typeface="MS PGothic" panose="020B0600070205080204" charset="-128"/>
                  <a:cs typeface="MS PGothic" panose="020B0600070205080204" charset="-128"/>
                </a:defRPr>
              </a:lvl1pPr>
              <a:lvl2pPr marL="742950" indent="-285750">
                <a:defRPr sz="2400">
                  <a:solidFill>
                    <a:schemeClr val="tx1"/>
                  </a:solidFill>
                  <a:latin typeface="Arial" panose="020B0604020202020204" pitchFamily="34" charset="0"/>
                  <a:ea typeface="MS PGothic" panose="020B0600070205080204" charset="-128"/>
                </a:defRPr>
              </a:lvl2pPr>
              <a:lvl3pPr marL="1143000" indent="-228600">
                <a:defRPr sz="2400">
                  <a:solidFill>
                    <a:schemeClr val="tx1"/>
                  </a:solidFill>
                  <a:latin typeface="Arial" panose="020B0604020202020204" pitchFamily="34" charset="0"/>
                  <a:ea typeface="MS PGothic" panose="020B0600070205080204" charset="-128"/>
                </a:defRPr>
              </a:lvl3pPr>
              <a:lvl4pPr marL="1600200" indent="-228600">
                <a:defRPr sz="2400">
                  <a:solidFill>
                    <a:schemeClr val="tx1"/>
                  </a:solidFill>
                  <a:latin typeface="Arial" panose="020B0604020202020204" pitchFamily="34" charset="0"/>
                  <a:ea typeface="MS PGothic" panose="020B0600070205080204" charset="-128"/>
                </a:defRPr>
              </a:lvl4pPr>
              <a:lvl5pPr marL="2057400" indent="-228600">
                <a:defRPr sz="2400">
                  <a:solidFill>
                    <a:schemeClr val="tx1"/>
                  </a:solidFill>
                  <a:latin typeface="Arial" panose="020B060402020202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9pPr>
            </a:lstStyle>
            <a:p>
              <a:r>
                <a:rPr lang="en-US" b="1">
                  <a:solidFill>
                    <a:srgbClr val="0A5E27"/>
                  </a:solidFill>
                  <a:latin typeface="Calibri" panose="020F0502020204030204" pitchFamily="34" charset="0"/>
                </a:rPr>
                <a:t>Ideology</a:t>
              </a:r>
            </a:p>
          </p:txBody>
        </p:sp>
        <p:sp>
          <p:nvSpPr>
            <p:cNvPr id="23" name="TextBox 48"/>
            <p:cNvSpPr txBox="1">
              <a:spLocks noChangeArrowheads="1"/>
            </p:cNvSpPr>
            <p:nvPr/>
          </p:nvSpPr>
          <p:spPr bwMode="auto">
            <a:xfrm rot="18433864">
              <a:off x="5884069" y="4256237"/>
              <a:ext cx="1033462" cy="461665"/>
            </a:xfrm>
            <a:prstGeom prst="rect">
              <a:avLst/>
            </a:prstGeom>
            <a:grpFill/>
            <a:ln>
              <a:noFill/>
            </a:ln>
          </p:spPr>
          <p:txBody>
            <a:bodyPr>
              <a:spAutoFit/>
            </a:bodyPr>
            <a:lstStyle>
              <a:lvl1pPr>
                <a:defRPr sz="2400">
                  <a:solidFill>
                    <a:schemeClr val="tx1"/>
                  </a:solidFill>
                  <a:latin typeface="Arial" panose="020B0604020202020204" pitchFamily="34" charset="0"/>
                  <a:ea typeface="MS PGothic" panose="020B0600070205080204" charset="-128"/>
                  <a:cs typeface="MS PGothic" panose="020B0600070205080204" charset="-128"/>
                </a:defRPr>
              </a:lvl1pPr>
              <a:lvl2pPr marL="742950" indent="-285750">
                <a:defRPr sz="2400">
                  <a:solidFill>
                    <a:schemeClr val="tx1"/>
                  </a:solidFill>
                  <a:latin typeface="Arial" panose="020B0604020202020204" pitchFamily="34" charset="0"/>
                  <a:ea typeface="MS PGothic" panose="020B0600070205080204" charset="-128"/>
                </a:defRPr>
              </a:lvl2pPr>
              <a:lvl3pPr marL="1143000" indent="-228600">
                <a:defRPr sz="2400">
                  <a:solidFill>
                    <a:schemeClr val="tx1"/>
                  </a:solidFill>
                  <a:latin typeface="Arial" panose="020B0604020202020204" pitchFamily="34" charset="0"/>
                  <a:ea typeface="MS PGothic" panose="020B0600070205080204" charset="-128"/>
                </a:defRPr>
              </a:lvl3pPr>
              <a:lvl4pPr marL="1600200" indent="-228600">
                <a:defRPr sz="2400">
                  <a:solidFill>
                    <a:schemeClr val="tx1"/>
                  </a:solidFill>
                  <a:latin typeface="Arial" panose="020B0604020202020204" pitchFamily="34" charset="0"/>
                  <a:ea typeface="MS PGothic" panose="020B0600070205080204" charset="-128"/>
                </a:defRPr>
              </a:lvl4pPr>
              <a:lvl5pPr marL="2057400" indent="-228600">
                <a:defRPr sz="2400">
                  <a:solidFill>
                    <a:schemeClr val="tx1"/>
                  </a:solidFill>
                  <a:latin typeface="Arial" panose="020B060402020202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9pPr>
            </a:lstStyle>
            <a:p>
              <a:r>
                <a:rPr lang="en-US" b="1">
                  <a:solidFill>
                    <a:srgbClr val="0A5E27"/>
                  </a:solidFill>
                  <a:latin typeface="Calibri" panose="020F0502020204030204" pitchFamily="34" charset="0"/>
                </a:rPr>
                <a:t>Beliefs</a:t>
              </a:r>
            </a:p>
          </p:txBody>
        </p:sp>
      </p:grpSp>
      <p:sp>
        <p:nvSpPr>
          <p:cNvPr id="24" name="Content Placeholder 2"/>
          <p:cNvSpPr txBox="1"/>
          <p:nvPr/>
        </p:nvSpPr>
        <p:spPr>
          <a:xfrm>
            <a:off x="2034206" y="5921327"/>
            <a:ext cx="2659745" cy="674076"/>
          </a:xfrm>
          <a:prstGeom prst="rect">
            <a:avLst/>
          </a:prstGeom>
          <a:solidFill>
            <a:srgbClr val="FFFFFF"/>
          </a:solidFill>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0"/>
              </a:spcBef>
              <a:buNone/>
              <a:defRPr/>
            </a:pPr>
            <a:r>
              <a:rPr lang="en-US" sz="1200" dirty="0"/>
              <a:t>Derived from </a:t>
            </a:r>
            <a:r>
              <a:rPr lang="en-AU" sz="1200" dirty="0"/>
              <a:t>Bronfenbrenner, U. (1977). Toward an experimental ecology of human development. </a:t>
            </a:r>
            <a:r>
              <a:rPr lang="en-AU" sz="1200" i="1" dirty="0"/>
              <a:t>American psychologist</a:t>
            </a:r>
            <a:r>
              <a:rPr lang="en-AU" sz="1200" dirty="0"/>
              <a:t>, </a:t>
            </a:r>
            <a:r>
              <a:rPr lang="en-AU" sz="1200" i="1" dirty="0"/>
              <a:t>32</a:t>
            </a:r>
            <a:r>
              <a:rPr lang="en-AU" sz="1200" dirty="0"/>
              <a:t>(7), 513.</a:t>
            </a:r>
            <a:endParaRPr lang="en-US" sz="1200" b="1" dirty="0"/>
          </a:p>
          <a:p>
            <a:pPr marL="0" indent="0">
              <a:buNone/>
            </a:pPr>
            <a:endParaRPr lang="en-US" dirty="0">
              <a:solidFill>
                <a:srgbClr val="000000"/>
              </a:solidFill>
              <a:cs typeface="Calibri" panose="020F0502020204030204"/>
            </a:endParaRPr>
          </a:p>
          <a:p>
            <a:pPr>
              <a:spcBef>
                <a:spcPts val="0"/>
              </a:spcBef>
              <a:defRPr/>
            </a:pPr>
            <a:endParaRPr lang="en-US" sz="2000" b="1" baseline="30000" dirty="0">
              <a:ln>
                <a:solidFill>
                  <a:srgbClr val="660066"/>
                </a:solidFill>
              </a:ln>
              <a:solidFill>
                <a:srgbClr val="9D69A9"/>
              </a:solidFill>
            </a:endParaRPr>
          </a:p>
          <a:p>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362" y="297216"/>
            <a:ext cx="8045145" cy="1178170"/>
          </a:xfrm>
        </p:spPr>
        <p:txBody>
          <a:bodyPr>
            <a:normAutofit/>
          </a:bodyPr>
          <a:lstStyle/>
          <a:p>
            <a:r>
              <a:rPr lang="en-GB" sz="3200" b="1" dirty="0">
                <a:latin typeface="+mn-lt"/>
              </a:rPr>
              <a:t>Activity</a:t>
            </a:r>
            <a:r>
              <a:rPr lang="en-US" altLang="en-GB" sz="3200" b="1" dirty="0">
                <a:latin typeface="+mn-lt"/>
              </a:rPr>
              <a:t> 3</a:t>
            </a:r>
            <a:r>
              <a:rPr lang="en-GB" sz="3200" b="1" dirty="0">
                <a:latin typeface="+mn-lt"/>
              </a:rPr>
              <a:t> : </a:t>
            </a:r>
            <a:r>
              <a:rPr lang="en-US" sz="3200" b="1" dirty="0">
                <a:latin typeface="+mn-lt"/>
              </a:rPr>
              <a:t>Mapping risk and protective factors </a:t>
            </a:r>
            <a:endParaRPr lang="en-GB" sz="3200" b="1" dirty="0">
              <a:latin typeface="+mn-lt"/>
            </a:endParaRPr>
          </a:p>
        </p:txBody>
      </p:sp>
      <p:sp>
        <p:nvSpPr>
          <p:cNvPr id="3" name="Content Placeholder 2"/>
          <p:cNvSpPr>
            <a:spLocks noGrp="1"/>
          </p:cNvSpPr>
          <p:nvPr>
            <p:ph idx="1"/>
          </p:nvPr>
        </p:nvSpPr>
        <p:spPr>
          <a:xfrm>
            <a:off x="1816608" y="1756218"/>
            <a:ext cx="3342682" cy="4885441"/>
          </a:xfrm>
        </p:spPr>
        <p:txBody>
          <a:bodyPr/>
          <a:lstStyle/>
          <a:p>
            <a:pPr marL="0" indent="0">
              <a:buNone/>
            </a:pPr>
            <a:r>
              <a:rPr lang="en-GB" noProof="0" dirty="0"/>
              <a:t>In </a:t>
            </a:r>
            <a:r>
              <a:rPr lang="en-GB" noProof="0" dirty="0" smtClean="0"/>
              <a:t>groups,</a:t>
            </a:r>
            <a:r>
              <a:rPr lang="en-GB" noProof="0" dirty="0" smtClean="0">
                <a:solidFill>
                  <a:srgbClr val="FF0000"/>
                </a:solidFill>
              </a:rPr>
              <a:t> </a:t>
            </a:r>
            <a:r>
              <a:rPr lang="en-GB" noProof="0" dirty="0"/>
              <a:t>use the ecological model to identify the risk factors for SRGBV at each level: </a:t>
            </a:r>
          </a:p>
          <a:p>
            <a:pPr marL="0" indent="0">
              <a:buNone/>
            </a:pPr>
            <a:endParaRPr lang="en-GB" noProof="0" dirty="0"/>
          </a:p>
          <a:p>
            <a:pPr>
              <a:buFont typeface="Wingdings" panose="05000000000000000000" pitchFamily="2" charset="2"/>
              <a:buChar char="Ø"/>
            </a:pPr>
            <a:r>
              <a:rPr lang="en-GB" noProof="0" dirty="0"/>
              <a:t>Macro level </a:t>
            </a:r>
          </a:p>
          <a:p>
            <a:pPr>
              <a:buFont typeface="Wingdings" panose="05000000000000000000" pitchFamily="2" charset="2"/>
              <a:buChar char="Ø"/>
            </a:pPr>
            <a:r>
              <a:rPr lang="en-GB" noProof="0" dirty="0"/>
              <a:t>Micro level </a:t>
            </a:r>
          </a:p>
          <a:p>
            <a:pPr>
              <a:buFont typeface="Wingdings" panose="05000000000000000000" pitchFamily="2" charset="2"/>
              <a:buChar char="Ø"/>
            </a:pPr>
            <a:r>
              <a:rPr lang="en-GB" noProof="0" dirty="0"/>
              <a:t>Individual level </a:t>
            </a:r>
          </a:p>
        </p:txBody>
      </p:sp>
      <p:sp>
        <p:nvSpPr>
          <p:cNvPr id="4" name="Star: 5 Points 3"/>
          <p:cNvSpPr/>
          <p:nvPr/>
        </p:nvSpPr>
        <p:spPr>
          <a:xfrm>
            <a:off x="9237480" y="66292"/>
            <a:ext cx="1391880" cy="1164935"/>
          </a:xfrm>
          <a:prstGeom prst="star5">
            <a:avLst/>
          </a:prstGeom>
          <a:solidFill>
            <a:schemeClr val="accent4">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grpSp>
        <p:nvGrpSpPr>
          <p:cNvPr id="6" name="Group 5"/>
          <p:cNvGrpSpPr/>
          <p:nvPr/>
        </p:nvGrpSpPr>
        <p:grpSpPr>
          <a:xfrm>
            <a:off x="5416025" y="1756218"/>
            <a:ext cx="4910218" cy="4738285"/>
            <a:chOff x="1880345" y="1171001"/>
            <a:chExt cx="4910218" cy="4738285"/>
          </a:xfrm>
          <a:solidFill>
            <a:schemeClr val="accent2">
              <a:lumMod val="40000"/>
              <a:lumOff val="60000"/>
            </a:schemeClr>
          </a:solidFill>
        </p:grpSpPr>
        <p:sp>
          <p:nvSpPr>
            <p:cNvPr id="7" name="Oval 6"/>
            <p:cNvSpPr/>
            <p:nvPr/>
          </p:nvSpPr>
          <p:spPr bwMode="auto">
            <a:xfrm>
              <a:off x="1880345" y="1171001"/>
              <a:ext cx="4910218" cy="4738285"/>
            </a:xfrm>
            <a:prstGeom prst="ellipse">
              <a:avLst/>
            </a:prstGeom>
            <a:grpFill/>
            <a:ln w="76200" cap="flat" cmpd="sng" algn="ctr">
              <a:solidFill>
                <a:schemeClr val="tx1"/>
              </a:solid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sp>
          <p:nvSpPr>
            <p:cNvPr id="8" name="Oval 7"/>
            <p:cNvSpPr/>
            <p:nvPr/>
          </p:nvSpPr>
          <p:spPr bwMode="auto">
            <a:xfrm rot="309159">
              <a:off x="2710217" y="1854242"/>
              <a:ext cx="3467100" cy="3468687"/>
            </a:xfrm>
            <a:prstGeom prst="ellipse">
              <a:avLst/>
            </a:prstGeom>
            <a:grpFill/>
            <a:ln w="57150" cap="flat" cmpd="thickThin" algn="ctr">
              <a:solidFill>
                <a:schemeClr val="tx1"/>
              </a:solid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US" dirty="0" err="1"/>
                <a:t>exosyts</a:t>
              </a:r>
              <a:endParaRPr lang="en-US" dirty="0"/>
            </a:p>
          </p:txBody>
        </p:sp>
        <p:sp>
          <p:nvSpPr>
            <p:cNvPr id="9" name="Oval 8"/>
            <p:cNvSpPr/>
            <p:nvPr/>
          </p:nvSpPr>
          <p:spPr bwMode="auto">
            <a:xfrm>
              <a:off x="3384904" y="2541629"/>
              <a:ext cx="2133600" cy="2171700"/>
            </a:xfrm>
            <a:prstGeom prst="ellipse">
              <a:avLst/>
            </a:prstGeom>
            <a:grpFill/>
            <a:ln w="76200" cap="flat" cmpd="tri" algn="ctr">
              <a:solidFill>
                <a:schemeClr val="tx1"/>
              </a:solid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sp>
          <p:nvSpPr>
            <p:cNvPr id="10" name="Oval 9"/>
            <p:cNvSpPr/>
            <p:nvPr/>
          </p:nvSpPr>
          <p:spPr bwMode="auto">
            <a:xfrm>
              <a:off x="4011967" y="3214729"/>
              <a:ext cx="833437" cy="876300"/>
            </a:xfrm>
            <a:prstGeom prst="ellipse">
              <a:avLst/>
            </a:prstGeom>
            <a:grpFill/>
            <a:ln w="57150" cap="flat" cmpd="sng" algn="ctr">
              <a:solidFill>
                <a:schemeClr val="tx1"/>
              </a:solid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600" dirty="0">
                <a:solidFill>
                  <a:schemeClr val="tx1"/>
                </a:solidFill>
              </a:endParaRPr>
            </a:p>
          </p:txBody>
        </p:sp>
        <p:sp>
          <p:nvSpPr>
            <p:cNvPr id="11" name="TextBox 33"/>
            <p:cNvSpPr txBox="1">
              <a:spLocks noChangeArrowheads="1"/>
            </p:cNvSpPr>
            <p:nvPr/>
          </p:nvSpPr>
          <p:spPr bwMode="auto">
            <a:xfrm>
              <a:off x="4011967" y="3473492"/>
              <a:ext cx="833437" cy="338554"/>
            </a:xfrm>
            <a:prstGeom prst="rect">
              <a:avLst/>
            </a:prstGeom>
            <a:grpFill/>
            <a:ln>
              <a:noFill/>
            </a:ln>
          </p:spPr>
          <p:txBody>
            <a:bodyPr>
              <a:spAutoFit/>
            </a:bodyPr>
            <a:lstStyle>
              <a:lvl1pPr>
                <a:defRPr sz="2400">
                  <a:solidFill>
                    <a:schemeClr val="tx1"/>
                  </a:solidFill>
                  <a:latin typeface="Arial" panose="020B0604020202020204" pitchFamily="34" charset="0"/>
                  <a:ea typeface="MS PGothic" panose="020B0600070205080204" charset="-128"/>
                  <a:cs typeface="MS PGothic" panose="020B0600070205080204" charset="-128"/>
                </a:defRPr>
              </a:lvl1pPr>
              <a:lvl2pPr marL="742950" indent="-285750">
                <a:defRPr sz="2400">
                  <a:solidFill>
                    <a:schemeClr val="tx1"/>
                  </a:solidFill>
                  <a:latin typeface="Arial" panose="020B0604020202020204" pitchFamily="34" charset="0"/>
                  <a:ea typeface="MS PGothic" panose="020B0600070205080204" charset="-128"/>
                </a:defRPr>
              </a:lvl2pPr>
              <a:lvl3pPr marL="1143000" indent="-228600">
                <a:defRPr sz="2400">
                  <a:solidFill>
                    <a:schemeClr val="tx1"/>
                  </a:solidFill>
                  <a:latin typeface="Arial" panose="020B0604020202020204" pitchFamily="34" charset="0"/>
                  <a:ea typeface="MS PGothic" panose="020B0600070205080204" charset="-128"/>
                </a:defRPr>
              </a:lvl3pPr>
              <a:lvl4pPr marL="1600200" indent="-228600">
                <a:defRPr sz="2400">
                  <a:solidFill>
                    <a:schemeClr val="tx1"/>
                  </a:solidFill>
                  <a:latin typeface="Arial" panose="020B0604020202020204" pitchFamily="34" charset="0"/>
                  <a:ea typeface="MS PGothic" panose="020B0600070205080204" charset="-128"/>
                </a:defRPr>
              </a:lvl4pPr>
              <a:lvl5pPr marL="2057400" indent="-228600">
                <a:defRPr sz="2400">
                  <a:solidFill>
                    <a:schemeClr val="tx1"/>
                  </a:solidFill>
                  <a:latin typeface="Arial" panose="020B060402020202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9pPr>
            </a:lstStyle>
            <a:p>
              <a:r>
                <a:rPr lang="en-US" sz="1600" b="1" dirty="0">
                  <a:latin typeface="Calibri" panose="020F0502020204030204" pitchFamily="34" charset="0"/>
                </a:rPr>
                <a:t>person</a:t>
              </a:r>
            </a:p>
          </p:txBody>
        </p:sp>
        <p:sp>
          <p:nvSpPr>
            <p:cNvPr id="12" name="TextBox 34"/>
            <p:cNvSpPr txBox="1">
              <a:spLocks noChangeArrowheads="1"/>
            </p:cNvSpPr>
            <p:nvPr/>
          </p:nvSpPr>
          <p:spPr bwMode="auto">
            <a:xfrm rot="20560130">
              <a:off x="3742092" y="2786931"/>
              <a:ext cx="1320800" cy="353943"/>
            </a:xfrm>
            <a:prstGeom prst="rect">
              <a:avLst/>
            </a:prstGeom>
            <a:grpFill/>
            <a:ln>
              <a:noFill/>
            </a:ln>
          </p:spPr>
          <p:txBody>
            <a:bodyPr>
              <a:spAutoFit/>
            </a:bodyPr>
            <a:lstStyle>
              <a:lvl1pPr>
                <a:defRPr sz="2400">
                  <a:solidFill>
                    <a:schemeClr val="tx1"/>
                  </a:solidFill>
                  <a:latin typeface="Arial" panose="020B0604020202020204" pitchFamily="34" charset="0"/>
                  <a:ea typeface="MS PGothic" panose="020B0600070205080204" charset="-128"/>
                  <a:cs typeface="MS PGothic" panose="020B0600070205080204" charset="-128"/>
                </a:defRPr>
              </a:lvl1pPr>
              <a:lvl2pPr marL="742950" indent="-285750">
                <a:defRPr sz="2400">
                  <a:solidFill>
                    <a:schemeClr val="tx1"/>
                  </a:solidFill>
                  <a:latin typeface="Arial" panose="020B0604020202020204" pitchFamily="34" charset="0"/>
                  <a:ea typeface="MS PGothic" panose="020B0600070205080204" charset="-128"/>
                </a:defRPr>
              </a:lvl2pPr>
              <a:lvl3pPr marL="1143000" indent="-228600">
                <a:defRPr sz="2400">
                  <a:solidFill>
                    <a:schemeClr val="tx1"/>
                  </a:solidFill>
                  <a:latin typeface="Arial" panose="020B0604020202020204" pitchFamily="34" charset="0"/>
                  <a:ea typeface="MS PGothic" panose="020B0600070205080204" charset="-128"/>
                </a:defRPr>
              </a:lvl3pPr>
              <a:lvl4pPr marL="1600200" indent="-228600">
                <a:defRPr sz="2400">
                  <a:solidFill>
                    <a:schemeClr val="tx1"/>
                  </a:solidFill>
                  <a:latin typeface="Arial" panose="020B0604020202020204" pitchFamily="34" charset="0"/>
                  <a:ea typeface="MS PGothic" panose="020B0600070205080204" charset="-128"/>
                </a:defRPr>
              </a:lvl4pPr>
              <a:lvl5pPr marL="2057400" indent="-228600">
                <a:defRPr sz="2400">
                  <a:solidFill>
                    <a:schemeClr val="tx1"/>
                  </a:solidFill>
                  <a:latin typeface="Arial" panose="020B060402020202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9pPr>
            </a:lstStyle>
            <a:p>
              <a:r>
                <a:rPr lang="en-US" sz="1700" b="1" dirty="0">
                  <a:solidFill>
                    <a:srgbClr val="FF0000"/>
                  </a:solidFill>
                  <a:latin typeface="Calibri" panose="020F0502020204030204" pitchFamily="34" charset="0"/>
                </a:rPr>
                <a:t>family</a:t>
              </a:r>
            </a:p>
          </p:txBody>
        </p:sp>
        <p:sp>
          <p:nvSpPr>
            <p:cNvPr id="13" name="TextBox 35"/>
            <p:cNvSpPr txBox="1">
              <a:spLocks noChangeArrowheads="1"/>
            </p:cNvSpPr>
            <p:nvPr/>
          </p:nvSpPr>
          <p:spPr bwMode="auto">
            <a:xfrm rot="19554376">
              <a:off x="4639029" y="3769044"/>
              <a:ext cx="1171575" cy="369332"/>
            </a:xfrm>
            <a:prstGeom prst="rect">
              <a:avLst/>
            </a:prstGeom>
            <a:grpFill/>
            <a:ln>
              <a:noFill/>
            </a:ln>
          </p:spPr>
          <p:txBody>
            <a:bodyPr>
              <a:spAutoFit/>
            </a:bodyPr>
            <a:lstStyle>
              <a:lvl1pPr>
                <a:defRPr sz="2400">
                  <a:solidFill>
                    <a:schemeClr val="tx1"/>
                  </a:solidFill>
                  <a:latin typeface="Arial" panose="020B0604020202020204" pitchFamily="34" charset="0"/>
                  <a:ea typeface="MS PGothic" panose="020B0600070205080204" charset="-128"/>
                  <a:cs typeface="MS PGothic" panose="020B0600070205080204" charset="-128"/>
                </a:defRPr>
              </a:lvl1pPr>
              <a:lvl2pPr marL="742950" indent="-285750">
                <a:defRPr sz="2400">
                  <a:solidFill>
                    <a:schemeClr val="tx1"/>
                  </a:solidFill>
                  <a:latin typeface="Arial" panose="020B0604020202020204" pitchFamily="34" charset="0"/>
                  <a:ea typeface="MS PGothic" panose="020B0600070205080204" charset="-128"/>
                </a:defRPr>
              </a:lvl2pPr>
              <a:lvl3pPr marL="1143000" indent="-228600">
                <a:defRPr sz="2400">
                  <a:solidFill>
                    <a:schemeClr val="tx1"/>
                  </a:solidFill>
                  <a:latin typeface="Arial" panose="020B0604020202020204" pitchFamily="34" charset="0"/>
                  <a:ea typeface="MS PGothic" panose="020B0600070205080204" charset="-128"/>
                </a:defRPr>
              </a:lvl3pPr>
              <a:lvl4pPr marL="1600200" indent="-228600">
                <a:defRPr sz="2400">
                  <a:solidFill>
                    <a:schemeClr val="tx1"/>
                  </a:solidFill>
                  <a:latin typeface="Arial" panose="020B0604020202020204" pitchFamily="34" charset="0"/>
                  <a:ea typeface="MS PGothic" panose="020B0600070205080204" charset="-128"/>
                </a:defRPr>
              </a:lvl4pPr>
              <a:lvl5pPr marL="2057400" indent="-228600">
                <a:defRPr sz="2400">
                  <a:solidFill>
                    <a:schemeClr val="tx1"/>
                  </a:solidFill>
                  <a:latin typeface="Arial" panose="020B060402020202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9pPr>
            </a:lstStyle>
            <a:p>
              <a:r>
                <a:rPr lang="en-US" sz="1800" b="1">
                  <a:solidFill>
                    <a:srgbClr val="FF0000"/>
                  </a:solidFill>
                  <a:latin typeface="Calibri" panose="020F0502020204030204" pitchFamily="34" charset="0"/>
                </a:rPr>
                <a:t>school</a:t>
              </a:r>
            </a:p>
          </p:txBody>
        </p:sp>
        <p:sp>
          <p:nvSpPr>
            <p:cNvPr id="14" name="TextBox 36"/>
            <p:cNvSpPr txBox="1">
              <a:spLocks noChangeArrowheads="1"/>
            </p:cNvSpPr>
            <p:nvPr/>
          </p:nvSpPr>
          <p:spPr bwMode="auto">
            <a:xfrm rot="2099626">
              <a:off x="3443642" y="3988362"/>
              <a:ext cx="1357312" cy="384721"/>
            </a:xfrm>
            <a:prstGeom prst="rect">
              <a:avLst/>
            </a:prstGeom>
            <a:grpFill/>
            <a:ln>
              <a:noFill/>
            </a:ln>
          </p:spPr>
          <p:txBody>
            <a:bodyPr>
              <a:spAutoFit/>
            </a:bodyPr>
            <a:lstStyle>
              <a:lvl1pPr>
                <a:defRPr sz="2400">
                  <a:solidFill>
                    <a:schemeClr val="tx1"/>
                  </a:solidFill>
                  <a:latin typeface="Arial" panose="020B0604020202020204" pitchFamily="34" charset="0"/>
                  <a:ea typeface="MS PGothic" panose="020B0600070205080204" charset="-128"/>
                  <a:cs typeface="MS PGothic" panose="020B0600070205080204" charset="-128"/>
                </a:defRPr>
              </a:lvl1pPr>
              <a:lvl2pPr marL="742950" indent="-285750">
                <a:defRPr sz="2400">
                  <a:solidFill>
                    <a:schemeClr val="tx1"/>
                  </a:solidFill>
                  <a:latin typeface="Arial" panose="020B0604020202020204" pitchFamily="34" charset="0"/>
                  <a:ea typeface="MS PGothic" panose="020B0600070205080204" charset="-128"/>
                </a:defRPr>
              </a:lvl2pPr>
              <a:lvl3pPr marL="1143000" indent="-228600">
                <a:defRPr sz="2400">
                  <a:solidFill>
                    <a:schemeClr val="tx1"/>
                  </a:solidFill>
                  <a:latin typeface="Arial" panose="020B0604020202020204" pitchFamily="34" charset="0"/>
                  <a:ea typeface="MS PGothic" panose="020B0600070205080204" charset="-128"/>
                </a:defRPr>
              </a:lvl3pPr>
              <a:lvl4pPr marL="1600200" indent="-228600">
                <a:defRPr sz="2400">
                  <a:solidFill>
                    <a:schemeClr val="tx1"/>
                  </a:solidFill>
                  <a:latin typeface="Arial" panose="020B0604020202020204" pitchFamily="34" charset="0"/>
                  <a:ea typeface="MS PGothic" panose="020B0600070205080204" charset="-128"/>
                </a:defRPr>
              </a:lvl4pPr>
              <a:lvl5pPr marL="2057400" indent="-228600">
                <a:defRPr sz="2400">
                  <a:solidFill>
                    <a:schemeClr val="tx1"/>
                  </a:solidFill>
                  <a:latin typeface="Arial" panose="020B060402020202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9pPr>
            </a:lstStyle>
            <a:p>
              <a:r>
                <a:rPr lang="en-US" sz="1900" b="1" dirty="0">
                  <a:solidFill>
                    <a:srgbClr val="FF0000"/>
                  </a:solidFill>
                  <a:latin typeface="Calibri" panose="020F0502020204030204" pitchFamily="34" charset="0"/>
                </a:rPr>
                <a:t>community</a:t>
              </a:r>
            </a:p>
          </p:txBody>
        </p:sp>
        <p:sp>
          <p:nvSpPr>
            <p:cNvPr id="15" name="TextBox 37"/>
            <p:cNvSpPr txBox="1">
              <a:spLocks noChangeArrowheads="1"/>
            </p:cNvSpPr>
            <p:nvPr/>
          </p:nvSpPr>
          <p:spPr bwMode="auto">
            <a:xfrm rot="2249479">
              <a:off x="4691417" y="3155782"/>
              <a:ext cx="841375" cy="338554"/>
            </a:xfrm>
            <a:prstGeom prst="rect">
              <a:avLst/>
            </a:prstGeom>
            <a:grpFill/>
            <a:ln>
              <a:noFill/>
            </a:ln>
          </p:spPr>
          <p:txBody>
            <a:bodyPr>
              <a:spAutoFit/>
            </a:bodyPr>
            <a:lstStyle>
              <a:lvl1pPr>
                <a:defRPr sz="2400">
                  <a:solidFill>
                    <a:schemeClr val="tx1"/>
                  </a:solidFill>
                  <a:latin typeface="Arial" panose="020B0604020202020204" pitchFamily="34" charset="0"/>
                  <a:ea typeface="MS PGothic" panose="020B0600070205080204" charset="-128"/>
                  <a:cs typeface="MS PGothic" panose="020B0600070205080204" charset="-128"/>
                </a:defRPr>
              </a:lvl1pPr>
              <a:lvl2pPr marL="742950" indent="-285750">
                <a:defRPr sz="2400">
                  <a:solidFill>
                    <a:schemeClr val="tx1"/>
                  </a:solidFill>
                  <a:latin typeface="Arial" panose="020B0604020202020204" pitchFamily="34" charset="0"/>
                  <a:ea typeface="MS PGothic" panose="020B0600070205080204" charset="-128"/>
                </a:defRPr>
              </a:lvl2pPr>
              <a:lvl3pPr marL="1143000" indent="-228600">
                <a:defRPr sz="2400">
                  <a:solidFill>
                    <a:schemeClr val="tx1"/>
                  </a:solidFill>
                  <a:latin typeface="Arial" panose="020B0604020202020204" pitchFamily="34" charset="0"/>
                  <a:ea typeface="MS PGothic" panose="020B0600070205080204" charset="-128"/>
                </a:defRPr>
              </a:lvl3pPr>
              <a:lvl4pPr marL="1600200" indent="-228600">
                <a:defRPr sz="2400">
                  <a:solidFill>
                    <a:schemeClr val="tx1"/>
                  </a:solidFill>
                  <a:latin typeface="Arial" panose="020B0604020202020204" pitchFamily="34" charset="0"/>
                  <a:ea typeface="MS PGothic" panose="020B0600070205080204" charset="-128"/>
                </a:defRPr>
              </a:lvl4pPr>
              <a:lvl5pPr marL="2057400" indent="-228600">
                <a:defRPr sz="2400">
                  <a:solidFill>
                    <a:schemeClr val="tx1"/>
                  </a:solidFill>
                  <a:latin typeface="Arial" panose="020B060402020202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9pPr>
            </a:lstStyle>
            <a:p>
              <a:r>
                <a:rPr lang="en-US" sz="1600" b="1" dirty="0">
                  <a:solidFill>
                    <a:srgbClr val="FF0000"/>
                  </a:solidFill>
                  <a:latin typeface="Calibri" panose="020F0502020204030204" pitchFamily="34" charset="0"/>
                </a:rPr>
                <a:t>church</a:t>
              </a:r>
            </a:p>
          </p:txBody>
        </p:sp>
        <p:sp>
          <p:nvSpPr>
            <p:cNvPr id="16" name="TextBox 38"/>
            <p:cNvSpPr txBox="1">
              <a:spLocks noChangeArrowheads="1"/>
            </p:cNvSpPr>
            <p:nvPr/>
          </p:nvSpPr>
          <p:spPr bwMode="auto">
            <a:xfrm>
              <a:off x="3469042" y="2086017"/>
              <a:ext cx="1854200" cy="338137"/>
            </a:xfrm>
            <a:prstGeom prst="rect">
              <a:avLst/>
            </a:prstGeom>
            <a:grpFill/>
            <a:ln>
              <a:noFill/>
            </a:ln>
          </p:spPr>
          <p:txBody>
            <a:bodyPr>
              <a:spAutoFit/>
            </a:bodyPr>
            <a:lstStyle>
              <a:lvl1pPr>
                <a:defRPr sz="2400">
                  <a:solidFill>
                    <a:schemeClr val="tx1"/>
                  </a:solidFill>
                  <a:latin typeface="Arial" panose="020B0604020202020204" pitchFamily="34" charset="0"/>
                  <a:ea typeface="MS PGothic" panose="020B0600070205080204" charset="-128"/>
                  <a:cs typeface="MS PGothic" panose="020B0600070205080204" charset="-128"/>
                </a:defRPr>
              </a:lvl1pPr>
              <a:lvl2pPr marL="742950" indent="-285750">
                <a:defRPr sz="2400">
                  <a:solidFill>
                    <a:schemeClr val="tx1"/>
                  </a:solidFill>
                  <a:latin typeface="Arial" panose="020B0604020202020204" pitchFamily="34" charset="0"/>
                  <a:ea typeface="MS PGothic" panose="020B0600070205080204" charset="-128"/>
                </a:defRPr>
              </a:lvl2pPr>
              <a:lvl3pPr marL="1143000" indent="-228600">
                <a:defRPr sz="2400">
                  <a:solidFill>
                    <a:schemeClr val="tx1"/>
                  </a:solidFill>
                  <a:latin typeface="Arial" panose="020B0604020202020204" pitchFamily="34" charset="0"/>
                  <a:ea typeface="MS PGothic" panose="020B0600070205080204" charset="-128"/>
                </a:defRPr>
              </a:lvl3pPr>
              <a:lvl4pPr marL="1600200" indent="-228600">
                <a:defRPr sz="2400">
                  <a:solidFill>
                    <a:schemeClr val="tx1"/>
                  </a:solidFill>
                  <a:latin typeface="Arial" panose="020B0604020202020204" pitchFamily="34" charset="0"/>
                  <a:ea typeface="MS PGothic" panose="020B0600070205080204" charset="-128"/>
                </a:defRPr>
              </a:lvl4pPr>
              <a:lvl5pPr marL="2057400" indent="-228600">
                <a:defRPr sz="2400">
                  <a:solidFill>
                    <a:schemeClr val="tx1"/>
                  </a:solidFill>
                  <a:latin typeface="Arial" panose="020B060402020202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9pPr>
            </a:lstStyle>
            <a:p>
              <a:r>
                <a:rPr lang="en-US" sz="1600" b="1" dirty="0">
                  <a:solidFill>
                    <a:srgbClr val="000090"/>
                  </a:solidFill>
                  <a:latin typeface="Calibri" panose="020F0502020204030204" pitchFamily="34" charset="0"/>
                </a:rPr>
                <a:t>Education system</a:t>
              </a:r>
            </a:p>
          </p:txBody>
        </p:sp>
        <p:sp>
          <p:nvSpPr>
            <p:cNvPr id="17" name="TextBox 39"/>
            <p:cNvSpPr txBox="1">
              <a:spLocks noChangeArrowheads="1"/>
            </p:cNvSpPr>
            <p:nvPr/>
          </p:nvSpPr>
          <p:spPr bwMode="auto">
            <a:xfrm rot="17464861">
              <a:off x="2485586" y="3091698"/>
              <a:ext cx="1409700" cy="338137"/>
            </a:xfrm>
            <a:prstGeom prst="rect">
              <a:avLst/>
            </a:prstGeom>
            <a:grpFill/>
            <a:ln>
              <a:noFill/>
            </a:ln>
          </p:spPr>
          <p:txBody>
            <a:bodyPr>
              <a:spAutoFit/>
            </a:bodyPr>
            <a:lstStyle>
              <a:lvl1pPr>
                <a:defRPr sz="2400">
                  <a:solidFill>
                    <a:schemeClr val="tx1"/>
                  </a:solidFill>
                  <a:latin typeface="Arial" panose="020B0604020202020204" pitchFamily="34" charset="0"/>
                  <a:ea typeface="MS PGothic" panose="020B0600070205080204" charset="-128"/>
                  <a:cs typeface="MS PGothic" panose="020B0600070205080204" charset="-128"/>
                </a:defRPr>
              </a:lvl1pPr>
              <a:lvl2pPr marL="742950" indent="-285750">
                <a:defRPr sz="2400">
                  <a:solidFill>
                    <a:schemeClr val="tx1"/>
                  </a:solidFill>
                  <a:latin typeface="Arial" panose="020B0604020202020204" pitchFamily="34" charset="0"/>
                  <a:ea typeface="MS PGothic" panose="020B0600070205080204" charset="-128"/>
                </a:defRPr>
              </a:lvl2pPr>
              <a:lvl3pPr marL="1143000" indent="-228600">
                <a:defRPr sz="2400">
                  <a:solidFill>
                    <a:schemeClr val="tx1"/>
                  </a:solidFill>
                  <a:latin typeface="Arial" panose="020B0604020202020204" pitchFamily="34" charset="0"/>
                  <a:ea typeface="MS PGothic" panose="020B0600070205080204" charset="-128"/>
                </a:defRPr>
              </a:lvl3pPr>
              <a:lvl4pPr marL="1600200" indent="-228600">
                <a:defRPr sz="2400">
                  <a:solidFill>
                    <a:schemeClr val="tx1"/>
                  </a:solidFill>
                  <a:latin typeface="Arial" panose="020B0604020202020204" pitchFamily="34" charset="0"/>
                  <a:ea typeface="MS PGothic" panose="020B0600070205080204" charset="-128"/>
                </a:defRPr>
              </a:lvl4pPr>
              <a:lvl5pPr marL="2057400" indent="-228600">
                <a:defRPr sz="2400">
                  <a:solidFill>
                    <a:schemeClr val="tx1"/>
                  </a:solidFill>
                  <a:latin typeface="Arial" panose="020B060402020202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9pPr>
            </a:lstStyle>
            <a:p>
              <a:r>
                <a:rPr lang="en-US" sz="1600" b="1">
                  <a:solidFill>
                    <a:srgbClr val="000090"/>
                  </a:solidFill>
                  <a:latin typeface="Calibri" panose="020F0502020204030204" pitchFamily="34" charset="0"/>
                </a:rPr>
                <a:t>Health system</a:t>
              </a:r>
            </a:p>
          </p:txBody>
        </p:sp>
        <p:sp>
          <p:nvSpPr>
            <p:cNvPr id="18" name="TextBox 40"/>
            <p:cNvSpPr txBox="1">
              <a:spLocks noChangeArrowheads="1"/>
            </p:cNvSpPr>
            <p:nvPr/>
          </p:nvSpPr>
          <p:spPr bwMode="auto">
            <a:xfrm rot="4660082">
              <a:off x="5110517" y="3103604"/>
              <a:ext cx="1395412" cy="338138"/>
            </a:xfrm>
            <a:prstGeom prst="rect">
              <a:avLst/>
            </a:prstGeom>
            <a:grpFill/>
            <a:ln>
              <a:noFill/>
            </a:ln>
          </p:spPr>
          <p:txBody>
            <a:bodyPr>
              <a:spAutoFit/>
            </a:bodyPr>
            <a:lstStyle>
              <a:lvl1pPr>
                <a:defRPr sz="2400">
                  <a:solidFill>
                    <a:schemeClr val="tx1"/>
                  </a:solidFill>
                  <a:latin typeface="Arial" panose="020B0604020202020204" pitchFamily="34" charset="0"/>
                  <a:ea typeface="MS PGothic" panose="020B0600070205080204" charset="-128"/>
                  <a:cs typeface="MS PGothic" panose="020B0600070205080204" charset="-128"/>
                </a:defRPr>
              </a:lvl1pPr>
              <a:lvl2pPr marL="742950" indent="-285750">
                <a:defRPr sz="2400">
                  <a:solidFill>
                    <a:schemeClr val="tx1"/>
                  </a:solidFill>
                  <a:latin typeface="Arial" panose="020B0604020202020204" pitchFamily="34" charset="0"/>
                  <a:ea typeface="MS PGothic" panose="020B0600070205080204" charset="-128"/>
                </a:defRPr>
              </a:lvl2pPr>
              <a:lvl3pPr marL="1143000" indent="-228600">
                <a:defRPr sz="2400">
                  <a:solidFill>
                    <a:schemeClr val="tx1"/>
                  </a:solidFill>
                  <a:latin typeface="Arial" panose="020B0604020202020204" pitchFamily="34" charset="0"/>
                  <a:ea typeface="MS PGothic" panose="020B0600070205080204" charset="-128"/>
                </a:defRPr>
              </a:lvl3pPr>
              <a:lvl4pPr marL="1600200" indent="-228600">
                <a:defRPr sz="2400">
                  <a:solidFill>
                    <a:schemeClr val="tx1"/>
                  </a:solidFill>
                  <a:latin typeface="Arial" panose="020B0604020202020204" pitchFamily="34" charset="0"/>
                  <a:ea typeface="MS PGothic" panose="020B0600070205080204" charset="-128"/>
                </a:defRPr>
              </a:lvl4pPr>
              <a:lvl5pPr marL="2057400" indent="-228600">
                <a:defRPr sz="2400">
                  <a:solidFill>
                    <a:schemeClr val="tx1"/>
                  </a:solidFill>
                  <a:latin typeface="Arial" panose="020B060402020202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9pPr>
            </a:lstStyle>
            <a:p>
              <a:r>
                <a:rPr lang="en-US" sz="1600" b="1">
                  <a:solidFill>
                    <a:srgbClr val="000090"/>
                  </a:solidFill>
                  <a:latin typeface="Calibri" panose="020F0502020204030204" pitchFamily="34" charset="0"/>
                </a:rPr>
                <a:t>Justice system</a:t>
              </a:r>
            </a:p>
          </p:txBody>
        </p:sp>
        <p:sp>
          <p:nvSpPr>
            <p:cNvPr id="19" name="TextBox 42"/>
            <p:cNvSpPr txBox="1">
              <a:spLocks noChangeArrowheads="1"/>
            </p:cNvSpPr>
            <p:nvPr/>
          </p:nvSpPr>
          <p:spPr bwMode="auto">
            <a:xfrm rot="1592806">
              <a:off x="3178529" y="4549817"/>
              <a:ext cx="1276350" cy="339725"/>
            </a:xfrm>
            <a:prstGeom prst="rect">
              <a:avLst/>
            </a:prstGeom>
            <a:grpFill/>
            <a:ln>
              <a:noFill/>
            </a:ln>
          </p:spPr>
          <p:txBody>
            <a:bodyPr>
              <a:spAutoFit/>
            </a:bodyPr>
            <a:lstStyle>
              <a:lvl1pPr>
                <a:defRPr sz="2400">
                  <a:solidFill>
                    <a:schemeClr val="tx1"/>
                  </a:solidFill>
                  <a:latin typeface="Arial" panose="020B0604020202020204" pitchFamily="34" charset="0"/>
                  <a:ea typeface="MS PGothic" panose="020B0600070205080204" charset="-128"/>
                  <a:cs typeface="MS PGothic" panose="020B0600070205080204" charset="-128"/>
                </a:defRPr>
              </a:lvl1pPr>
              <a:lvl2pPr marL="742950" indent="-285750">
                <a:defRPr sz="2400">
                  <a:solidFill>
                    <a:schemeClr val="tx1"/>
                  </a:solidFill>
                  <a:latin typeface="Arial" panose="020B0604020202020204" pitchFamily="34" charset="0"/>
                  <a:ea typeface="MS PGothic" panose="020B0600070205080204" charset="-128"/>
                </a:defRPr>
              </a:lvl2pPr>
              <a:lvl3pPr marL="1143000" indent="-228600">
                <a:defRPr sz="2400">
                  <a:solidFill>
                    <a:schemeClr val="tx1"/>
                  </a:solidFill>
                  <a:latin typeface="Arial" panose="020B0604020202020204" pitchFamily="34" charset="0"/>
                  <a:ea typeface="MS PGothic" panose="020B0600070205080204" charset="-128"/>
                </a:defRPr>
              </a:lvl3pPr>
              <a:lvl4pPr marL="1600200" indent="-228600">
                <a:defRPr sz="2400">
                  <a:solidFill>
                    <a:schemeClr val="tx1"/>
                  </a:solidFill>
                  <a:latin typeface="Arial" panose="020B0604020202020204" pitchFamily="34" charset="0"/>
                  <a:ea typeface="MS PGothic" panose="020B0600070205080204" charset="-128"/>
                </a:defRPr>
              </a:lvl4pPr>
              <a:lvl5pPr marL="2057400" indent="-228600">
                <a:defRPr sz="2400">
                  <a:solidFill>
                    <a:schemeClr val="tx1"/>
                  </a:solidFill>
                  <a:latin typeface="Arial" panose="020B060402020202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9pPr>
            </a:lstStyle>
            <a:p>
              <a:r>
                <a:rPr lang="en-US" sz="1600" b="1">
                  <a:solidFill>
                    <a:srgbClr val="000090"/>
                  </a:solidFill>
                  <a:latin typeface="Calibri" panose="020F0502020204030204" pitchFamily="34" charset="0"/>
                </a:rPr>
                <a:t>Workplaces</a:t>
              </a:r>
            </a:p>
          </p:txBody>
        </p:sp>
        <p:sp>
          <p:nvSpPr>
            <p:cNvPr id="20" name="TextBox 43"/>
            <p:cNvSpPr txBox="1">
              <a:spLocks noChangeArrowheads="1"/>
            </p:cNvSpPr>
            <p:nvPr/>
          </p:nvSpPr>
          <p:spPr bwMode="auto">
            <a:xfrm rot="19842060">
              <a:off x="4697767" y="4515835"/>
              <a:ext cx="1277937" cy="461665"/>
            </a:xfrm>
            <a:prstGeom prst="rect">
              <a:avLst/>
            </a:prstGeom>
            <a:grpFill/>
            <a:ln>
              <a:noFill/>
            </a:ln>
          </p:spPr>
          <p:txBody>
            <a:bodyPr>
              <a:spAutoFit/>
            </a:bodyPr>
            <a:lstStyle>
              <a:lvl1pPr>
                <a:defRPr sz="2400">
                  <a:solidFill>
                    <a:schemeClr val="tx1"/>
                  </a:solidFill>
                  <a:latin typeface="Arial" panose="020B0604020202020204" pitchFamily="34" charset="0"/>
                  <a:ea typeface="MS PGothic" panose="020B0600070205080204" charset="-128"/>
                  <a:cs typeface="MS PGothic" panose="020B0600070205080204" charset="-128"/>
                </a:defRPr>
              </a:lvl1pPr>
              <a:lvl2pPr marL="742950" indent="-285750">
                <a:defRPr sz="2400">
                  <a:solidFill>
                    <a:schemeClr val="tx1"/>
                  </a:solidFill>
                  <a:latin typeface="Arial" panose="020B0604020202020204" pitchFamily="34" charset="0"/>
                  <a:ea typeface="MS PGothic" panose="020B0600070205080204" charset="-128"/>
                </a:defRPr>
              </a:lvl2pPr>
              <a:lvl3pPr marL="1143000" indent="-228600">
                <a:defRPr sz="2400">
                  <a:solidFill>
                    <a:schemeClr val="tx1"/>
                  </a:solidFill>
                  <a:latin typeface="Arial" panose="020B0604020202020204" pitchFamily="34" charset="0"/>
                  <a:ea typeface="MS PGothic" panose="020B0600070205080204" charset="-128"/>
                </a:defRPr>
              </a:lvl3pPr>
              <a:lvl4pPr marL="1600200" indent="-228600">
                <a:defRPr sz="2400">
                  <a:solidFill>
                    <a:schemeClr val="tx1"/>
                  </a:solidFill>
                  <a:latin typeface="Arial" panose="020B0604020202020204" pitchFamily="34" charset="0"/>
                  <a:ea typeface="MS PGothic" panose="020B0600070205080204" charset="-128"/>
                </a:defRPr>
              </a:lvl4pPr>
              <a:lvl5pPr marL="2057400" indent="-228600">
                <a:defRPr sz="2400">
                  <a:solidFill>
                    <a:schemeClr val="tx1"/>
                  </a:solidFill>
                  <a:latin typeface="Arial" panose="020B060402020202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9pPr>
            </a:lstStyle>
            <a:p>
              <a:r>
                <a:rPr lang="en-US" sz="1600" b="1">
                  <a:solidFill>
                    <a:srgbClr val="000090"/>
                  </a:solidFill>
                  <a:latin typeface="Calibri" panose="020F0502020204030204" pitchFamily="34" charset="0"/>
                </a:rPr>
                <a:t>Transport</a:t>
              </a:r>
              <a:r>
                <a:rPr lang="en-US">
                  <a:latin typeface="Calibri" panose="020F0502020204030204" pitchFamily="34" charset="0"/>
                </a:rPr>
                <a:t> </a:t>
              </a:r>
            </a:p>
          </p:txBody>
        </p:sp>
        <p:sp>
          <p:nvSpPr>
            <p:cNvPr id="21" name="TextBox 44"/>
            <p:cNvSpPr txBox="1">
              <a:spLocks noChangeArrowheads="1"/>
            </p:cNvSpPr>
            <p:nvPr/>
          </p:nvSpPr>
          <p:spPr bwMode="auto">
            <a:xfrm rot="17289867">
              <a:off x="1687482" y="2489350"/>
              <a:ext cx="1643894" cy="461665"/>
            </a:xfrm>
            <a:prstGeom prst="rect">
              <a:avLst/>
            </a:prstGeom>
            <a:grpFill/>
            <a:ln>
              <a:noFill/>
            </a:ln>
          </p:spPr>
          <p:txBody>
            <a:bodyPr>
              <a:spAutoFit/>
            </a:bodyPr>
            <a:lstStyle>
              <a:lvl1pPr>
                <a:defRPr sz="2400">
                  <a:solidFill>
                    <a:schemeClr val="tx1"/>
                  </a:solidFill>
                  <a:latin typeface="Arial" panose="020B0604020202020204" pitchFamily="34" charset="0"/>
                  <a:ea typeface="MS PGothic" panose="020B0600070205080204" charset="-128"/>
                  <a:cs typeface="MS PGothic" panose="020B0600070205080204" charset="-128"/>
                </a:defRPr>
              </a:lvl1pPr>
              <a:lvl2pPr marL="742950" indent="-285750">
                <a:defRPr sz="2400">
                  <a:solidFill>
                    <a:schemeClr val="tx1"/>
                  </a:solidFill>
                  <a:latin typeface="Arial" panose="020B0604020202020204" pitchFamily="34" charset="0"/>
                  <a:ea typeface="MS PGothic" panose="020B0600070205080204" charset="-128"/>
                </a:defRPr>
              </a:lvl2pPr>
              <a:lvl3pPr marL="1143000" indent="-228600">
                <a:defRPr sz="2400">
                  <a:solidFill>
                    <a:schemeClr val="tx1"/>
                  </a:solidFill>
                  <a:latin typeface="Arial" panose="020B0604020202020204" pitchFamily="34" charset="0"/>
                  <a:ea typeface="MS PGothic" panose="020B0600070205080204" charset="-128"/>
                </a:defRPr>
              </a:lvl3pPr>
              <a:lvl4pPr marL="1600200" indent="-228600">
                <a:defRPr sz="2400">
                  <a:solidFill>
                    <a:schemeClr val="tx1"/>
                  </a:solidFill>
                  <a:latin typeface="Arial" panose="020B0604020202020204" pitchFamily="34" charset="0"/>
                  <a:ea typeface="MS PGothic" panose="020B0600070205080204" charset="-128"/>
                </a:defRPr>
              </a:lvl4pPr>
              <a:lvl5pPr marL="2057400" indent="-228600">
                <a:defRPr sz="2400">
                  <a:solidFill>
                    <a:schemeClr val="tx1"/>
                  </a:solidFill>
                  <a:latin typeface="Arial" panose="020B060402020202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9pPr>
            </a:lstStyle>
            <a:p>
              <a:r>
                <a:rPr lang="en-US" b="1" dirty="0">
                  <a:solidFill>
                    <a:srgbClr val="0A5E27"/>
                  </a:solidFill>
                  <a:latin typeface="Calibri" panose="020F0502020204030204" pitchFamily="34" charset="0"/>
                </a:rPr>
                <a:t>Economy</a:t>
              </a:r>
            </a:p>
          </p:txBody>
        </p:sp>
        <p:sp>
          <p:nvSpPr>
            <p:cNvPr id="22" name="TextBox 45"/>
            <p:cNvSpPr txBox="1">
              <a:spLocks noChangeArrowheads="1"/>
            </p:cNvSpPr>
            <p:nvPr/>
          </p:nvSpPr>
          <p:spPr bwMode="auto">
            <a:xfrm>
              <a:off x="3723042" y="1398629"/>
              <a:ext cx="1360487" cy="461665"/>
            </a:xfrm>
            <a:prstGeom prst="rect">
              <a:avLst/>
            </a:prstGeom>
            <a:grpFill/>
            <a:ln>
              <a:noFill/>
            </a:ln>
          </p:spPr>
          <p:txBody>
            <a:bodyPr>
              <a:spAutoFit/>
            </a:bodyPr>
            <a:lstStyle>
              <a:lvl1pPr>
                <a:defRPr sz="2400">
                  <a:solidFill>
                    <a:schemeClr val="tx1"/>
                  </a:solidFill>
                  <a:latin typeface="Arial" panose="020B0604020202020204" pitchFamily="34" charset="0"/>
                  <a:ea typeface="MS PGothic" panose="020B0600070205080204" charset="-128"/>
                  <a:cs typeface="MS PGothic" panose="020B0600070205080204" charset="-128"/>
                </a:defRPr>
              </a:lvl1pPr>
              <a:lvl2pPr marL="742950" indent="-285750">
                <a:defRPr sz="2400">
                  <a:solidFill>
                    <a:schemeClr val="tx1"/>
                  </a:solidFill>
                  <a:latin typeface="Arial" panose="020B0604020202020204" pitchFamily="34" charset="0"/>
                  <a:ea typeface="MS PGothic" panose="020B0600070205080204" charset="-128"/>
                </a:defRPr>
              </a:lvl2pPr>
              <a:lvl3pPr marL="1143000" indent="-228600">
                <a:defRPr sz="2400">
                  <a:solidFill>
                    <a:schemeClr val="tx1"/>
                  </a:solidFill>
                  <a:latin typeface="Arial" panose="020B0604020202020204" pitchFamily="34" charset="0"/>
                  <a:ea typeface="MS PGothic" panose="020B0600070205080204" charset="-128"/>
                </a:defRPr>
              </a:lvl3pPr>
              <a:lvl4pPr marL="1600200" indent="-228600">
                <a:defRPr sz="2400">
                  <a:solidFill>
                    <a:schemeClr val="tx1"/>
                  </a:solidFill>
                  <a:latin typeface="Arial" panose="020B0604020202020204" pitchFamily="34" charset="0"/>
                  <a:ea typeface="MS PGothic" panose="020B0600070205080204" charset="-128"/>
                </a:defRPr>
              </a:lvl4pPr>
              <a:lvl5pPr marL="2057400" indent="-228600">
                <a:defRPr sz="2400">
                  <a:solidFill>
                    <a:schemeClr val="tx1"/>
                  </a:solidFill>
                  <a:latin typeface="Arial" panose="020B060402020202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9pPr>
            </a:lstStyle>
            <a:p>
              <a:r>
                <a:rPr lang="en-US" b="1">
                  <a:solidFill>
                    <a:srgbClr val="0A5E27"/>
                  </a:solidFill>
                  <a:latin typeface="Calibri" panose="020F0502020204030204" pitchFamily="34" charset="0"/>
                </a:rPr>
                <a:t>Culture</a:t>
              </a:r>
            </a:p>
          </p:txBody>
        </p:sp>
        <p:sp>
          <p:nvSpPr>
            <p:cNvPr id="23" name="TextBox 46"/>
            <p:cNvSpPr txBox="1">
              <a:spLocks noChangeArrowheads="1"/>
            </p:cNvSpPr>
            <p:nvPr/>
          </p:nvSpPr>
          <p:spPr bwMode="auto">
            <a:xfrm rot="2677160">
              <a:off x="5702654" y="2209842"/>
              <a:ext cx="1042988" cy="385762"/>
            </a:xfrm>
            <a:prstGeom prst="rect">
              <a:avLst/>
            </a:prstGeom>
            <a:grpFill/>
            <a:ln>
              <a:noFill/>
            </a:ln>
          </p:spPr>
          <p:txBody>
            <a:bodyPr>
              <a:spAutoFit/>
            </a:bodyPr>
            <a:lstStyle>
              <a:lvl1pPr>
                <a:defRPr sz="2400">
                  <a:solidFill>
                    <a:schemeClr val="tx1"/>
                  </a:solidFill>
                  <a:latin typeface="Arial" panose="020B0604020202020204" pitchFamily="34" charset="0"/>
                  <a:ea typeface="MS PGothic" panose="020B0600070205080204" charset="-128"/>
                  <a:cs typeface="MS PGothic" panose="020B0600070205080204" charset="-128"/>
                </a:defRPr>
              </a:lvl1pPr>
              <a:lvl2pPr marL="742950" indent="-285750">
                <a:defRPr sz="2400">
                  <a:solidFill>
                    <a:schemeClr val="tx1"/>
                  </a:solidFill>
                  <a:latin typeface="Arial" panose="020B0604020202020204" pitchFamily="34" charset="0"/>
                  <a:ea typeface="MS PGothic" panose="020B0600070205080204" charset="-128"/>
                </a:defRPr>
              </a:lvl2pPr>
              <a:lvl3pPr marL="1143000" indent="-228600">
                <a:defRPr sz="2400">
                  <a:solidFill>
                    <a:schemeClr val="tx1"/>
                  </a:solidFill>
                  <a:latin typeface="Arial" panose="020B0604020202020204" pitchFamily="34" charset="0"/>
                  <a:ea typeface="MS PGothic" panose="020B0600070205080204" charset="-128"/>
                </a:defRPr>
              </a:lvl3pPr>
              <a:lvl4pPr marL="1600200" indent="-228600">
                <a:defRPr sz="2400">
                  <a:solidFill>
                    <a:schemeClr val="tx1"/>
                  </a:solidFill>
                  <a:latin typeface="Arial" panose="020B0604020202020204" pitchFamily="34" charset="0"/>
                  <a:ea typeface="MS PGothic" panose="020B0600070205080204" charset="-128"/>
                </a:defRPr>
              </a:lvl4pPr>
              <a:lvl5pPr marL="2057400" indent="-228600">
                <a:defRPr sz="2400">
                  <a:solidFill>
                    <a:schemeClr val="tx1"/>
                  </a:solidFill>
                  <a:latin typeface="Arial" panose="020B060402020202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9pPr>
            </a:lstStyle>
            <a:p>
              <a:r>
                <a:rPr lang="en-US" sz="1900" b="1">
                  <a:solidFill>
                    <a:srgbClr val="0A5E27"/>
                  </a:solidFill>
                  <a:latin typeface="Calibri" panose="020F0502020204030204" pitchFamily="34" charset="0"/>
                </a:rPr>
                <a:t>Religion</a:t>
              </a:r>
            </a:p>
          </p:txBody>
        </p:sp>
        <p:sp>
          <p:nvSpPr>
            <p:cNvPr id="24" name="TextBox 47"/>
            <p:cNvSpPr txBox="1">
              <a:spLocks noChangeArrowheads="1"/>
            </p:cNvSpPr>
            <p:nvPr/>
          </p:nvSpPr>
          <p:spPr bwMode="auto">
            <a:xfrm rot="976607">
              <a:off x="2918179" y="5233385"/>
              <a:ext cx="1914525" cy="461665"/>
            </a:xfrm>
            <a:prstGeom prst="rect">
              <a:avLst/>
            </a:prstGeom>
            <a:grpFill/>
            <a:ln>
              <a:noFill/>
            </a:ln>
          </p:spPr>
          <p:txBody>
            <a:bodyPr>
              <a:spAutoFit/>
            </a:bodyPr>
            <a:lstStyle>
              <a:lvl1pPr>
                <a:defRPr sz="2400">
                  <a:solidFill>
                    <a:schemeClr val="tx1"/>
                  </a:solidFill>
                  <a:latin typeface="Arial" panose="020B0604020202020204" pitchFamily="34" charset="0"/>
                  <a:ea typeface="MS PGothic" panose="020B0600070205080204" charset="-128"/>
                  <a:cs typeface="MS PGothic" panose="020B0600070205080204" charset="-128"/>
                </a:defRPr>
              </a:lvl1pPr>
              <a:lvl2pPr marL="742950" indent="-285750">
                <a:defRPr sz="2400">
                  <a:solidFill>
                    <a:schemeClr val="tx1"/>
                  </a:solidFill>
                  <a:latin typeface="Arial" panose="020B0604020202020204" pitchFamily="34" charset="0"/>
                  <a:ea typeface="MS PGothic" panose="020B0600070205080204" charset="-128"/>
                </a:defRPr>
              </a:lvl2pPr>
              <a:lvl3pPr marL="1143000" indent="-228600">
                <a:defRPr sz="2400">
                  <a:solidFill>
                    <a:schemeClr val="tx1"/>
                  </a:solidFill>
                  <a:latin typeface="Arial" panose="020B0604020202020204" pitchFamily="34" charset="0"/>
                  <a:ea typeface="MS PGothic" panose="020B0600070205080204" charset="-128"/>
                </a:defRPr>
              </a:lvl3pPr>
              <a:lvl4pPr marL="1600200" indent="-228600">
                <a:defRPr sz="2400">
                  <a:solidFill>
                    <a:schemeClr val="tx1"/>
                  </a:solidFill>
                  <a:latin typeface="Arial" panose="020B0604020202020204" pitchFamily="34" charset="0"/>
                  <a:ea typeface="MS PGothic" panose="020B0600070205080204" charset="-128"/>
                </a:defRPr>
              </a:lvl4pPr>
              <a:lvl5pPr marL="2057400" indent="-228600">
                <a:defRPr sz="2400">
                  <a:solidFill>
                    <a:schemeClr val="tx1"/>
                  </a:solidFill>
                  <a:latin typeface="Arial" panose="020B060402020202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9pPr>
            </a:lstStyle>
            <a:p>
              <a:r>
                <a:rPr lang="en-US" b="1">
                  <a:solidFill>
                    <a:srgbClr val="0A5E27"/>
                  </a:solidFill>
                  <a:latin typeface="Calibri" panose="020F0502020204030204" pitchFamily="34" charset="0"/>
                </a:rPr>
                <a:t>Ideology</a:t>
              </a:r>
            </a:p>
          </p:txBody>
        </p:sp>
        <p:sp>
          <p:nvSpPr>
            <p:cNvPr id="25" name="TextBox 48"/>
            <p:cNvSpPr txBox="1">
              <a:spLocks noChangeArrowheads="1"/>
            </p:cNvSpPr>
            <p:nvPr/>
          </p:nvSpPr>
          <p:spPr bwMode="auto">
            <a:xfrm rot="18433864">
              <a:off x="5814573" y="4257866"/>
              <a:ext cx="1033462" cy="461665"/>
            </a:xfrm>
            <a:prstGeom prst="rect">
              <a:avLst/>
            </a:prstGeom>
            <a:grpFill/>
            <a:ln>
              <a:noFill/>
            </a:ln>
          </p:spPr>
          <p:txBody>
            <a:bodyPr>
              <a:spAutoFit/>
            </a:bodyPr>
            <a:lstStyle>
              <a:lvl1pPr>
                <a:defRPr sz="2400">
                  <a:solidFill>
                    <a:schemeClr val="tx1"/>
                  </a:solidFill>
                  <a:latin typeface="Arial" panose="020B0604020202020204" pitchFamily="34" charset="0"/>
                  <a:ea typeface="MS PGothic" panose="020B0600070205080204" charset="-128"/>
                  <a:cs typeface="MS PGothic" panose="020B0600070205080204" charset="-128"/>
                </a:defRPr>
              </a:lvl1pPr>
              <a:lvl2pPr marL="742950" indent="-285750">
                <a:defRPr sz="2400">
                  <a:solidFill>
                    <a:schemeClr val="tx1"/>
                  </a:solidFill>
                  <a:latin typeface="Arial" panose="020B0604020202020204" pitchFamily="34" charset="0"/>
                  <a:ea typeface="MS PGothic" panose="020B0600070205080204" charset="-128"/>
                </a:defRPr>
              </a:lvl2pPr>
              <a:lvl3pPr marL="1143000" indent="-228600">
                <a:defRPr sz="2400">
                  <a:solidFill>
                    <a:schemeClr val="tx1"/>
                  </a:solidFill>
                  <a:latin typeface="Arial" panose="020B0604020202020204" pitchFamily="34" charset="0"/>
                  <a:ea typeface="MS PGothic" panose="020B0600070205080204" charset="-128"/>
                </a:defRPr>
              </a:lvl3pPr>
              <a:lvl4pPr marL="1600200" indent="-228600">
                <a:defRPr sz="2400">
                  <a:solidFill>
                    <a:schemeClr val="tx1"/>
                  </a:solidFill>
                  <a:latin typeface="Arial" panose="020B0604020202020204" pitchFamily="34" charset="0"/>
                  <a:ea typeface="MS PGothic" panose="020B0600070205080204" charset="-128"/>
                </a:defRPr>
              </a:lvl4pPr>
              <a:lvl5pPr marL="2057400" indent="-228600">
                <a:defRPr sz="2400">
                  <a:solidFill>
                    <a:schemeClr val="tx1"/>
                  </a:solidFill>
                  <a:latin typeface="Arial" panose="020B0604020202020204" pitchFamily="34" charset="0"/>
                  <a:ea typeface="MS PGothic" panose="020B060007020508020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9pPr>
            </a:lstStyle>
            <a:p>
              <a:r>
                <a:rPr lang="en-US" b="1" dirty="0">
                  <a:solidFill>
                    <a:srgbClr val="0A5E27"/>
                  </a:solidFill>
                  <a:latin typeface="Calibri" panose="020F0502020204030204" pitchFamily="34" charset="0"/>
                </a:rPr>
                <a:t>Beliefs</a:t>
              </a:r>
            </a:p>
          </p:txBody>
        </p:sp>
      </p:gr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78687"/>
            <a:ext cx="10515600" cy="560291"/>
          </a:xfrm>
        </p:spPr>
        <p:txBody>
          <a:bodyPr>
            <a:normAutofit/>
          </a:bodyPr>
          <a:lstStyle/>
          <a:p>
            <a:r>
              <a:rPr lang="en-US" sz="3200" dirty="0">
                <a:latin typeface="Times New Roman" panose="02020603050405020304" pitchFamily="18" charset="0"/>
                <a:cs typeface="Times New Roman" panose="02020603050405020304" pitchFamily="18" charset="0"/>
              </a:rPr>
              <a:t>Ecological model- Possible results from the group work</a:t>
            </a:r>
            <a:r>
              <a:rPr lang="en-US" sz="3200" dirty="0"/>
              <a:t> </a:t>
            </a:r>
          </a:p>
        </p:txBody>
      </p:sp>
      <p:graphicFrame>
        <p:nvGraphicFramePr>
          <p:cNvPr id="6" name="Content Placeholder 5"/>
          <p:cNvGraphicFramePr>
            <a:graphicFrameLocks noGrp="1"/>
          </p:cNvGraphicFramePr>
          <p:nvPr>
            <p:ph idx="1"/>
            <p:custDataLst>
              <p:tags r:id="rId1"/>
            </p:custDataLst>
            <p:extLst>
              <p:ext uri="{D42A27DB-BD31-4B8C-83A1-F6EECF244321}">
                <p14:modId xmlns:p14="http://schemas.microsoft.com/office/powerpoint/2010/main" val="1446190029"/>
              </p:ext>
            </p:extLst>
          </p:nvPr>
        </p:nvGraphicFramePr>
        <p:xfrm>
          <a:off x="838200" y="596900"/>
          <a:ext cx="9549787" cy="6248400"/>
        </p:xfrm>
        <a:graphic>
          <a:graphicData uri="http://schemas.openxmlformats.org/drawingml/2006/table">
            <a:tbl>
              <a:tblPr firstRow="1" bandRow="1">
                <a:tableStyleId>{5C22544A-7EE6-4342-B048-85BDC9FD1C3A}</a:tableStyleId>
              </a:tblPr>
              <a:tblGrid>
                <a:gridCol w="9549787">
                  <a:extLst>
                    <a:ext uri="{9D8B030D-6E8A-4147-A177-3AD203B41FA5}">
                      <a16:colId xmlns:a16="http://schemas.microsoft.com/office/drawing/2014/main" val="20000"/>
                    </a:ext>
                  </a:extLst>
                </a:gridCol>
              </a:tblGrid>
              <a:tr h="1051560">
                <a:tc>
                  <a:txBody>
                    <a:bodyPr/>
                    <a:lstStyle/>
                    <a:p>
                      <a:r>
                        <a:rPr lang="en-US" sz="1900" b="1" dirty="0">
                          <a:solidFill>
                            <a:srgbClr val="000000"/>
                          </a:solidFill>
                        </a:rPr>
                        <a:t>  Individual  level</a:t>
                      </a:r>
                    </a:p>
                    <a:p>
                      <a:r>
                        <a:rPr lang="en-US" sz="1900" b="0" dirty="0">
                          <a:solidFill>
                            <a:srgbClr val="000000"/>
                          </a:solidFill>
                        </a:rPr>
                        <a:t>Lack of awareness</a:t>
                      </a:r>
                      <a:r>
                        <a:rPr lang="en-US" sz="1900" b="0" baseline="0" dirty="0">
                          <a:solidFill>
                            <a:srgbClr val="000000"/>
                          </a:solidFill>
                        </a:rPr>
                        <a:t> of rights</a:t>
                      </a:r>
                    </a:p>
                    <a:p>
                      <a:r>
                        <a:rPr lang="en-US" sz="1900" b="0" baseline="0" dirty="0">
                          <a:solidFill>
                            <a:srgbClr val="000000"/>
                          </a:solidFill>
                        </a:rPr>
                        <a:t>Low level of education</a:t>
                      </a:r>
                    </a:p>
                    <a:p>
                      <a:r>
                        <a:rPr lang="en-US" sz="1900" b="0" baseline="0" dirty="0">
                          <a:solidFill>
                            <a:srgbClr val="000000"/>
                          </a:solidFill>
                        </a:rPr>
                        <a:t>Low socio-economic status</a:t>
                      </a:r>
                      <a:endParaRPr lang="en-US" sz="1900" b="0" dirty="0">
                        <a:solidFill>
                          <a:srgbClr val="000000"/>
                        </a:solidFill>
                      </a:endParaRPr>
                    </a:p>
                  </a:txBody>
                  <a:tcPr>
                    <a:lnL w="12700" cap="flat" cmpd="sng" algn="ctr">
                      <a:solidFill>
                        <a:srgbClr val="000090"/>
                      </a:solidFill>
                      <a:prstDash val="solid"/>
                      <a:round/>
                      <a:headEnd type="none" w="med" len="med"/>
                      <a:tailEnd type="none" w="med" len="med"/>
                    </a:lnL>
                    <a:lnR w="12700" cap="flat" cmpd="sng" algn="ctr">
                      <a:solidFill>
                        <a:srgbClr val="000090"/>
                      </a:solidFill>
                      <a:prstDash val="solid"/>
                      <a:round/>
                      <a:headEnd type="none" w="med" len="med"/>
                      <a:tailEnd type="none" w="med" len="med"/>
                    </a:lnR>
                    <a:lnT w="12700" cap="flat" cmpd="sng" algn="ctr">
                      <a:solidFill>
                        <a:srgbClr val="000090"/>
                      </a:solidFill>
                      <a:prstDash val="solid"/>
                      <a:round/>
                      <a:headEnd type="none" w="med" len="med"/>
                      <a:tailEnd type="none" w="med" len="med"/>
                    </a:lnT>
                    <a:lnB w="12700" cap="flat" cmpd="sng" algn="ctr">
                      <a:solidFill>
                        <a:srgbClr val="000090"/>
                      </a:solidFill>
                      <a:prstDash val="solid"/>
                      <a:round/>
                      <a:headEnd type="none" w="med" len="med"/>
                      <a:tailEnd type="none" w="med" len="med"/>
                    </a:lnB>
                    <a:solidFill>
                      <a:srgbClr val="FFFFFF"/>
                    </a:solidFill>
                  </a:tcPr>
                </a:tc>
                <a:extLst>
                  <a:ext uri="{0D108BD9-81ED-4DB2-BD59-A6C34878D82A}">
                    <a16:rowId xmlns:a16="http://schemas.microsoft.com/office/drawing/2014/main" val="10000"/>
                  </a:ext>
                </a:extLst>
              </a:tr>
              <a:tr h="1051560">
                <a:tc>
                  <a:txBody>
                    <a:bodyPr/>
                    <a:lstStyle/>
                    <a:p>
                      <a:r>
                        <a:rPr lang="en-US" sz="1900" b="1" dirty="0">
                          <a:solidFill>
                            <a:srgbClr val="000000"/>
                          </a:solidFill>
                        </a:rPr>
                        <a:t>Family level</a:t>
                      </a:r>
                    </a:p>
                    <a:p>
                      <a:r>
                        <a:rPr lang="en-US" sz="1900" b="0" dirty="0">
                          <a:solidFill>
                            <a:srgbClr val="000000"/>
                          </a:solidFill>
                        </a:rPr>
                        <a:t>Lack of parental care</a:t>
                      </a:r>
                    </a:p>
                    <a:p>
                      <a:r>
                        <a:rPr lang="en-US" sz="1900" b="0" dirty="0">
                          <a:solidFill>
                            <a:srgbClr val="000000"/>
                          </a:solidFill>
                        </a:rPr>
                        <a:t>Alcohol/substance abuse</a:t>
                      </a:r>
                    </a:p>
                    <a:p>
                      <a:r>
                        <a:rPr lang="en-US" sz="1900" b="0" dirty="0">
                          <a:solidFill>
                            <a:srgbClr val="000000"/>
                          </a:solidFill>
                        </a:rPr>
                        <a:t>Intergenerational violence</a:t>
                      </a:r>
                    </a:p>
                  </a:txBody>
                  <a:tcPr>
                    <a:lnL w="12700" cap="flat" cmpd="sng" algn="ctr">
                      <a:solidFill>
                        <a:srgbClr val="000090"/>
                      </a:solidFill>
                      <a:prstDash val="solid"/>
                      <a:round/>
                      <a:headEnd type="none" w="med" len="med"/>
                      <a:tailEnd type="none" w="med" len="med"/>
                    </a:lnL>
                    <a:lnR w="12700" cap="flat" cmpd="sng" algn="ctr">
                      <a:solidFill>
                        <a:srgbClr val="000090"/>
                      </a:solidFill>
                      <a:prstDash val="solid"/>
                      <a:round/>
                      <a:headEnd type="none" w="med" len="med"/>
                      <a:tailEnd type="none" w="med" len="med"/>
                    </a:lnR>
                    <a:lnT w="12700" cap="flat" cmpd="sng" algn="ctr">
                      <a:solidFill>
                        <a:srgbClr val="000090"/>
                      </a:solidFill>
                      <a:prstDash val="solid"/>
                      <a:round/>
                      <a:headEnd type="none" w="med" len="med"/>
                      <a:tailEnd type="none" w="med" len="med"/>
                    </a:lnT>
                    <a:lnB w="12700" cap="flat" cmpd="sng" algn="ctr">
                      <a:solidFill>
                        <a:srgbClr val="000090"/>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1051560">
                <a:tc>
                  <a:txBody>
                    <a:bodyPr/>
                    <a:lstStyle/>
                    <a:p>
                      <a:r>
                        <a:rPr lang="en-US" sz="1900" b="1" dirty="0">
                          <a:solidFill>
                            <a:srgbClr val="000000"/>
                          </a:solidFill>
                        </a:rPr>
                        <a:t>School level</a:t>
                      </a:r>
                    </a:p>
                    <a:p>
                      <a:r>
                        <a:rPr lang="en-US" sz="1900" b="0" dirty="0">
                          <a:solidFill>
                            <a:srgbClr val="000000"/>
                          </a:solidFill>
                        </a:rPr>
                        <a:t>Lack of safe spaces</a:t>
                      </a:r>
                    </a:p>
                    <a:p>
                      <a:r>
                        <a:rPr lang="en-US" sz="1900" b="0" dirty="0">
                          <a:solidFill>
                            <a:srgbClr val="000000"/>
                          </a:solidFill>
                        </a:rPr>
                        <a:t>Few female teachers/staff</a:t>
                      </a:r>
                    </a:p>
                    <a:p>
                      <a:r>
                        <a:rPr lang="en-US" sz="1900" b="0" dirty="0">
                          <a:solidFill>
                            <a:srgbClr val="000000"/>
                          </a:solidFill>
                        </a:rPr>
                        <a:t>Disciplinary</a:t>
                      </a:r>
                      <a:r>
                        <a:rPr lang="en-US" sz="1900" b="0" baseline="0" dirty="0">
                          <a:solidFill>
                            <a:srgbClr val="000000"/>
                          </a:solidFill>
                        </a:rPr>
                        <a:t> methods that reinforce violence</a:t>
                      </a:r>
                      <a:endParaRPr lang="en-US" sz="1900" b="0" dirty="0">
                        <a:solidFill>
                          <a:srgbClr val="000000"/>
                        </a:solidFill>
                      </a:endParaRPr>
                    </a:p>
                  </a:txBody>
                  <a:tcPr>
                    <a:lnL w="12700" cap="flat" cmpd="sng" algn="ctr">
                      <a:solidFill>
                        <a:srgbClr val="000090"/>
                      </a:solidFill>
                      <a:prstDash val="solid"/>
                      <a:round/>
                      <a:headEnd type="none" w="med" len="med"/>
                      <a:tailEnd type="none" w="med" len="med"/>
                    </a:lnL>
                    <a:lnR w="12700" cap="flat" cmpd="sng" algn="ctr">
                      <a:solidFill>
                        <a:srgbClr val="000090"/>
                      </a:solidFill>
                      <a:prstDash val="solid"/>
                      <a:round/>
                      <a:headEnd type="none" w="med" len="med"/>
                      <a:tailEnd type="none" w="med" len="med"/>
                    </a:lnR>
                    <a:lnT w="12700" cap="flat" cmpd="sng" algn="ctr">
                      <a:solidFill>
                        <a:srgbClr val="000090"/>
                      </a:solidFill>
                      <a:prstDash val="solid"/>
                      <a:round/>
                      <a:headEnd type="none" w="med" len="med"/>
                      <a:tailEnd type="none" w="med" len="med"/>
                    </a:lnT>
                    <a:lnB w="12700" cap="flat" cmpd="sng" algn="ctr">
                      <a:solidFill>
                        <a:srgbClr val="000090"/>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1051560">
                <a:tc>
                  <a:txBody>
                    <a:bodyPr/>
                    <a:lstStyle/>
                    <a:p>
                      <a:r>
                        <a:rPr lang="en-US" sz="1900" b="1" dirty="0">
                          <a:solidFill>
                            <a:srgbClr val="000000"/>
                          </a:solidFill>
                        </a:rPr>
                        <a:t>Community level</a:t>
                      </a:r>
                    </a:p>
                    <a:p>
                      <a:r>
                        <a:rPr lang="en-US" sz="1900" b="0" dirty="0">
                          <a:solidFill>
                            <a:srgbClr val="000000"/>
                          </a:solidFill>
                        </a:rPr>
                        <a:t>Lack</a:t>
                      </a:r>
                      <a:r>
                        <a:rPr lang="en-US" sz="1900" b="0" baseline="0" dirty="0">
                          <a:solidFill>
                            <a:srgbClr val="000000"/>
                          </a:solidFill>
                        </a:rPr>
                        <a:t> of services</a:t>
                      </a:r>
                    </a:p>
                    <a:p>
                      <a:r>
                        <a:rPr lang="en-US" sz="1900" b="0" baseline="0" dirty="0">
                          <a:solidFill>
                            <a:srgbClr val="000000"/>
                          </a:solidFill>
                        </a:rPr>
                        <a:t>Tolerance of violence</a:t>
                      </a:r>
                    </a:p>
                    <a:p>
                      <a:r>
                        <a:rPr lang="en-US" sz="1900" b="0" baseline="0" dirty="0">
                          <a:solidFill>
                            <a:srgbClr val="000000"/>
                          </a:solidFill>
                        </a:rPr>
                        <a:t>Opposition to girl’s education</a:t>
                      </a:r>
                      <a:endParaRPr lang="en-US" sz="1900" b="0" dirty="0">
                        <a:solidFill>
                          <a:srgbClr val="000000"/>
                        </a:solidFill>
                      </a:endParaRPr>
                    </a:p>
                  </a:txBody>
                  <a:tcPr>
                    <a:lnL w="12700" cap="flat" cmpd="sng" algn="ctr">
                      <a:solidFill>
                        <a:srgbClr val="000090"/>
                      </a:solidFill>
                      <a:prstDash val="solid"/>
                      <a:round/>
                      <a:headEnd type="none" w="med" len="med"/>
                      <a:tailEnd type="none" w="med" len="med"/>
                    </a:lnL>
                    <a:lnR w="12700" cap="flat" cmpd="sng" algn="ctr">
                      <a:solidFill>
                        <a:srgbClr val="000090"/>
                      </a:solidFill>
                      <a:prstDash val="solid"/>
                      <a:round/>
                      <a:headEnd type="none" w="med" len="med"/>
                      <a:tailEnd type="none" w="med" len="med"/>
                    </a:lnR>
                    <a:lnT w="12700" cap="flat" cmpd="sng" algn="ctr">
                      <a:solidFill>
                        <a:srgbClr val="000090"/>
                      </a:solidFill>
                      <a:prstDash val="solid"/>
                      <a:round/>
                      <a:headEnd type="none" w="med" len="med"/>
                      <a:tailEnd type="none" w="med" len="med"/>
                    </a:lnT>
                    <a:lnB w="12700" cap="flat" cmpd="sng" algn="ctr">
                      <a:solidFill>
                        <a:srgbClr val="000090"/>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1051560">
                <a:tc>
                  <a:txBody>
                    <a:bodyPr/>
                    <a:lstStyle/>
                    <a:p>
                      <a:r>
                        <a:rPr lang="en-US" sz="1900" b="1" dirty="0">
                          <a:solidFill>
                            <a:srgbClr val="000000"/>
                          </a:solidFill>
                        </a:rPr>
                        <a:t>Society level</a:t>
                      </a:r>
                    </a:p>
                    <a:p>
                      <a:r>
                        <a:rPr lang="en-US" sz="1900" b="0" dirty="0">
                          <a:solidFill>
                            <a:srgbClr val="000000"/>
                          </a:solidFill>
                        </a:rPr>
                        <a:t>Lack of legislation</a:t>
                      </a:r>
                    </a:p>
                    <a:p>
                      <a:r>
                        <a:rPr lang="en-US" sz="1900" b="0" dirty="0">
                          <a:solidFill>
                            <a:srgbClr val="000000"/>
                          </a:solidFill>
                        </a:rPr>
                        <a:t>Lack</a:t>
                      </a:r>
                      <a:r>
                        <a:rPr lang="en-US" sz="1900" b="0" baseline="0" dirty="0">
                          <a:solidFill>
                            <a:srgbClr val="000000"/>
                          </a:solidFill>
                        </a:rPr>
                        <a:t> of sustained teacher training</a:t>
                      </a:r>
                    </a:p>
                    <a:p>
                      <a:r>
                        <a:rPr lang="en-US" sz="1900" b="0" baseline="0" dirty="0">
                          <a:solidFill>
                            <a:srgbClr val="000000"/>
                          </a:solidFill>
                        </a:rPr>
                        <a:t>Lack of coordination between sectors</a:t>
                      </a:r>
                      <a:endParaRPr lang="en-US" sz="1900" b="0" dirty="0">
                        <a:solidFill>
                          <a:srgbClr val="000000"/>
                        </a:solidFill>
                      </a:endParaRPr>
                    </a:p>
                  </a:txBody>
                  <a:tcPr>
                    <a:lnL w="12700" cap="flat" cmpd="sng" algn="ctr">
                      <a:solidFill>
                        <a:srgbClr val="000090"/>
                      </a:solidFill>
                      <a:prstDash val="solid"/>
                      <a:round/>
                      <a:headEnd type="none" w="med" len="med"/>
                      <a:tailEnd type="none" w="med" len="med"/>
                    </a:lnL>
                    <a:lnR w="12700" cap="flat" cmpd="sng" algn="ctr">
                      <a:solidFill>
                        <a:srgbClr val="000090"/>
                      </a:solidFill>
                      <a:prstDash val="solid"/>
                      <a:round/>
                      <a:headEnd type="none" w="med" len="med"/>
                      <a:tailEnd type="none" w="med" len="med"/>
                    </a:lnR>
                    <a:lnT w="12700" cap="flat" cmpd="sng" algn="ctr">
                      <a:solidFill>
                        <a:srgbClr val="000090"/>
                      </a:solidFill>
                      <a:prstDash val="solid"/>
                      <a:round/>
                      <a:headEnd type="none" w="med" len="med"/>
                      <a:tailEnd type="none" w="med" len="med"/>
                    </a:lnT>
                    <a:lnB w="12700" cap="flat" cmpd="sng" algn="ctr">
                      <a:solidFill>
                        <a:srgbClr val="000090"/>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bl>
          </a:graphicData>
        </a:graphic>
      </p:graphicFrame>
      <p:sp>
        <p:nvSpPr>
          <p:cNvPr id="3" name="Text Box 2"/>
          <p:cNvSpPr txBox="1"/>
          <p:nvPr/>
        </p:nvSpPr>
        <p:spPr>
          <a:xfrm>
            <a:off x="12922885" y="3352800"/>
            <a:ext cx="4064000" cy="368300"/>
          </a:xfrm>
          <a:prstGeom prst="rect">
            <a:avLst/>
          </a:prstGeom>
          <a:noFill/>
        </p:spPr>
        <p:txBody>
          <a:bodyPr wrap="square" rtlCol="0">
            <a:spAutoFit/>
          </a:bodyPr>
          <a:lstStyle/>
          <a:p>
            <a:endParaRPr 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4000" b="1" dirty="0">
                <a:solidFill>
                  <a:srgbClr val="000000"/>
                </a:solidFill>
                <a:latin typeface="Calibri" panose="020F0502020204030204"/>
                <a:cs typeface="Calibri" panose="020F0502020204030204"/>
              </a:rPr>
              <a:t>Interconnected causes of violence</a:t>
            </a:r>
          </a:p>
        </p:txBody>
      </p:sp>
      <p:sp>
        <p:nvSpPr>
          <p:cNvPr id="3" name="Content Placeholder 2"/>
          <p:cNvSpPr>
            <a:spLocks noGrp="1"/>
          </p:cNvSpPr>
          <p:nvPr>
            <p:ph idx="1"/>
          </p:nvPr>
        </p:nvSpPr>
        <p:spPr>
          <a:xfrm>
            <a:off x="1981200" y="1600200"/>
            <a:ext cx="8229600" cy="4159155"/>
          </a:xfrm>
        </p:spPr>
        <p:txBody>
          <a:bodyPr>
            <a:normAutofit/>
          </a:bodyPr>
          <a:lstStyle/>
          <a:p>
            <a:pPr>
              <a:spcBef>
                <a:spcPts val="1920"/>
              </a:spcBef>
            </a:pPr>
            <a:r>
              <a:rPr lang="en-GB" b="1" noProof="0" dirty="0">
                <a:solidFill>
                  <a:srgbClr val="000000"/>
                </a:solidFill>
                <a:latin typeface="Times New Roman" panose="02020603050405020304" pitchFamily="18" charset="0"/>
                <a:cs typeface="Times New Roman" panose="02020603050405020304" pitchFamily="18" charset="0"/>
              </a:rPr>
              <a:t>Factors at one level of the ecological model  influence factors at another level – </a:t>
            </a:r>
            <a:r>
              <a:rPr lang="en-GB" noProof="0" dirty="0">
                <a:solidFill>
                  <a:srgbClr val="000000"/>
                </a:solidFill>
                <a:latin typeface="Times New Roman" panose="02020603050405020304" pitchFamily="18" charset="0"/>
                <a:cs typeface="Times New Roman" panose="02020603050405020304" pitchFamily="18" charset="0"/>
              </a:rPr>
              <a:t>for example, the education </a:t>
            </a:r>
            <a:r>
              <a:rPr lang="en-GB" dirty="0">
                <a:solidFill>
                  <a:srgbClr val="000000"/>
                </a:solidFill>
                <a:latin typeface="Times New Roman" panose="02020603050405020304" pitchFamily="18" charset="0"/>
                <a:cs typeface="Times New Roman" panose="02020603050405020304" pitchFamily="18" charset="0"/>
              </a:rPr>
              <a:t>system</a:t>
            </a:r>
            <a:r>
              <a:rPr lang="en-GB" noProof="0" dirty="0">
                <a:solidFill>
                  <a:srgbClr val="000000"/>
                </a:solidFill>
                <a:latin typeface="Times New Roman" panose="02020603050405020304" pitchFamily="18" charset="0"/>
                <a:cs typeface="Times New Roman" panose="02020603050405020304" pitchFamily="18" charset="0"/>
              </a:rPr>
              <a:t> affects the school</a:t>
            </a:r>
          </a:p>
          <a:p>
            <a:pPr>
              <a:spcBef>
                <a:spcPts val="1920"/>
              </a:spcBef>
            </a:pPr>
            <a:r>
              <a:rPr lang="en-GB" noProof="0" dirty="0">
                <a:solidFill>
                  <a:srgbClr val="000000"/>
                </a:solidFill>
                <a:latin typeface="Times New Roman" panose="02020603050405020304" pitchFamily="18" charset="0"/>
                <a:cs typeface="Times New Roman" panose="02020603050405020304" pitchFamily="18" charset="0"/>
              </a:rPr>
              <a:t>There is complex interplay between factors at the  </a:t>
            </a:r>
            <a:r>
              <a:rPr lang="en-GB" b="1" noProof="0" dirty="0">
                <a:solidFill>
                  <a:srgbClr val="000000"/>
                </a:solidFill>
                <a:latin typeface="Times New Roman" panose="02020603050405020304" pitchFamily="18" charset="0"/>
                <a:cs typeface="Times New Roman" panose="02020603050405020304" pitchFamily="18" charset="0"/>
              </a:rPr>
              <a:t>micro level </a:t>
            </a:r>
            <a:r>
              <a:rPr lang="en-GB" noProof="0" dirty="0">
                <a:solidFill>
                  <a:srgbClr val="000000"/>
                </a:solidFill>
                <a:latin typeface="Times New Roman" panose="02020603050405020304" pitchFamily="18" charset="0"/>
                <a:cs typeface="Times New Roman" panose="02020603050405020304" pitchFamily="18" charset="0"/>
              </a:rPr>
              <a:t>where the individual spends their time – encompassing home, school, community, place of worship </a:t>
            </a:r>
          </a:p>
          <a:p>
            <a:pPr>
              <a:spcBef>
                <a:spcPts val="1920"/>
              </a:spcBef>
            </a:pPr>
            <a:r>
              <a:rPr lang="en-GB" sz="3100" dirty="0">
                <a:solidFill>
                  <a:srgbClr val="000000"/>
                </a:solidFill>
                <a:latin typeface="Times New Roman" panose="02020603050405020304" pitchFamily="18" charset="0"/>
                <a:cs typeface="Times New Roman" panose="02020603050405020304" pitchFamily="18" charset="0"/>
              </a:rPr>
              <a:t>It is necessary to act across multiple levels of the model at the same time to prevent violence</a:t>
            </a:r>
            <a:endParaRPr lang="en-GB" noProof="0" dirty="0">
              <a:solidFill>
                <a:srgbClr val="000000"/>
              </a:solidFill>
              <a:latin typeface="Times New Roman" panose="02020603050405020304" pitchFamily="18" charset="0"/>
              <a:cs typeface="Times New Roman" panose="02020603050405020304" pitchFamily="18" charset="0"/>
            </a:endParaRPr>
          </a:p>
          <a:p>
            <a:pPr>
              <a:spcBef>
                <a:spcPts val="1920"/>
              </a:spcBef>
            </a:pPr>
            <a:endParaRPr lang="en-GB" noProof="0" dirty="0">
              <a:solidFill>
                <a:srgbClr val="000000"/>
              </a:solidFill>
              <a:latin typeface="Calibri" panose="020F0502020204030204"/>
              <a:cs typeface="Calibri" panose="020F0502020204030204"/>
            </a:endParaRPr>
          </a:p>
          <a:p>
            <a:endParaRPr lang="en-GB" noProof="0" dirty="0">
              <a:solidFill>
                <a:srgbClr val="000000"/>
              </a:solidFill>
              <a:latin typeface="Calibri" panose="020F0502020204030204"/>
              <a:cs typeface="Calibri" panose="020F0502020204030204"/>
            </a:endParaRPr>
          </a:p>
          <a:p>
            <a:endParaRPr lang="en-GB" noProof="0" dirty="0">
              <a:solidFill>
                <a:srgbClr val="000000"/>
              </a:solidFill>
              <a:latin typeface="Calibri" panose="020F0502020204030204"/>
              <a:cs typeface="Calibri" panose="020F0502020204030204"/>
            </a:endParaRPr>
          </a:p>
        </p:txBody>
      </p:sp>
      <p:sp>
        <p:nvSpPr>
          <p:cNvPr id="4" name="Rectangle 3"/>
          <p:cNvSpPr/>
          <p:nvPr/>
        </p:nvSpPr>
        <p:spPr>
          <a:xfrm>
            <a:off x="3810000" y="2967335"/>
            <a:ext cx="4572000" cy="369332"/>
          </a:xfrm>
          <a:prstGeom prst="rect">
            <a:avLst/>
          </a:prstGeom>
        </p:spPr>
        <p:txBody>
          <a:bodyPr>
            <a:spAutoFit/>
          </a:bodyPr>
          <a:lstStyle/>
          <a:p>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Activity 5</a:t>
            </a:r>
          </a:p>
        </p:txBody>
      </p:sp>
      <p:sp>
        <p:nvSpPr>
          <p:cNvPr id="3" name="Content Placeholder 2"/>
          <p:cNvSpPr>
            <a:spLocks noGrp="1"/>
          </p:cNvSpPr>
          <p:nvPr>
            <p:ph idx="1"/>
          </p:nvPr>
        </p:nvSpPr>
        <p:spPr/>
        <p:txBody>
          <a:bodyPr/>
          <a:lstStyle/>
          <a:p>
            <a:pPr marL="0" indent="0">
              <a:buNone/>
            </a:pPr>
            <a:r>
              <a:rPr lang="en-US" b="1" i="1" dirty="0" smtClean="0"/>
              <a:t>Think, pair and share</a:t>
            </a:r>
            <a:endParaRPr lang="en-US" b="1" i="1" dirty="0"/>
          </a:p>
          <a:p>
            <a:r>
              <a:rPr lang="en-US" i="1" dirty="0"/>
              <a:t>Discuss the meaning of violence </a:t>
            </a:r>
          </a:p>
          <a:p>
            <a:r>
              <a:rPr lang="en-US" i="1" dirty="0"/>
              <a:t>Outline the forms of violence </a:t>
            </a:r>
          </a:p>
          <a:p>
            <a:r>
              <a:rPr lang="en-US" i="1" dirty="0"/>
              <a:t>Discuss the effect of violence on </a:t>
            </a:r>
            <a:r>
              <a:rPr lang="en-US" i="1" dirty="0" err="1" smtClean="0"/>
              <a:t>alllearners</a:t>
            </a:r>
            <a:r>
              <a:rPr lang="en-US" i="1" dirty="0" smtClean="0"/>
              <a:t>. </a:t>
            </a:r>
            <a:endParaRPr lang="en-US" i="1" dirty="0"/>
          </a:p>
          <a:p>
            <a:endParaRPr lang="en-US" dirty="0"/>
          </a:p>
          <a:p>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75520" y="274639"/>
            <a:ext cx="8640960" cy="1017449"/>
          </a:xfrm>
        </p:spPr>
        <p:txBody>
          <a:bodyPr>
            <a:normAutofit/>
          </a:bodyPr>
          <a:lstStyle/>
          <a:p>
            <a:pPr algn="ctr"/>
            <a:r>
              <a:rPr lang="en-GB" b="1" noProof="0" dirty="0" smtClean="0">
                <a:latin typeface="+mn-lt"/>
              </a:rPr>
              <a:t>Forms of violence </a:t>
            </a:r>
            <a:endParaRPr lang="en-GB" noProof="0" dirty="0"/>
          </a:p>
        </p:txBody>
      </p:sp>
      <p:graphicFrame>
        <p:nvGraphicFramePr>
          <p:cNvPr id="4" name="Content Placeholder 3"/>
          <p:cNvGraphicFramePr>
            <a:graphicFrameLocks noGrp="1"/>
          </p:cNvGraphicFramePr>
          <p:nvPr>
            <p:ph idx="1"/>
          </p:nvPr>
        </p:nvGraphicFramePr>
        <p:xfrm>
          <a:off x="1775520" y="1417638"/>
          <a:ext cx="8892480" cy="54403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Oval 2"/>
          <p:cNvSpPr/>
          <p:nvPr/>
        </p:nvSpPr>
        <p:spPr>
          <a:xfrm>
            <a:off x="4961305" y="2867377"/>
            <a:ext cx="2860766" cy="2579835"/>
          </a:xfrm>
          <a:prstGeom prst="ellipse">
            <a:avLst/>
          </a:prstGeom>
          <a:solidFill>
            <a:schemeClr val="accent6">
              <a:lumMod val="40000"/>
              <a:lumOff val="60000"/>
            </a:schemeClr>
          </a:solidFill>
          <a:ln>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sz="2400" dirty="0">
                <a:solidFill>
                  <a:schemeClr val="tx1"/>
                </a:solidFill>
              </a:rPr>
              <a:t>Psychological</a:t>
            </a:r>
            <a:r>
              <a:rPr lang="en-AU" dirty="0">
                <a:solidFill>
                  <a:schemeClr val="tx1"/>
                </a:solidFill>
              </a:rPr>
              <a:t> </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57083" y="93198"/>
            <a:ext cx="8624046" cy="657896"/>
          </a:xfrm>
        </p:spPr>
        <p:style>
          <a:lnRef idx="1">
            <a:schemeClr val="accent4"/>
          </a:lnRef>
          <a:fillRef idx="2">
            <a:schemeClr val="accent4"/>
          </a:fillRef>
          <a:effectRef idx="1">
            <a:schemeClr val="accent4"/>
          </a:effectRef>
          <a:fontRef idx="minor">
            <a:schemeClr val="dk1"/>
          </a:fontRef>
        </p:style>
        <p:txBody>
          <a:bodyPr>
            <a:noAutofit/>
          </a:bodyPr>
          <a:lstStyle/>
          <a:p>
            <a:pPr algn="ctr"/>
            <a:r>
              <a:rPr lang="en-GB" b="1" noProof="0" dirty="0">
                <a:solidFill>
                  <a:srgbClr val="000000"/>
                </a:solidFill>
                <a:latin typeface="Calibri" panose="020F0502020204030204"/>
                <a:cs typeface="Calibri" panose="020F0502020204030204"/>
              </a:rPr>
              <a:t>What is violence?</a:t>
            </a:r>
          </a:p>
        </p:txBody>
      </p:sp>
      <p:graphicFrame>
        <p:nvGraphicFramePr>
          <p:cNvPr id="4" name="Table 3"/>
          <p:cNvGraphicFramePr>
            <a:graphicFrameLocks noGrp="1"/>
          </p:cNvGraphicFramePr>
          <p:nvPr>
            <p:extLst>
              <p:ext uri="{D42A27DB-BD31-4B8C-83A1-F6EECF244321}">
                <p14:modId xmlns:p14="http://schemas.microsoft.com/office/powerpoint/2010/main" val="4277222902"/>
              </p:ext>
            </p:extLst>
          </p:nvPr>
        </p:nvGraphicFramePr>
        <p:xfrm>
          <a:off x="1757082" y="751094"/>
          <a:ext cx="8624048" cy="5850517"/>
        </p:xfrm>
        <a:graphic>
          <a:graphicData uri="http://schemas.openxmlformats.org/drawingml/2006/table">
            <a:tbl>
              <a:tblPr firstRow="1" bandRow="1">
                <a:tableStyleId>{2D5ABB26-0587-4C30-8999-92F81FD0307C}</a:tableStyleId>
              </a:tblPr>
              <a:tblGrid>
                <a:gridCol w="4312024">
                  <a:extLst>
                    <a:ext uri="{9D8B030D-6E8A-4147-A177-3AD203B41FA5}">
                      <a16:colId xmlns:a16="http://schemas.microsoft.com/office/drawing/2014/main" val="20000"/>
                    </a:ext>
                  </a:extLst>
                </a:gridCol>
                <a:gridCol w="4312024">
                  <a:extLst>
                    <a:ext uri="{9D8B030D-6E8A-4147-A177-3AD203B41FA5}">
                      <a16:colId xmlns:a16="http://schemas.microsoft.com/office/drawing/2014/main" val="20001"/>
                    </a:ext>
                  </a:extLst>
                </a:gridCol>
              </a:tblGrid>
              <a:tr h="2528197">
                <a:tc>
                  <a:txBody>
                    <a:bodyPr/>
                    <a:lstStyle/>
                    <a:p>
                      <a:pPr algn="ctr">
                        <a:spcAft>
                          <a:spcPts val="0"/>
                        </a:spcAft>
                      </a:pPr>
                      <a:r>
                        <a:rPr lang="en-GB" sz="1800" b="1" noProof="0" dirty="0">
                          <a:solidFill>
                            <a:srgbClr val="000000"/>
                          </a:solidFill>
                          <a:effectLst/>
                          <a:latin typeface="Calibri" panose="020F0502020204030204"/>
                          <a:ea typeface="ＭＳ 明朝"/>
                          <a:cs typeface="Calibri" panose="020F0502020204030204"/>
                        </a:rPr>
                        <a:t/>
                      </a:r>
                      <a:br>
                        <a:rPr lang="en-GB" sz="1800" b="1" noProof="0" dirty="0">
                          <a:solidFill>
                            <a:srgbClr val="000000"/>
                          </a:solidFill>
                          <a:effectLst/>
                          <a:latin typeface="Calibri" panose="020F0502020204030204"/>
                          <a:ea typeface="ＭＳ 明朝"/>
                          <a:cs typeface="Calibri" panose="020F0502020204030204"/>
                        </a:rPr>
                      </a:br>
                      <a:r>
                        <a:rPr lang="en-GB" sz="1800" b="1" noProof="0" dirty="0">
                          <a:solidFill>
                            <a:srgbClr val="000000"/>
                          </a:solidFill>
                          <a:effectLst/>
                          <a:latin typeface="Calibri" panose="020F0502020204030204"/>
                          <a:ea typeface="ＭＳ 明朝"/>
                          <a:cs typeface="Calibri" panose="020F0502020204030204"/>
                        </a:rPr>
                        <a:t>Physical violence</a:t>
                      </a:r>
                    </a:p>
                    <a:p>
                      <a:pPr algn="ctr"/>
                      <a:r>
                        <a:rPr lang="en-GB" sz="1800" kern="1200" noProof="0" dirty="0">
                          <a:solidFill>
                            <a:srgbClr val="000000"/>
                          </a:solidFill>
                          <a:effectLst/>
                          <a:latin typeface="Calibri" panose="020F0502020204030204"/>
                          <a:ea typeface="+mn-ea"/>
                          <a:cs typeface="Calibri" panose="020F0502020204030204"/>
                        </a:rPr>
                        <a:t>Hurting the body or damaging or stealing someone’s possessions</a:t>
                      </a: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tc>
                  <a:txBody>
                    <a:bodyPr/>
                    <a:lstStyle/>
                    <a:p>
                      <a:pPr algn="ctr">
                        <a:spcAft>
                          <a:spcPts val="0"/>
                        </a:spcAft>
                      </a:pPr>
                      <a:endParaRPr lang="en-GB" sz="1800" b="1" noProof="0" dirty="0">
                        <a:solidFill>
                          <a:srgbClr val="000000"/>
                        </a:solidFill>
                        <a:effectLst/>
                        <a:latin typeface="Calibri" panose="020F0502020204030204"/>
                        <a:ea typeface="ＭＳ 明朝"/>
                        <a:cs typeface="Calibri" panose="020F0502020204030204"/>
                      </a:endParaRPr>
                    </a:p>
                    <a:p>
                      <a:pPr algn="ctr">
                        <a:spcAft>
                          <a:spcPts val="0"/>
                        </a:spcAft>
                      </a:pPr>
                      <a:r>
                        <a:rPr lang="en-GB" sz="1800" b="1" noProof="0" dirty="0">
                          <a:solidFill>
                            <a:srgbClr val="000000"/>
                          </a:solidFill>
                          <a:effectLst/>
                          <a:latin typeface="Calibri" panose="020F0502020204030204"/>
                          <a:ea typeface="ＭＳ 明朝"/>
                          <a:cs typeface="Calibri" panose="020F0502020204030204"/>
                        </a:rPr>
                        <a:t>Verbal violence</a:t>
                      </a:r>
                      <a:endParaRPr lang="en-GB" sz="1800" b="1" kern="1200" noProof="0" dirty="0">
                        <a:solidFill>
                          <a:srgbClr val="000000"/>
                        </a:solidFill>
                        <a:effectLst/>
                        <a:latin typeface="Calibri" panose="020F0502020204030204"/>
                        <a:ea typeface="+mn-ea"/>
                        <a:cs typeface="Calibri" panose="020F0502020204030204"/>
                      </a:endParaRPr>
                    </a:p>
                    <a:p>
                      <a:pPr marL="0" marR="0" indent="0" algn="ctr" defTabSz="457200" rtl="0" eaLnBrk="1" fontAlgn="auto" latinLnBrk="0" hangingPunct="1">
                        <a:lnSpc>
                          <a:spcPct val="100000"/>
                        </a:lnSpc>
                        <a:spcBef>
                          <a:spcPts val="0"/>
                        </a:spcBef>
                        <a:spcAft>
                          <a:spcPts val="0"/>
                        </a:spcAft>
                        <a:buClrTx/>
                        <a:buSzTx/>
                        <a:buFontTx/>
                        <a:buNone/>
                        <a:defRPr/>
                      </a:pPr>
                      <a:r>
                        <a:rPr lang="en-GB" sz="1800" kern="1200" noProof="0" dirty="0">
                          <a:solidFill>
                            <a:srgbClr val="000000"/>
                          </a:solidFill>
                          <a:effectLst/>
                          <a:latin typeface="Calibri" panose="020F0502020204030204"/>
                          <a:ea typeface="+mn-ea"/>
                          <a:cs typeface="Calibri" panose="020F0502020204030204"/>
                        </a:rPr>
                        <a:t>Involves written or verbal name-calling, </a:t>
                      </a:r>
                      <a:r>
                        <a:rPr lang="en-GB" sz="1800" kern="1200" noProof="0" dirty="0" smtClean="0">
                          <a:solidFill>
                            <a:srgbClr val="000000"/>
                          </a:solidFill>
                          <a:effectLst/>
                          <a:latin typeface="Calibri" panose="020F0502020204030204"/>
                          <a:ea typeface="+mn-ea"/>
                          <a:cs typeface="Calibri" panose="020F0502020204030204"/>
                        </a:rPr>
                        <a:t>labelling, intimidating </a:t>
                      </a:r>
                      <a:r>
                        <a:rPr lang="en-GB" sz="1800" kern="1200" noProof="0" dirty="0">
                          <a:solidFill>
                            <a:srgbClr val="000000"/>
                          </a:solidFill>
                          <a:effectLst/>
                          <a:latin typeface="Calibri" panose="020F0502020204030204"/>
                          <a:ea typeface="+mn-ea"/>
                          <a:cs typeface="Calibri" panose="020F0502020204030204"/>
                        </a:rPr>
                        <a:t>behaviour, spreading rumours about someone, or shouting and screaming at them </a:t>
                      </a: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10000"/>
                  </a:ext>
                </a:extLst>
              </a:tr>
              <a:tr h="2787564">
                <a:tc>
                  <a:txBody>
                    <a:bodyPr/>
                    <a:lstStyle/>
                    <a:p>
                      <a:pPr algn="ctr">
                        <a:spcAft>
                          <a:spcPts val="0"/>
                        </a:spcAft>
                      </a:pPr>
                      <a:r>
                        <a:rPr lang="en-GB" sz="1800" b="1" noProof="0" dirty="0">
                          <a:solidFill>
                            <a:srgbClr val="000000"/>
                          </a:solidFill>
                          <a:effectLst/>
                          <a:latin typeface="Calibri" panose="020F0502020204030204"/>
                          <a:ea typeface="ＭＳ 明朝"/>
                          <a:cs typeface="Calibri" panose="020F0502020204030204"/>
                        </a:rPr>
                        <a:t/>
                      </a:r>
                      <a:br>
                        <a:rPr lang="en-GB" sz="1800" b="1" noProof="0" dirty="0">
                          <a:solidFill>
                            <a:srgbClr val="000000"/>
                          </a:solidFill>
                          <a:effectLst/>
                          <a:latin typeface="Calibri" panose="020F0502020204030204"/>
                          <a:ea typeface="ＭＳ 明朝"/>
                          <a:cs typeface="Calibri" panose="020F0502020204030204"/>
                        </a:rPr>
                      </a:br>
                      <a:endParaRPr lang="en-GB" sz="1800" b="1" noProof="0" dirty="0">
                        <a:solidFill>
                          <a:srgbClr val="000000"/>
                        </a:solidFill>
                        <a:effectLst/>
                        <a:latin typeface="Calibri" panose="020F0502020204030204"/>
                        <a:ea typeface="ＭＳ 明朝"/>
                        <a:cs typeface="Calibri" panose="020F0502020204030204"/>
                      </a:endParaRPr>
                    </a:p>
                    <a:p>
                      <a:pPr algn="ctr">
                        <a:spcAft>
                          <a:spcPts val="0"/>
                        </a:spcAft>
                      </a:pPr>
                      <a:endParaRPr lang="en-GB" sz="1800" b="1" noProof="0" dirty="0">
                        <a:solidFill>
                          <a:srgbClr val="000000"/>
                        </a:solidFill>
                        <a:effectLst/>
                        <a:latin typeface="Calibri" panose="020F0502020204030204"/>
                        <a:ea typeface="ＭＳ 明朝"/>
                        <a:cs typeface="Calibri" panose="020F0502020204030204"/>
                      </a:endParaRPr>
                    </a:p>
                    <a:p>
                      <a:pPr algn="ctr">
                        <a:spcAft>
                          <a:spcPts val="0"/>
                        </a:spcAft>
                      </a:pPr>
                      <a:endParaRPr lang="en-GB" sz="1800" noProof="0" dirty="0">
                        <a:solidFill>
                          <a:srgbClr val="000000"/>
                        </a:solidFill>
                        <a:effectLst/>
                        <a:latin typeface="Calibri" panose="020F0502020204030204"/>
                        <a:ea typeface="ＭＳ 明朝"/>
                        <a:cs typeface="Calibri" panose="020F0502020204030204"/>
                      </a:endParaRPr>
                    </a:p>
                    <a:p>
                      <a:pPr algn="ctr">
                        <a:spcAft>
                          <a:spcPts val="0"/>
                        </a:spcAft>
                      </a:pPr>
                      <a:endParaRPr lang="en-GB" sz="1800" noProof="0" dirty="0">
                        <a:solidFill>
                          <a:srgbClr val="000000"/>
                        </a:solidFill>
                        <a:effectLst/>
                        <a:latin typeface="Calibri" panose="020F0502020204030204"/>
                        <a:ea typeface="ＭＳ 明朝"/>
                        <a:cs typeface="Calibri" panose="020F0502020204030204"/>
                      </a:endParaRPr>
                    </a:p>
                    <a:p>
                      <a:pPr algn="ctr">
                        <a:spcAft>
                          <a:spcPts val="0"/>
                        </a:spcAft>
                      </a:pPr>
                      <a:r>
                        <a:rPr lang="en-GB" sz="1800" b="1" noProof="0" dirty="0">
                          <a:solidFill>
                            <a:srgbClr val="000000"/>
                          </a:solidFill>
                          <a:effectLst/>
                          <a:latin typeface="Calibri" panose="020F0502020204030204"/>
                          <a:ea typeface="ＭＳ 明朝"/>
                          <a:cs typeface="Calibri" panose="020F0502020204030204"/>
                        </a:rPr>
                        <a:t>Economic violence </a:t>
                      </a:r>
                    </a:p>
                    <a:p>
                      <a:pPr algn="ctr">
                        <a:spcAft>
                          <a:spcPts val="0"/>
                        </a:spcAft>
                      </a:pPr>
                      <a:r>
                        <a:rPr lang="en-GB" sz="1800" kern="1200" noProof="0" dirty="0">
                          <a:solidFill>
                            <a:schemeClr val="tx1"/>
                          </a:solidFill>
                          <a:effectLst/>
                          <a:latin typeface="+mn-lt"/>
                          <a:ea typeface="+mn-ea"/>
                          <a:cs typeface="+mn-cs"/>
                        </a:rPr>
                        <a:t>Preventing someone from accessing</a:t>
                      </a:r>
                    </a:p>
                    <a:p>
                      <a:pPr algn="ctr">
                        <a:spcAft>
                          <a:spcPts val="0"/>
                        </a:spcAft>
                      </a:pPr>
                      <a:r>
                        <a:rPr lang="en-GB" sz="1800" kern="1200" noProof="0" dirty="0">
                          <a:solidFill>
                            <a:schemeClr val="tx1"/>
                          </a:solidFill>
                          <a:effectLst/>
                          <a:latin typeface="+mn-lt"/>
                          <a:ea typeface="+mn-ea"/>
                          <a:cs typeface="+mn-cs"/>
                        </a:rPr>
                        <a:t>money or resources (e.g. stealing lunch money)</a:t>
                      </a:r>
                      <a:endParaRPr lang="en-GB" sz="1800" noProof="0" dirty="0">
                        <a:solidFill>
                          <a:srgbClr val="000000"/>
                        </a:solidFill>
                        <a:effectLst/>
                        <a:latin typeface="Calibri" panose="020F0502020204030204"/>
                        <a:ea typeface="ＭＳ 明朝"/>
                        <a:cs typeface="Calibri" panose="020F0502020204030204"/>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accent4">
                        <a:lumMod val="20000"/>
                        <a:lumOff val="80000"/>
                      </a:schemeClr>
                    </a:solidFill>
                  </a:tcPr>
                </a:tc>
                <a:tc>
                  <a:txBody>
                    <a:bodyPr/>
                    <a:lstStyle/>
                    <a:p>
                      <a:pPr algn="ctr">
                        <a:spcAft>
                          <a:spcPts val="0"/>
                        </a:spcAft>
                      </a:pPr>
                      <a:endParaRPr lang="en-GB" sz="1800" b="1" noProof="0" dirty="0">
                        <a:solidFill>
                          <a:srgbClr val="000000"/>
                        </a:solidFill>
                        <a:effectLst/>
                        <a:latin typeface="Calibri" panose="020F0502020204030204"/>
                        <a:ea typeface="ＭＳ 明朝"/>
                        <a:cs typeface="Calibri" panose="020F0502020204030204"/>
                      </a:endParaRPr>
                    </a:p>
                    <a:p>
                      <a:pPr algn="ctr">
                        <a:spcAft>
                          <a:spcPts val="0"/>
                        </a:spcAft>
                      </a:pPr>
                      <a:endParaRPr lang="en-GB" sz="1800" b="1" noProof="0" dirty="0">
                        <a:solidFill>
                          <a:srgbClr val="000000"/>
                        </a:solidFill>
                        <a:effectLst/>
                        <a:latin typeface="Calibri" panose="020F0502020204030204"/>
                        <a:ea typeface="ＭＳ 明朝"/>
                        <a:cs typeface="Calibri" panose="020F0502020204030204"/>
                      </a:endParaRPr>
                    </a:p>
                    <a:p>
                      <a:pPr algn="ctr">
                        <a:spcAft>
                          <a:spcPts val="0"/>
                        </a:spcAft>
                      </a:pPr>
                      <a:endParaRPr lang="en-GB" sz="1800" b="1" noProof="0" dirty="0">
                        <a:solidFill>
                          <a:srgbClr val="000000"/>
                        </a:solidFill>
                        <a:effectLst/>
                        <a:latin typeface="Calibri" panose="020F0502020204030204"/>
                        <a:ea typeface="ＭＳ 明朝"/>
                        <a:cs typeface="Calibri" panose="020F0502020204030204"/>
                      </a:endParaRPr>
                    </a:p>
                    <a:p>
                      <a:pPr algn="ctr">
                        <a:spcAft>
                          <a:spcPts val="0"/>
                        </a:spcAft>
                      </a:pPr>
                      <a:r>
                        <a:rPr lang="en-GB" sz="1800" b="1" noProof="0" dirty="0">
                          <a:solidFill>
                            <a:srgbClr val="000000"/>
                          </a:solidFill>
                          <a:effectLst/>
                          <a:latin typeface="Calibri" panose="020F0502020204030204"/>
                          <a:ea typeface="ＭＳ 明朝"/>
                          <a:cs typeface="Calibri" panose="020F0502020204030204"/>
                        </a:rPr>
                        <a:t/>
                      </a:r>
                      <a:br>
                        <a:rPr lang="en-GB" sz="1800" b="1" noProof="0" dirty="0">
                          <a:solidFill>
                            <a:srgbClr val="000000"/>
                          </a:solidFill>
                          <a:effectLst/>
                          <a:latin typeface="Calibri" panose="020F0502020204030204"/>
                          <a:ea typeface="ＭＳ 明朝"/>
                          <a:cs typeface="Calibri" panose="020F0502020204030204"/>
                        </a:rPr>
                      </a:br>
                      <a:r>
                        <a:rPr lang="en-GB" sz="1600" b="1" noProof="0" dirty="0">
                          <a:solidFill>
                            <a:srgbClr val="000000"/>
                          </a:solidFill>
                          <a:effectLst/>
                          <a:latin typeface="Calibri" panose="020F0502020204030204"/>
                          <a:ea typeface="ＭＳ 明朝"/>
                          <a:cs typeface="Calibri" panose="020F0502020204030204"/>
                        </a:rPr>
                        <a:t>Sexual violence</a:t>
                      </a:r>
                    </a:p>
                    <a:p>
                      <a:pPr marL="0" marR="0" indent="0" algn="ctr" defTabSz="457200" rtl="0" eaLnBrk="1" fontAlgn="auto" latinLnBrk="0" hangingPunct="1">
                        <a:lnSpc>
                          <a:spcPct val="100000"/>
                        </a:lnSpc>
                        <a:spcBef>
                          <a:spcPts val="0"/>
                        </a:spcBef>
                        <a:spcAft>
                          <a:spcPts val="0"/>
                        </a:spcAft>
                        <a:buClrTx/>
                        <a:buSzTx/>
                        <a:buFontTx/>
                        <a:buNone/>
                        <a:defRPr/>
                      </a:pPr>
                      <a:r>
                        <a:rPr lang="en-GB" sz="1600" kern="1200" noProof="0" dirty="0">
                          <a:solidFill>
                            <a:srgbClr val="000000"/>
                          </a:solidFill>
                          <a:effectLst/>
                          <a:latin typeface="Calibri" panose="020F0502020204030204"/>
                          <a:ea typeface="+mn-ea"/>
                          <a:cs typeface="Calibri" panose="020F0502020204030204"/>
                        </a:rPr>
                        <a:t>Sexual contact without consent</a:t>
                      </a:r>
                      <a:r>
                        <a:rPr lang="en-GB" sz="1600" kern="1200" baseline="0" noProof="0" dirty="0">
                          <a:solidFill>
                            <a:srgbClr val="000000"/>
                          </a:solidFill>
                          <a:effectLst/>
                          <a:latin typeface="Calibri" panose="020F0502020204030204"/>
                          <a:ea typeface="+mn-ea"/>
                          <a:cs typeface="Calibri" panose="020F0502020204030204"/>
                        </a:rPr>
                        <a:t> </a:t>
                      </a:r>
                    </a:p>
                    <a:p>
                      <a:pPr marL="0" marR="0" indent="0" algn="ctr" defTabSz="457200" rtl="0" eaLnBrk="1" fontAlgn="auto" latinLnBrk="0" hangingPunct="1">
                        <a:lnSpc>
                          <a:spcPct val="100000"/>
                        </a:lnSpc>
                        <a:spcBef>
                          <a:spcPts val="0"/>
                        </a:spcBef>
                        <a:spcAft>
                          <a:spcPts val="0"/>
                        </a:spcAft>
                        <a:buClrTx/>
                        <a:buSzTx/>
                        <a:buFontTx/>
                        <a:buNone/>
                        <a:defRPr/>
                      </a:pPr>
                      <a:r>
                        <a:rPr lang="en-GB" sz="1600" kern="1200" noProof="0" dirty="0">
                          <a:solidFill>
                            <a:srgbClr val="000000"/>
                          </a:solidFill>
                          <a:effectLst/>
                          <a:latin typeface="Calibri" panose="020F0502020204030204"/>
                          <a:ea typeface="+mn-ea"/>
                          <a:cs typeface="Calibri" panose="020F0502020204030204"/>
                        </a:rPr>
                        <a:t>includes rape and other sexual contact like touching private parts of the body without permission. It can also include saying sexual things about someone, telling stories or posting pictures of a sexual nature about someone,</a:t>
                      </a:r>
                      <a:r>
                        <a:rPr lang="en-GB" sz="1600" kern="1200" baseline="0" noProof="0" dirty="0">
                          <a:solidFill>
                            <a:srgbClr val="000000"/>
                          </a:solidFill>
                          <a:effectLst/>
                          <a:latin typeface="Calibri" panose="020F0502020204030204"/>
                          <a:ea typeface="+mn-ea"/>
                          <a:cs typeface="Calibri" panose="020F0502020204030204"/>
                        </a:rPr>
                        <a:t> or forcing them to view pornography</a:t>
                      </a:r>
                      <a:endParaRPr lang="en-GB" sz="1600" kern="1200" noProof="0" dirty="0">
                        <a:solidFill>
                          <a:srgbClr val="000000"/>
                        </a:solidFill>
                        <a:effectLst/>
                        <a:latin typeface="Calibri" panose="020F0502020204030204"/>
                        <a:ea typeface="+mn-ea"/>
                        <a:cs typeface="Calibri" panose="020F0502020204030204"/>
                      </a:endParaRPr>
                    </a:p>
                    <a:p>
                      <a:pPr algn="ctr">
                        <a:spcAft>
                          <a:spcPts val="0"/>
                        </a:spcAft>
                      </a:pPr>
                      <a:endParaRPr lang="en-GB" sz="1800" b="1" noProof="0" dirty="0">
                        <a:solidFill>
                          <a:srgbClr val="000000"/>
                        </a:solidFill>
                        <a:effectLst/>
                        <a:latin typeface="Calibri" panose="020F0502020204030204"/>
                        <a:ea typeface="ＭＳ 明朝"/>
                        <a:cs typeface="Calibri" panose="020F0502020204030204"/>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sp>
        <p:nvSpPr>
          <p:cNvPr id="3" name="Oval 2"/>
          <p:cNvSpPr/>
          <p:nvPr/>
        </p:nvSpPr>
        <p:spPr>
          <a:xfrm>
            <a:off x="4149635" y="2129247"/>
            <a:ext cx="3670662" cy="2697046"/>
          </a:xfrm>
          <a:prstGeom prst="ellipse">
            <a:avLst/>
          </a:prstGeom>
          <a:solidFill>
            <a:schemeClr val="accent6">
              <a:lumMod val="20000"/>
              <a:lumOff val="80000"/>
            </a:schemeClr>
          </a:solidFill>
          <a:ln>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2000" b="1" dirty="0">
              <a:solidFill>
                <a:schemeClr val="tx1"/>
              </a:solidFill>
            </a:endParaRPr>
          </a:p>
          <a:p>
            <a:pPr algn="ctr"/>
            <a:r>
              <a:rPr lang="en-AU" sz="2000" b="1" dirty="0">
                <a:solidFill>
                  <a:schemeClr val="tx1"/>
                </a:solidFill>
              </a:rPr>
              <a:t>Psychological violence </a:t>
            </a:r>
            <a:r>
              <a:rPr lang="en-AU" sz="1400" b="1" dirty="0">
                <a:solidFill>
                  <a:schemeClr val="tx1"/>
                </a:solidFill>
              </a:rPr>
              <a:t/>
            </a:r>
            <a:br>
              <a:rPr lang="en-AU" sz="1400" b="1" dirty="0">
                <a:solidFill>
                  <a:schemeClr val="tx1"/>
                </a:solidFill>
              </a:rPr>
            </a:br>
            <a:r>
              <a:rPr lang="en-AU" sz="1600" dirty="0">
                <a:solidFill>
                  <a:schemeClr val="tx1"/>
                </a:solidFill>
              </a:rPr>
              <a:t>Hurting someone's mind or emotions </a:t>
            </a:r>
          </a:p>
          <a:p>
            <a:pPr algn="ctr"/>
            <a:r>
              <a:rPr lang="en-GB" sz="1600" dirty="0">
                <a:solidFill>
                  <a:schemeClr val="tx1"/>
                </a:solidFill>
              </a:rPr>
              <a:t>includes threatening, abusing, scaring, humiliating or shaming people – so that they feel bad even though no one has touched them</a:t>
            </a:r>
            <a:endParaRPr lang="en-AU" sz="2000" dirty="0">
              <a:solidFill>
                <a:schemeClr val="tx1"/>
              </a:solidFill>
            </a:endParaRPr>
          </a:p>
          <a:p>
            <a:pPr algn="ctr"/>
            <a:endParaRPr lang="en-AU" b="1" dirty="0">
              <a:solidFill>
                <a:schemeClr val="tx1"/>
              </a:solidFil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noProof="0" dirty="0">
                <a:solidFill>
                  <a:srgbClr val="000000"/>
                </a:solidFill>
                <a:latin typeface="+mn-lt"/>
                <a:cs typeface="Calibri" panose="020F0502020204030204"/>
              </a:rPr>
              <a:t>Developing relevant vocabulary</a:t>
            </a:r>
          </a:p>
        </p:txBody>
      </p:sp>
      <p:graphicFrame>
        <p:nvGraphicFramePr>
          <p:cNvPr id="4" name="Content Placeholder 3"/>
          <p:cNvGraphicFramePr>
            <a:graphicFrameLocks noGrp="1"/>
          </p:cNvGraphicFramePr>
          <p:nvPr>
            <p:ph idx="1"/>
          </p:nvPr>
        </p:nvGraphicFramePr>
        <p:xfrm>
          <a:off x="1981200" y="1600200"/>
          <a:ext cx="8229600" cy="4666386"/>
        </p:xfrm>
        <a:graphic>
          <a:graphicData uri="http://schemas.openxmlformats.org/drawingml/2006/table">
            <a:tbl>
              <a:tblPr firstRow="1" bandRow="1">
                <a:tableStyleId>{2D5ABB26-0587-4C30-8999-92F81FD0307C}</a:tableStyleId>
              </a:tblPr>
              <a:tblGrid>
                <a:gridCol w="4114800">
                  <a:extLst>
                    <a:ext uri="{9D8B030D-6E8A-4147-A177-3AD203B41FA5}">
                      <a16:colId xmlns:a16="http://schemas.microsoft.com/office/drawing/2014/main" val="20000"/>
                    </a:ext>
                  </a:extLst>
                </a:gridCol>
                <a:gridCol w="4114800">
                  <a:extLst>
                    <a:ext uri="{9D8B030D-6E8A-4147-A177-3AD203B41FA5}">
                      <a16:colId xmlns:a16="http://schemas.microsoft.com/office/drawing/2014/main" val="20001"/>
                    </a:ext>
                  </a:extLst>
                </a:gridCol>
              </a:tblGrid>
              <a:tr h="2333193">
                <a:tc>
                  <a:txBody>
                    <a:bodyPr/>
                    <a:lstStyle/>
                    <a:p>
                      <a:pPr algn="ctr"/>
                      <a:r>
                        <a:rPr lang="en-US" sz="2400" b="1" kern="1200" dirty="0">
                          <a:solidFill>
                            <a:srgbClr val="000000"/>
                          </a:solidFill>
                          <a:effectLst/>
                          <a:latin typeface="Calibri" panose="020F0502020204030204"/>
                          <a:ea typeface="+mn-ea"/>
                          <a:cs typeface="Calibri" panose="020F0502020204030204"/>
                        </a:rPr>
                        <a:t>Target </a:t>
                      </a:r>
                      <a:r>
                        <a:rPr lang="en-US" sz="2400" b="0" kern="1200" dirty="0">
                          <a:solidFill>
                            <a:srgbClr val="000000"/>
                          </a:solidFill>
                          <a:effectLst/>
                          <a:latin typeface="Calibri" panose="020F0502020204030204"/>
                          <a:ea typeface="+mn-ea"/>
                          <a:cs typeface="Calibri" panose="020F0502020204030204"/>
                        </a:rPr>
                        <a:t>(some</a:t>
                      </a:r>
                      <a:r>
                        <a:rPr lang="en-US" sz="2400" b="0" kern="1200" baseline="0" dirty="0">
                          <a:solidFill>
                            <a:srgbClr val="000000"/>
                          </a:solidFill>
                          <a:effectLst/>
                          <a:latin typeface="Calibri" panose="020F0502020204030204"/>
                          <a:ea typeface="+mn-ea"/>
                          <a:cs typeface="Calibri" panose="020F0502020204030204"/>
                        </a:rPr>
                        <a:t>times called the </a:t>
                      </a:r>
                      <a:r>
                        <a:rPr lang="en-US" sz="2400" b="0" kern="1200" dirty="0">
                          <a:solidFill>
                            <a:srgbClr val="000000"/>
                          </a:solidFill>
                          <a:effectLst/>
                          <a:latin typeface="Calibri" panose="020F0502020204030204"/>
                          <a:ea typeface="+mn-ea"/>
                          <a:cs typeface="Calibri" panose="020F0502020204030204"/>
                        </a:rPr>
                        <a:t>victim) </a:t>
                      </a:r>
                      <a:r>
                        <a:rPr lang="en-US" sz="2400" kern="1200" dirty="0">
                          <a:solidFill>
                            <a:srgbClr val="000000"/>
                          </a:solidFill>
                          <a:effectLst/>
                          <a:latin typeface="Calibri" panose="020F0502020204030204"/>
                          <a:ea typeface="+mn-ea"/>
                          <a:cs typeface="Calibri" panose="020F0502020204030204"/>
                        </a:rPr>
                        <a:t>= the person who experiences the violence</a:t>
                      </a:r>
                      <a:endParaRPr lang="en-AU" sz="2400" kern="1200" dirty="0">
                        <a:solidFill>
                          <a:srgbClr val="000000"/>
                        </a:solidFill>
                        <a:effectLst/>
                        <a:latin typeface="Calibri" panose="020F0502020204030204"/>
                        <a:ea typeface="+mn-ea"/>
                        <a:cs typeface="Calibri" panose="020F0502020204030204"/>
                      </a:endParaRPr>
                    </a:p>
                  </a:txBody>
                  <a:tcPr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accent4">
                        <a:lumMod val="20000"/>
                        <a:lumOff val="80000"/>
                      </a:schemeClr>
                    </a:solidFill>
                  </a:tcPr>
                </a:tc>
                <a:tc>
                  <a:txBody>
                    <a:bodyPr/>
                    <a:lstStyle/>
                    <a:p>
                      <a:pPr algn="ctr"/>
                      <a:r>
                        <a:rPr lang="en-US" sz="2400" b="1" kern="1200" dirty="0">
                          <a:solidFill>
                            <a:srgbClr val="000000"/>
                          </a:solidFill>
                          <a:effectLst/>
                          <a:latin typeface="Calibri" panose="020F0502020204030204"/>
                          <a:ea typeface="+mn-ea"/>
                          <a:cs typeface="Calibri" panose="020F0502020204030204"/>
                        </a:rPr>
                        <a:t>Perpetrator</a:t>
                      </a:r>
                      <a:r>
                        <a:rPr lang="en-US" sz="2400" kern="1200" dirty="0">
                          <a:solidFill>
                            <a:srgbClr val="000000"/>
                          </a:solidFill>
                          <a:effectLst/>
                          <a:latin typeface="Calibri" panose="020F0502020204030204"/>
                          <a:ea typeface="+mn-ea"/>
                          <a:cs typeface="Calibri" panose="020F0502020204030204"/>
                        </a:rPr>
                        <a:t> (sometimes</a:t>
                      </a:r>
                      <a:r>
                        <a:rPr lang="en-US" sz="2400" kern="1200" baseline="0" dirty="0">
                          <a:solidFill>
                            <a:srgbClr val="000000"/>
                          </a:solidFill>
                          <a:effectLst/>
                          <a:latin typeface="Calibri" panose="020F0502020204030204"/>
                          <a:ea typeface="+mn-ea"/>
                          <a:cs typeface="Calibri" panose="020F0502020204030204"/>
                        </a:rPr>
                        <a:t> called the bully or aggressor) </a:t>
                      </a:r>
                      <a:r>
                        <a:rPr lang="en-US" sz="2400" kern="1200" dirty="0">
                          <a:solidFill>
                            <a:srgbClr val="000000"/>
                          </a:solidFill>
                          <a:effectLst/>
                          <a:latin typeface="Calibri" panose="020F0502020204030204"/>
                          <a:ea typeface="+mn-ea"/>
                          <a:cs typeface="Calibri" panose="020F0502020204030204"/>
                        </a:rPr>
                        <a:t>= the person who carries out the violence or causes the hurt and harm</a:t>
                      </a:r>
                      <a:endParaRPr lang="en-AU" sz="2400" kern="1200" dirty="0">
                        <a:solidFill>
                          <a:srgbClr val="000000"/>
                        </a:solidFill>
                        <a:effectLst/>
                        <a:latin typeface="Calibri" panose="020F0502020204030204"/>
                        <a:ea typeface="+mn-ea"/>
                        <a:cs typeface="Calibri" panose="020F0502020204030204"/>
                      </a:endParaRPr>
                    </a:p>
                  </a:txBody>
                  <a:tcPr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accent5">
                        <a:lumMod val="20000"/>
                        <a:lumOff val="80000"/>
                      </a:schemeClr>
                    </a:solidFill>
                  </a:tcPr>
                </a:tc>
                <a:extLst>
                  <a:ext uri="{0D108BD9-81ED-4DB2-BD59-A6C34878D82A}">
                    <a16:rowId xmlns:a16="http://schemas.microsoft.com/office/drawing/2014/main" val="10000"/>
                  </a:ext>
                </a:extLst>
              </a:tr>
              <a:tr h="2333193">
                <a:tc>
                  <a:txBody>
                    <a:bodyPr/>
                    <a:lstStyle/>
                    <a:p>
                      <a:pPr algn="ctr"/>
                      <a:r>
                        <a:rPr lang="en-US" sz="2400" b="1" kern="1200" dirty="0">
                          <a:solidFill>
                            <a:srgbClr val="000000"/>
                          </a:solidFill>
                          <a:effectLst/>
                          <a:latin typeface="Calibri" panose="020F0502020204030204"/>
                          <a:ea typeface="+mn-ea"/>
                          <a:cs typeface="Calibri" panose="020F0502020204030204"/>
                        </a:rPr>
                        <a:t>Accomplice</a:t>
                      </a:r>
                      <a:r>
                        <a:rPr lang="en-US" sz="2400" kern="1200" dirty="0">
                          <a:solidFill>
                            <a:srgbClr val="000000"/>
                          </a:solidFill>
                          <a:effectLst/>
                          <a:latin typeface="Calibri" panose="020F0502020204030204"/>
                          <a:ea typeface="+mn-ea"/>
                          <a:cs typeface="Calibri" panose="020F0502020204030204"/>
                        </a:rPr>
                        <a:t> = the person or people who encourage, join in, or show that they are entertained by the violence</a:t>
                      </a:r>
                      <a:endParaRPr lang="en-AU" sz="2400" kern="1200" dirty="0">
                        <a:solidFill>
                          <a:srgbClr val="000000"/>
                        </a:solidFill>
                        <a:effectLst/>
                        <a:latin typeface="Calibri" panose="020F0502020204030204"/>
                        <a:ea typeface="+mn-ea"/>
                        <a:cs typeface="Calibri" panose="020F0502020204030204"/>
                      </a:endParaRPr>
                    </a:p>
                  </a:txBody>
                  <a:tcPr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accent3">
                        <a:lumMod val="20000"/>
                        <a:lumOff val="80000"/>
                      </a:schemeClr>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defRPr/>
                      </a:pPr>
                      <a:r>
                        <a:rPr lang="en-US" sz="2400" b="1" kern="1200" dirty="0">
                          <a:solidFill>
                            <a:srgbClr val="000000"/>
                          </a:solidFill>
                          <a:effectLst/>
                          <a:latin typeface="Calibri" panose="020F0502020204030204"/>
                          <a:ea typeface="+mn-ea"/>
                          <a:cs typeface="Calibri" panose="020F0502020204030204"/>
                        </a:rPr>
                        <a:t>Witness </a:t>
                      </a:r>
                      <a:r>
                        <a:rPr lang="en-US" sz="2400" b="0" kern="1200" dirty="0">
                          <a:solidFill>
                            <a:srgbClr val="000000"/>
                          </a:solidFill>
                          <a:effectLst/>
                          <a:latin typeface="Calibri" panose="020F0502020204030204"/>
                          <a:ea typeface="+mn-ea"/>
                          <a:cs typeface="Calibri" panose="020F0502020204030204"/>
                        </a:rPr>
                        <a:t>(sometimes called the observer or bystander) </a:t>
                      </a:r>
                      <a:r>
                        <a:rPr lang="en-US" sz="2400" kern="1200" dirty="0">
                          <a:solidFill>
                            <a:srgbClr val="000000"/>
                          </a:solidFill>
                          <a:effectLst/>
                          <a:latin typeface="Calibri" panose="020F0502020204030204"/>
                          <a:ea typeface="+mn-ea"/>
                          <a:cs typeface="Calibri" panose="020F0502020204030204"/>
                        </a:rPr>
                        <a:t>= the person who sees a violent act</a:t>
                      </a:r>
                      <a:endParaRPr lang="en-AU" sz="2400" kern="1200" dirty="0">
                        <a:solidFill>
                          <a:srgbClr val="000000"/>
                        </a:solidFill>
                        <a:effectLst/>
                        <a:latin typeface="Calibri" panose="020F0502020204030204"/>
                        <a:ea typeface="+mn-ea"/>
                        <a:cs typeface="Calibri" panose="020F0502020204030204"/>
                      </a:endParaRPr>
                    </a:p>
                  </a:txBody>
                  <a:tcPr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2DCDB"/>
                    </a:solid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28800" y="139195"/>
            <a:ext cx="8191500" cy="1099633"/>
          </a:xfrm>
          <a:noFill/>
        </p:spPr>
        <p:txBody>
          <a:bodyPr>
            <a:normAutofit/>
          </a:bodyPr>
          <a:lstStyle/>
          <a:p>
            <a:pPr algn="ctr"/>
            <a:r>
              <a:rPr lang="en-US" b="1" dirty="0">
                <a:solidFill>
                  <a:srgbClr val="000000"/>
                </a:solidFill>
                <a:latin typeface="+mn-lt"/>
                <a:cs typeface="Calibri" panose="020F0502020204030204"/>
              </a:rPr>
              <a:t>What is </a:t>
            </a:r>
            <a:r>
              <a:rPr lang="en-US" b="1" dirty="0">
                <a:latin typeface="+mn-lt"/>
                <a:ea typeface="+mn-ea"/>
                <a:cs typeface="+mn-cs"/>
              </a:rPr>
              <a:t>g</a:t>
            </a:r>
            <a:r>
              <a:rPr lang="en-US" b="1" kern="1200" dirty="0">
                <a:solidFill>
                  <a:schemeClr val="tx1"/>
                </a:solidFill>
                <a:effectLst/>
                <a:latin typeface="+mn-lt"/>
                <a:ea typeface="+mn-ea"/>
                <a:cs typeface="+mn-cs"/>
              </a:rPr>
              <a:t>ender-based violence </a:t>
            </a:r>
            <a:r>
              <a:rPr lang="en-US" b="1" dirty="0">
                <a:solidFill>
                  <a:srgbClr val="000000"/>
                </a:solidFill>
                <a:latin typeface="+mn-lt"/>
                <a:cs typeface="Calibri" panose="020F0502020204030204"/>
              </a:rPr>
              <a:t>?</a:t>
            </a:r>
          </a:p>
        </p:txBody>
      </p:sp>
      <p:sp>
        <p:nvSpPr>
          <p:cNvPr id="3" name="Content Placeholder 2"/>
          <p:cNvSpPr>
            <a:spLocks noGrp="1"/>
          </p:cNvSpPr>
          <p:nvPr>
            <p:ph idx="1"/>
          </p:nvPr>
        </p:nvSpPr>
        <p:spPr>
          <a:xfrm>
            <a:off x="1828800" y="1088572"/>
            <a:ext cx="8617527" cy="4572001"/>
          </a:xfrm>
        </p:spPr>
        <p:txBody>
          <a:bodyPr>
            <a:noAutofit/>
          </a:bodyPr>
          <a:lstStyle/>
          <a:p>
            <a:pPr marL="0" indent="0">
              <a:spcBef>
                <a:spcPts val="1925"/>
              </a:spcBef>
              <a:buNone/>
            </a:pPr>
            <a:r>
              <a:rPr lang="en-US" b="1" dirty="0">
                <a:solidFill>
                  <a:srgbClr val="000000"/>
                </a:solidFill>
                <a:latin typeface="Calibri" panose="020F0502020204030204"/>
                <a:cs typeface="Calibri" panose="020F0502020204030204"/>
              </a:rPr>
              <a:t> </a:t>
            </a:r>
          </a:p>
        </p:txBody>
      </p:sp>
      <p:sp>
        <p:nvSpPr>
          <p:cNvPr id="7" name="TextBox 6"/>
          <p:cNvSpPr txBox="1"/>
          <p:nvPr/>
        </p:nvSpPr>
        <p:spPr>
          <a:xfrm>
            <a:off x="1976846" y="1299929"/>
            <a:ext cx="8043454" cy="4154170"/>
          </a:xfrm>
          <a:prstGeom prst="rect">
            <a:avLst/>
          </a:prstGeom>
          <a:noFill/>
        </p:spPr>
        <p:txBody>
          <a:bodyPr wrap="square">
            <a:spAutoFit/>
          </a:bodyPr>
          <a:lstStyle/>
          <a:p>
            <a:pPr marL="342900" indent="-342900">
              <a:buFont typeface="Arial" panose="020B0604020202020204" pitchFamily="34" charset="0"/>
              <a:buChar char="•"/>
            </a:pPr>
            <a:r>
              <a:rPr lang="en-GB" sz="2400" dirty="0">
                <a:solidFill>
                  <a:srgbClr val="000000"/>
                </a:solidFill>
                <a:latin typeface="Times New Roman" panose="02020603050405020304" pitchFamily="18" charset="0"/>
                <a:cs typeface="Times New Roman" panose="02020603050405020304" pitchFamily="18" charset="0"/>
              </a:rPr>
              <a:t>Any act that results in, or is likely to result in, physical, sexual, or psychological harm or suffering to someone (male,  female,</a:t>
            </a:r>
            <a:r>
              <a:rPr lang="en-US" altLang="en-GB" sz="2400" dirty="0">
                <a:solidFill>
                  <a:srgbClr val="000000"/>
                </a:solidFill>
                <a:latin typeface="Times New Roman" panose="02020603050405020304" pitchFamily="18" charset="0"/>
                <a:cs typeface="Times New Roman" panose="02020603050405020304" pitchFamily="18" charset="0"/>
              </a:rPr>
              <a:t> </a:t>
            </a:r>
            <a:r>
              <a:rPr lang="en-GB" sz="2400" dirty="0">
                <a:solidFill>
                  <a:srgbClr val="000000"/>
                </a:solidFill>
                <a:latin typeface="Times New Roman" panose="02020603050405020304" pitchFamily="18" charset="0"/>
                <a:cs typeface="Times New Roman" panose="02020603050405020304" pitchFamily="18" charset="0"/>
              </a:rPr>
              <a:t>) based on </a:t>
            </a:r>
            <a:r>
              <a:rPr lang="en-GB" sz="2400" b="1" dirty="0">
                <a:solidFill>
                  <a:srgbClr val="000000"/>
                </a:solidFill>
                <a:latin typeface="Times New Roman" panose="02020603050405020304" pitchFamily="18" charset="0"/>
                <a:cs typeface="Times New Roman" panose="02020603050405020304" pitchFamily="18" charset="0"/>
              </a:rPr>
              <a:t>gender role expectations and stereotypes</a:t>
            </a:r>
            <a:endParaRPr lang="en-GB" sz="2400" dirty="0">
              <a:solidFill>
                <a:srgbClr val="000000"/>
              </a:solidFill>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endParaRPr lang="en-GB" sz="2400" dirty="0">
              <a:solidFill>
                <a:srgbClr val="000000"/>
              </a:solidFill>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n-GB" sz="2400" dirty="0">
                <a:solidFill>
                  <a:srgbClr val="000000"/>
                </a:solidFill>
                <a:latin typeface="Times New Roman" panose="02020603050405020304" pitchFamily="18" charset="0"/>
                <a:cs typeface="Times New Roman" panose="02020603050405020304" pitchFamily="18" charset="0"/>
              </a:rPr>
              <a:t>Occurs as a result of normative role expectations associated with one’s gender, and unequal power relationships between genders</a:t>
            </a:r>
          </a:p>
          <a:p>
            <a:pPr marL="342900" indent="-342900">
              <a:buFont typeface="Arial" panose="020B0604020202020204" pitchFamily="34" charset="0"/>
              <a:buChar char="•"/>
            </a:pPr>
            <a:endParaRPr lang="en-GB" sz="2400" dirty="0">
              <a:solidFill>
                <a:srgbClr val="000000"/>
              </a:solidFill>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n-GB" sz="2400" dirty="0">
                <a:solidFill>
                  <a:srgbClr val="000000"/>
                </a:solidFill>
                <a:latin typeface="Times New Roman" panose="02020603050405020304" pitchFamily="18" charset="0"/>
                <a:cs typeface="Times New Roman" panose="02020603050405020304" pitchFamily="18" charset="0"/>
              </a:rPr>
              <a:t>Can affect anyone (including males, </a:t>
            </a:r>
            <a:r>
              <a:rPr lang="en-GB" sz="2400" dirty="0" smtClean="0">
                <a:solidFill>
                  <a:srgbClr val="000000"/>
                </a:solidFill>
                <a:latin typeface="Times New Roman" panose="02020603050405020304" pitchFamily="18" charset="0"/>
                <a:cs typeface="Times New Roman" panose="02020603050405020304" pitchFamily="18" charset="0"/>
              </a:rPr>
              <a:t>females)  </a:t>
            </a:r>
            <a:r>
              <a:rPr lang="en-GB" sz="2400" dirty="0">
                <a:solidFill>
                  <a:srgbClr val="000000"/>
                </a:solidFill>
                <a:latin typeface="Times New Roman" panose="02020603050405020304" pitchFamily="18" charset="0"/>
                <a:cs typeface="Times New Roman" panose="02020603050405020304" pitchFamily="18" charset="0"/>
              </a:rPr>
              <a:t>but some are at heightened risk</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52650" y="651345"/>
            <a:ext cx="7886700" cy="1170040"/>
          </a:xfrm>
          <a:solidFill>
            <a:schemeClr val="accent2">
              <a:lumMod val="40000"/>
              <a:lumOff val="60000"/>
            </a:schemeClr>
          </a:solidFill>
        </p:spPr>
        <p:txBody>
          <a:bodyPr>
            <a:normAutofit fontScale="90000"/>
          </a:bodyPr>
          <a:lstStyle/>
          <a:p>
            <a:r>
              <a:rPr lang="en-US" sz="3600" b="1" dirty="0">
                <a:solidFill>
                  <a:srgbClr val="000000"/>
                </a:solidFill>
                <a:latin typeface="Calibri" panose="020F0502020204030204"/>
                <a:cs typeface="Calibri" panose="020F0502020204030204"/>
              </a:rPr>
              <a:t> </a:t>
            </a:r>
            <a:br>
              <a:rPr lang="en-US" sz="3600" b="1" dirty="0">
                <a:solidFill>
                  <a:srgbClr val="000000"/>
                </a:solidFill>
                <a:latin typeface="Calibri" panose="020F0502020204030204"/>
                <a:cs typeface="Calibri" panose="020F0502020204030204"/>
              </a:rPr>
            </a:br>
            <a:r>
              <a:rPr lang="en-US" sz="3600" b="1" dirty="0">
                <a:solidFill>
                  <a:srgbClr val="000000"/>
                </a:solidFill>
                <a:latin typeface="Calibri" panose="020F0502020204030204"/>
                <a:cs typeface="Calibri" panose="020F0502020204030204"/>
              </a:rPr>
              <a:t>        Activity  6 </a:t>
            </a:r>
            <a:r>
              <a:rPr lang="en-US" sz="3600" b="1" dirty="0" smtClean="0">
                <a:solidFill>
                  <a:srgbClr val="000000"/>
                </a:solidFill>
                <a:latin typeface="Calibri" panose="020F0502020204030204"/>
                <a:cs typeface="Calibri" panose="020F0502020204030204"/>
              </a:rPr>
              <a:t>: </a:t>
            </a:r>
            <a:br>
              <a:rPr lang="en-US" sz="3600" b="1" dirty="0" smtClean="0">
                <a:solidFill>
                  <a:srgbClr val="000000"/>
                </a:solidFill>
                <a:latin typeface="Calibri" panose="020F0502020204030204"/>
                <a:cs typeface="Calibri" panose="020F0502020204030204"/>
              </a:rPr>
            </a:br>
            <a:r>
              <a:rPr lang="en-US" sz="3600" b="1" dirty="0" smtClean="0">
                <a:solidFill>
                  <a:srgbClr val="000000"/>
                </a:solidFill>
                <a:latin typeface="Calibri" panose="020F0502020204030204"/>
                <a:cs typeface="Calibri" panose="020F0502020204030204"/>
              </a:rPr>
              <a:t>SHARING EXPERIENCES ON SRGBV</a:t>
            </a:r>
            <a:endParaRPr lang="en-US" sz="3600" b="1" dirty="0">
              <a:solidFill>
                <a:srgbClr val="000000"/>
              </a:solidFill>
              <a:latin typeface="Calibri" panose="020F0502020204030204"/>
              <a:cs typeface="Calibri" panose="020F0502020204030204"/>
            </a:endParaRPr>
          </a:p>
        </p:txBody>
      </p:sp>
      <p:sp>
        <p:nvSpPr>
          <p:cNvPr id="3" name="Content Placeholder 2"/>
          <p:cNvSpPr>
            <a:spLocks noGrp="1"/>
          </p:cNvSpPr>
          <p:nvPr>
            <p:ph idx="1"/>
          </p:nvPr>
        </p:nvSpPr>
        <p:spPr>
          <a:xfrm>
            <a:off x="1828800" y="1088572"/>
            <a:ext cx="8617527" cy="4572001"/>
          </a:xfrm>
        </p:spPr>
        <p:txBody>
          <a:bodyPr>
            <a:noAutofit/>
          </a:bodyPr>
          <a:lstStyle/>
          <a:p>
            <a:pPr marL="0" indent="0">
              <a:spcBef>
                <a:spcPts val="1925"/>
              </a:spcBef>
              <a:buNone/>
            </a:pPr>
            <a:r>
              <a:rPr lang="en-US" b="1" dirty="0">
                <a:solidFill>
                  <a:srgbClr val="000000"/>
                </a:solidFill>
                <a:latin typeface="Calibri" panose="020F0502020204030204"/>
                <a:cs typeface="Calibri" panose="020F0502020204030204"/>
              </a:rPr>
              <a:t> </a:t>
            </a:r>
            <a:r>
              <a:rPr lang="en-US" b="1" dirty="0" smtClean="0">
                <a:solidFill>
                  <a:srgbClr val="000000"/>
                </a:solidFill>
                <a:latin typeface="Calibri" panose="020F0502020204030204"/>
                <a:cs typeface="Calibri" panose="020F0502020204030204"/>
              </a:rPr>
              <a:t> </a:t>
            </a:r>
            <a:endParaRPr lang="en-US" b="1" dirty="0">
              <a:solidFill>
                <a:srgbClr val="000000"/>
              </a:solidFill>
              <a:latin typeface="Calibri" panose="020F0502020204030204"/>
              <a:cs typeface="Calibri" panose="020F0502020204030204"/>
            </a:endParaRPr>
          </a:p>
        </p:txBody>
      </p:sp>
      <p:sp>
        <p:nvSpPr>
          <p:cNvPr id="5" name="Star: 5 Points 4"/>
          <p:cNvSpPr/>
          <p:nvPr/>
        </p:nvSpPr>
        <p:spPr>
          <a:xfrm>
            <a:off x="9319290" y="139195"/>
            <a:ext cx="1043910" cy="873701"/>
          </a:xfrm>
          <a:prstGeom prst="star5">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AU" sz="1350">
              <a:solidFill>
                <a:prstClr val="white"/>
              </a:solidFill>
              <a:latin typeface="Calibri" panose="020F0502020204030204"/>
            </a:endParaRPr>
          </a:p>
        </p:txBody>
      </p:sp>
      <p:sp>
        <p:nvSpPr>
          <p:cNvPr id="4" name="Content Placeholder 1"/>
          <p:cNvSpPr txBox="1"/>
          <p:nvPr/>
        </p:nvSpPr>
        <p:spPr>
          <a:xfrm>
            <a:off x="2152650" y="1825625"/>
            <a:ext cx="7886700" cy="4351338"/>
          </a:xfrm>
          <a:prstGeom prst="rect">
            <a:avLst/>
          </a:prstGeom>
          <a:solidFill>
            <a:schemeClr val="accent6">
              <a:lumMod val="40000"/>
              <a:lumOff val="60000"/>
            </a:schemeClr>
          </a:solidFill>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2570"/>
              </a:spcBef>
              <a:buNone/>
            </a:pPr>
            <a:r>
              <a:rPr lang="en-GB" b="1" dirty="0">
                <a:solidFill>
                  <a:srgbClr val="000000"/>
                </a:solidFill>
                <a:cs typeface="Calibri" panose="020F0502020204030204"/>
              </a:rPr>
              <a:t>Choose a scenario for your group and discuss:</a:t>
            </a:r>
          </a:p>
          <a:p>
            <a:pPr marL="342900" indent="-342900">
              <a:lnSpc>
                <a:spcPct val="115000"/>
              </a:lnSpc>
              <a:spcBef>
                <a:spcPts val="900"/>
              </a:spcBef>
              <a:spcAft>
                <a:spcPts val="600"/>
              </a:spcAft>
              <a:buFont typeface="Symbol" panose="05050102010706020507" pitchFamily="18" charset="2"/>
              <a:buChar char=""/>
            </a:pPr>
            <a:r>
              <a:rPr lang="en-GB" sz="2400" dirty="0">
                <a:latin typeface="Calibri" panose="020F0502020204030204" pitchFamily="34" charset="0"/>
                <a:ea typeface="Calibri" panose="020F0502020204030204" pitchFamily="34" charset="0"/>
                <a:cs typeface="Arial" panose="020B0604020202020204" pitchFamily="34" charset="0"/>
              </a:rPr>
              <a:t>What type of gender-based violence is happening in the scenario (physical, verbal, psychological, sexual, economic)?</a:t>
            </a:r>
            <a:endParaRPr lang="en-GB" sz="2400" dirty="0">
              <a:latin typeface="Calibri" panose="020F0502020204030204" pitchFamily="34" charset="0"/>
              <a:ea typeface="MS Mincho" panose="02020609040205080304" pitchFamily="49" charset="-128"/>
              <a:cs typeface="Arial" panose="020B0604020202020204" pitchFamily="34" charset="0"/>
            </a:endParaRPr>
          </a:p>
          <a:p>
            <a:pPr marL="342900" indent="-342900">
              <a:lnSpc>
                <a:spcPct val="115000"/>
              </a:lnSpc>
              <a:spcBef>
                <a:spcPts val="900"/>
              </a:spcBef>
              <a:spcAft>
                <a:spcPts val="600"/>
              </a:spcAft>
              <a:buFont typeface="Symbol" panose="05050102010706020507" pitchFamily="18" charset="2"/>
              <a:buChar char=""/>
            </a:pPr>
            <a:r>
              <a:rPr lang="en-GB" sz="2400" dirty="0">
                <a:latin typeface="Calibri" panose="020F0502020204030204" pitchFamily="34" charset="0"/>
                <a:ea typeface="Calibri" panose="020F0502020204030204" pitchFamily="34" charset="0"/>
                <a:cs typeface="Arial" panose="020B0604020202020204" pitchFamily="34" charset="0"/>
              </a:rPr>
              <a:t>How might this affect the victim?</a:t>
            </a:r>
            <a:endParaRPr lang="en-GB" sz="2400" dirty="0">
              <a:latin typeface="Calibri" panose="020F0502020204030204" pitchFamily="34" charset="0"/>
              <a:ea typeface="MS Mincho" panose="02020609040205080304" pitchFamily="49" charset="-128"/>
              <a:cs typeface="Arial" panose="020B0604020202020204" pitchFamily="34" charset="0"/>
            </a:endParaRPr>
          </a:p>
          <a:p>
            <a:pPr marL="342900" indent="-342900">
              <a:lnSpc>
                <a:spcPct val="115000"/>
              </a:lnSpc>
              <a:spcBef>
                <a:spcPts val="900"/>
              </a:spcBef>
              <a:spcAft>
                <a:spcPts val="600"/>
              </a:spcAft>
              <a:buFont typeface="Symbol" panose="05050102010706020507" pitchFamily="18" charset="2"/>
              <a:buChar char=""/>
            </a:pPr>
            <a:r>
              <a:rPr lang="en-GB" sz="2400" dirty="0">
                <a:latin typeface="Calibri" panose="020F0502020204030204" pitchFamily="34" charset="0"/>
                <a:ea typeface="Calibri" panose="020F0502020204030204" pitchFamily="34" charset="0"/>
                <a:cs typeface="Arial" panose="020B0604020202020204" pitchFamily="34" charset="0"/>
              </a:rPr>
              <a:t>What needs to change to prevent this from happening?</a:t>
            </a:r>
            <a:endParaRPr lang="en-GB" sz="2400" dirty="0">
              <a:latin typeface="Calibri" panose="020F0502020204030204" pitchFamily="34" charset="0"/>
              <a:ea typeface="MS Mincho" panose="02020609040205080304" pitchFamily="49" charset="-128"/>
              <a:cs typeface="Arial" panose="020B0604020202020204" pitchFamily="34" charset="0"/>
            </a:endParaRPr>
          </a:p>
          <a:p>
            <a:pPr marL="342900" indent="-342900">
              <a:lnSpc>
                <a:spcPct val="115000"/>
              </a:lnSpc>
              <a:spcBef>
                <a:spcPts val="900"/>
              </a:spcBef>
              <a:spcAft>
                <a:spcPts val="600"/>
              </a:spcAft>
              <a:buFont typeface="Symbol" panose="05050102010706020507" pitchFamily="18" charset="2"/>
              <a:buChar char=""/>
            </a:pPr>
            <a:r>
              <a:rPr lang="en-GB" sz="2400" dirty="0">
                <a:latin typeface="Calibri" panose="020F0502020204030204" pitchFamily="34" charset="0"/>
                <a:ea typeface="Calibri" panose="020F0502020204030204" pitchFamily="34" charset="0"/>
                <a:cs typeface="Arial" panose="020B0604020202020204" pitchFamily="34" charset="0"/>
              </a:rPr>
              <a:t>What needs to change so that effective responses are made if the problem does happen?  </a:t>
            </a:r>
            <a:endParaRPr lang="en-GB" sz="2400" dirty="0">
              <a:latin typeface="Calibri" panose="020F0502020204030204" pitchFamily="34" charset="0"/>
              <a:ea typeface="MS Mincho" panose="02020609040205080304" pitchFamily="49" charset="-128"/>
              <a:cs typeface="Arial" panose="020B0604020202020204" pitchFamily="34"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73334" y="150947"/>
            <a:ext cx="8423910" cy="1164935"/>
          </a:xfrm>
          <a:solidFill>
            <a:schemeClr val="accent2">
              <a:lumMod val="40000"/>
              <a:lumOff val="60000"/>
            </a:schemeClr>
          </a:solidFill>
        </p:spPr>
        <p:txBody>
          <a:bodyPr>
            <a:normAutofit/>
          </a:bodyPr>
          <a:lstStyle/>
          <a:p>
            <a:r>
              <a:rPr lang="en-GB" sz="3200" b="1" dirty="0">
                <a:solidFill>
                  <a:srgbClr val="000000"/>
                </a:solidFill>
                <a:latin typeface="Calibri" panose="020F0502020204030204"/>
                <a:cs typeface="Calibri" panose="020F0502020204030204"/>
              </a:rPr>
              <a:t> </a:t>
            </a:r>
            <a:r>
              <a:rPr lang="en-US" altLang="en-GB" sz="3200" b="1" dirty="0">
                <a:solidFill>
                  <a:srgbClr val="000000"/>
                </a:solidFill>
                <a:latin typeface="Calibri" panose="020F0502020204030204"/>
                <a:cs typeface="Calibri" panose="020F0502020204030204"/>
              </a:rPr>
              <a:t> </a:t>
            </a:r>
            <a:r>
              <a:rPr lang="en-GB" sz="2400" b="1" dirty="0">
                <a:solidFill>
                  <a:srgbClr val="000000"/>
                </a:solidFill>
                <a:latin typeface="Calibri" panose="020F0502020204030204"/>
                <a:cs typeface="Calibri" panose="020F0502020204030204"/>
              </a:rPr>
              <a:t>Effects of </a:t>
            </a:r>
            <a:r>
              <a:rPr lang="en-GB" sz="2400" b="1" dirty="0" smtClean="0">
                <a:solidFill>
                  <a:srgbClr val="000000"/>
                </a:solidFill>
                <a:latin typeface="Calibri" panose="020F0502020204030204"/>
                <a:cs typeface="Calibri" panose="020F0502020204030204"/>
              </a:rPr>
              <a:t>school related </a:t>
            </a:r>
            <a:r>
              <a:rPr lang="en-GB" sz="2400" b="1" dirty="0" smtClean="0">
                <a:solidFill>
                  <a:srgbClr val="000000"/>
                </a:solidFill>
                <a:latin typeface="Calibri" panose="020F0502020204030204"/>
                <a:cs typeface="Calibri" panose="020F0502020204030204"/>
              </a:rPr>
              <a:t>gender-based </a:t>
            </a:r>
            <a:r>
              <a:rPr lang="en-GB" sz="2400" b="1" dirty="0">
                <a:solidFill>
                  <a:srgbClr val="000000"/>
                </a:solidFill>
                <a:latin typeface="Calibri" panose="020F0502020204030204"/>
                <a:cs typeface="Calibri" panose="020F0502020204030204"/>
              </a:rPr>
              <a:t>violence </a:t>
            </a:r>
            <a:r>
              <a:rPr lang="en-GB" sz="2400" b="1" dirty="0" smtClean="0">
                <a:solidFill>
                  <a:srgbClr val="000000"/>
                </a:solidFill>
                <a:latin typeface="Calibri" panose="020F0502020204030204"/>
                <a:cs typeface="Calibri" panose="020F0502020204030204"/>
              </a:rPr>
              <a:t> </a:t>
            </a:r>
            <a:r>
              <a:rPr lang="en-GB" sz="2400" b="1" dirty="0">
                <a:solidFill>
                  <a:srgbClr val="000000"/>
                </a:solidFill>
                <a:latin typeface="Calibri" panose="020F0502020204030204"/>
                <a:cs typeface="Calibri" panose="020F0502020204030204"/>
              </a:rPr>
              <a:t/>
            </a:r>
            <a:br>
              <a:rPr lang="en-GB" sz="2400" b="1" dirty="0">
                <a:solidFill>
                  <a:srgbClr val="000000"/>
                </a:solidFill>
                <a:latin typeface="Calibri" panose="020F0502020204030204"/>
                <a:cs typeface="Calibri" panose="020F0502020204030204"/>
              </a:rPr>
            </a:br>
            <a:r>
              <a:rPr lang="en-US" altLang="en-GB" sz="2400" b="1" dirty="0">
                <a:solidFill>
                  <a:srgbClr val="000000"/>
                </a:solidFill>
                <a:latin typeface="Calibri" panose="020F0502020204030204"/>
                <a:cs typeface="Calibri" panose="020F0502020204030204"/>
              </a:rPr>
              <a:t>Activity 7-</a:t>
            </a:r>
          </a:p>
        </p:txBody>
      </p:sp>
      <p:sp>
        <p:nvSpPr>
          <p:cNvPr id="5" name="Rectangle 4"/>
          <p:cNvSpPr/>
          <p:nvPr/>
        </p:nvSpPr>
        <p:spPr>
          <a:xfrm>
            <a:off x="1806021" y="1281507"/>
            <a:ext cx="3816424" cy="5632311"/>
          </a:xfrm>
          <a:prstGeom prst="rect">
            <a:avLst/>
          </a:prstGeom>
          <a:solidFill>
            <a:srgbClr val="FFFFFF"/>
          </a:solidFill>
        </p:spPr>
        <p:txBody>
          <a:bodyPr wrap="square">
            <a:spAutoFit/>
          </a:bodyPr>
          <a:lstStyle/>
          <a:p>
            <a:pPr marL="342900" indent="-342900">
              <a:spcBef>
                <a:spcPts val="1800"/>
              </a:spcBef>
              <a:buFont typeface="+mj-lt"/>
              <a:buAutoNum type="arabicPeriod"/>
            </a:pPr>
            <a:r>
              <a:rPr lang="en-AU" sz="2000" dirty="0">
                <a:solidFill>
                  <a:srgbClr val="000000"/>
                </a:solidFill>
                <a:latin typeface="Times New Roman" panose="02020603050405020304" pitchFamily="18" charset="0"/>
                <a:cs typeface="Times New Roman" panose="02020603050405020304" pitchFamily="18" charset="0"/>
              </a:rPr>
              <a:t>In </a:t>
            </a:r>
            <a:r>
              <a:rPr lang="en-AU" sz="2000" dirty="0" smtClean="0">
                <a:solidFill>
                  <a:srgbClr val="000000"/>
                </a:solidFill>
                <a:latin typeface="Times New Roman" panose="02020603050405020304" pitchFamily="18" charset="0"/>
                <a:cs typeface="Times New Roman" panose="02020603050405020304" pitchFamily="18" charset="0"/>
              </a:rPr>
              <a:t>groups,  </a:t>
            </a:r>
            <a:r>
              <a:rPr lang="en-AU" sz="2000" dirty="0">
                <a:solidFill>
                  <a:srgbClr val="000000"/>
                </a:solidFill>
                <a:latin typeface="Times New Roman" panose="02020603050405020304" pitchFamily="18" charset="0"/>
                <a:cs typeface="Times New Roman" panose="02020603050405020304" pitchFamily="18" charset="0"/>
              </a:rPr>
              <a:t>list some types of GBV perpetrated against either  </a:t>
            </a:r>
            <a:r>
              <a:rPr lang="en-AU" sz="2000" dirty="0" smtClean="0">
                <a:solidFill>
                  <a:srgbClr val="000000"/>
                </a:solidFill>
                <a:latin typeface="Times New Roman" panose="02020603050405020304" pitchFamily="18" charset="0"/>
                <a:cs typeface="Times New Roman" panose="02020603050405020304" pitchFamily="18" charset="0"/>
              </a:rPr>
              <a:t>male/female learners</a:t>
            </a:r>
          </a:p>
          <a:p>
            <a:pPr marL="342900" indent="-342900">
              <a:spcBef>
                <a:spcPts val="1800"/>
              </a:spcBef>
              <a:buFont typeface="+mj-lt"/>
              <a:buAutoNum type="arabicPeriod"/>
            </a:pPr>
            <a:r>
              <a:rPr lang="en-AU" sz="2000" dirty="0" smtClean="0">
                <a:solidFill>
                  <a:srgbClr val="000000"/>
                </a:solidFill>
                <a:latin typeface="Times New Roman" panose="02020603050405020304" pitchFamily="18" charset="0"/>
                <a:cs typeface="Times New Roman" panose="02020603050405020304" pitchFamily="18" charset="0"/>
              </a:rPr>
              <a:t> (</a:t>
            </a:r>
            <a:r>
              <a:rPr lang="en-AU" sz="2000" i="1" dirty="0" smtClean="0">
                <a:solidFill>
                  <a:srgbClr val="000000"/>
                </a:solidFill>
                <a:latin typeface="Times New Roman" panose="02020603050405020304" pitchFamily="18" charset="0"/>
                <a:cs typeface="Times New Roman" panose="02020603050405020304" pitchFamily="18" charset="0"/>
              </a:rPr>
              <a:t>You </a:t>
            </a:r>
            <a:r>
              <a:rPr lang="en-AU" sz="2000" i="1" dirty="0">
                <a:solidFill>
                  <a:srgbClr val="000000"/>
                </a:solidFill>
                <a:latin typeface="Times New Roman" panose="02020603050405020304" pitchFamily="18" charset="0"/>
                <a:cs typeface="Times New Roman" panose="02020603050405020304" pitchFamily="18" charset="0"/>
              </a:rPr>
              <a:t>will be allocated one gender). </a:t>
            </a:r>
            <a:r>
              <a:rPr lang="en-AU" sz="2000" dirty="0">
                <a:solidFill>
                  <a:srgbClr val="000000"/>
                </a:solidFill>
                <a:latin typeface="Times New Roman" panose="02020603050405020304" pitchFamily="18" charset="0"/>
                <a:cs typeface="Times New Roman" panose="02020603050405020304" pitchFamily="18" charset="0"/>
              </a:rPr>
              <a:t>Write these around the </a:t>
            </a:r>
            <a:r>
              <a:rPr lang="en-AU" sz="2000" b="1" dirty="0">
                <a:solidFill>
                  <a:srgbClr val="000000"/>
                </a:solidFill>
                <a:latin typeface="Times New Roman" panose="02020603050405020304" pitchFamily="18" charset="0"/>
                <a:cs typeface="Times New Roman" panose="02020603050405020304" pitchFamily="18" charset="0"/>
              </a:rPr>
              <a:t>outside</a:t>
            </a:r>
            <a:r>
              <a:rPr lang="en-AU" sz="2000" dirty="0">
                <a:solidFill>
                  <a:srgbClr val="000000"/>
                </a:solidFill>
                <a:latin typeface="Times New Roman" panose="02020603050405020304" pitchFamily="18" charset="0"/>
                <a:cs typeface="Times New Roman" panose="02020603050405020304" pitchFamily="18" charset="0"/>
              </a:rPr>
              <a:t> </a:t>
            </a:r>
            <a:r>
              <a:rPr lang="en-AU" sz="2000" b="1" dirty="0">
                <a:solidFill>
                  <a:srgbClr val="000000"/>
                </a:solidFill>
                <a:latin typeface="Times New Roman" panose="02020603050405020304" pitchFamily="18" charset="0"/>
                <a:cs typeface="Times New Roman" panose="02020603050405020304" pitchFamily="18" charset="0"/>
              </a:rPr>
              <a:t>of the body</a:t>
            </a:r>
            <a:r>
              <a:rPr lang="en-AU" sz="2000" dirty="0">
                <a:solidFill>
                  <a:srgbClr val="000000"/>
                </a:solidFill>
                <a:latin typeface="Times New Roman" panose="02020603050405020304" pitchFamily="18" charset="0"/>
                <a:cs typeface="Times New Roman" panose="02020603050405020304" pitchFamily="18" charset="0"/>
              </a:rPr>
              <a:t>.</a:t>
            </a:r>
          </a:p>
          <a:p>
            <a:pPr marL="342900" indent="-342900">
              <a:spcBef>
                <a:spcPts val="1800"/>
              </a:spcBef>
              <a:buFont typeface="+mj-lt"/>
              <a:buAutoNum type="arabicPeriod"/>
            </a:pPr>
            <a:r>
              <a:rPr lang="en-AU" sz="2000" dirty="0">
                <a:solidFill>
                  <a:srgbClr val="000000"/>
                </a:solidFill>
                <a:latin typeface="Times New Roman" panose="02020603050405020304" pitchFamily="18" charset="0"/>
                <a:cs typeface="Times New Roman" panose="02020603050405020304" pitchFamily="18" charset="0"/>
              </a:rPr>
              <a:t>List </a:t>
            </a:r>
            <a:r>
              <a:rPr lang="en-US" sz="2000" dirty="0">
                <a:solidFill>
                  <a:srgbClr val="000000"/>
                </a:solidFill>
                <a:latin typeface="Times New Roman" panose="02020603050405020304" pitchFamily="18" charset="0"/>
                <a:cs typeface="Times New Roman" panose="02020603050405020304" pitchFamily="18" charset="0"/>
              </a:rPr>
              <a:t>the feelings that these kinds of violence might cause </a:t>
            </a:r>
            <a:r>
              <a:rPr lang="en-AU" sz="2000" b="1" dirty="0">
                <a:solidFill>
                  <a:srgbClr val="000000"/>
                </a:solidFill>
                <a:latin typeface="Times New Roman" panose="02020603050405020304" pitchFamily="18" charset="0"/>
                <a:cs typeface="Times New Roman" panose="02020603050405020304" pitchFamily="18" charset="0"/>
              </a:rPr>
              <a:t>inside the body</a:t>
            </a:r>
            <a:r>
              <a:rPr lang="en-AU" sz="2000" dirty="0">
                <a:solidFill>
                  <a:srgbClr val="000000"/>
                </a:solidFill>
                <a:latin typeface="Times New Roman" panose="02020603050405020304" pitchFamily="18" charset="0"/>
                <a:cs typeface="Times New Roman" panose="02020603050405020304" pitchFamily="18" charset="0"/>
              </a:rPr>
              <a:t>.</a:t>
            </a:r>
          </a:p>
          <a:p>
            <a:pPr marL="342900" indent="-342900">
              <a:spcBef>
                <a:spcPts val="1800"/>
              </a:spcBef>
              <a:buFont typeface="+mj-lt"/>
              <a:buAutoNum type="arabicPeriod"/>
            </a:pPr>
            <a:r>
              <a:rPr lang="en-AU" sz="2000" dirty="0">
                <a:solidFill>
                  <a:srgbClr val="000000"/>
                </a:solidFill>
                <a:latin typeface="Times New Roman" panose="02020603050405020304" pitchFamily="18" charset="0"/>
                <a:cs typeface="Times New Roman" panose="02020603050405020304" pitchFamily="18" charset="0"/>
              </a:rPr>
              <a:t>Compare with other groups and discuss similarities and differences between genders.</a:t>
            </a:r>
          </a:p>
          <a:p>
            <a:pPr marL="342900" indent="-342900">
              <a:spcBef>
                <a:spcPts val="1800"/>
              </a:spcBef>
              <a:buFont typeface="+mj-lt"/>
              <a:buAutoNum type="arabicPeriod"/>
            </a:pPr>
            <a:r>
              <a:rPr lang="en-AU" sz="2000" dirty="0">
                <a:solidFill>
                  <a:srgbClr val="000000"/>
                </a:solidFill>
                <a:latin typeface="Times New Roman" panose="02020603050405020304" pitchFamily="18" charset="0"/>
                <a:cs typeface="Times New Roman" panose="02020603050405020304" pitchFamily="18" charset="0"/>
              </a:rPr>
              <a:t>Discuss the effects of gender-based violence on both male and </a:t>
            </a:r>
            <a:r>
              <a:rPr lang="en-AU" sz="2000" dirty="0" smtClean="0">
                <a:solidFill>
                  <a:srgbClr val="000000"/>
                </a:solidFill>
                <a:latin typeface="Times New Roman" panose="02020603050405020304" pitchFamily="18" charset="0"/>
                <a:cs typeface="Times New Roman" panose="02020603050405020304" pitchFamily="18" charset="0"/>
              </a:rPr>
              <a:t>female</a:t>
            </a:r>
            <a:r>
              <a:rPr lang="en-AU" sz="2000" dirty="0">
                <a:solidFill>
                  <a:srgbClr val="000000"/>
                </a:solidFill>
                <a:latin typeface="Calibri" panose="020F0502020204030204"/>
              </a:rPr>
              <a:t> </a:t>
            </a:r>
            <a:r>
              <a:rPr lang="en-AU" sz="2000" dirty="0" smtClean="0">
                <a:solidFill>
                  <a:srgbClr val="000000"/>
                </a:solidFill>
                <a:latin typeface="Calibri" panose="020F0502020204030204"/>
              </a:rPr>
              <a:t>learners.</a:t>
            </a:r>
            <a:endParaRPr lang="en-AU" sz="2000" dirty="0">
              <a:solidFill>
                <a:srgbClr val="000000"/>
              </a:solidFill>
              <a:latin typeface="Calibri" panose="020F0502020204030204"/>
            </a:endParaRPr>
          </a:p>
        </p:txBody>
      </p:sp>
      <p:sp>
        <p:nvSpPr>
          <p:cNvPr id="11" name="TextBox 10"/>
          <p:cNvSpPr txBox="1"/>
          <p:nvPr/>
        </p:nvSpPr>
        <p:spPr>
          <a:xfrm>
            <a:off x="6484795" y="1504897"/>
            <a:ext cx="1043187" cy="369332"/>
          </a:xfrm>
          <a:prstGeom prst="rect">
            <a:avLst/>
          </a:prstGeom>
          <a:noFill/>
        </p:spPr>
        <p:txBody>
          <a:bodyPr wrap="none" rtlCol="0">
            <a:spAutoFit/>
          </a:bodyPr>
          <a:lstStyle/>
          <a:p>
            <a:r>
              <a:rPr lang="en-US" dirty="0">
                <a:solidFill>
                  <a:srgbClr val="000000"/>
                </a:solidFill>
              </a:rPr>
              <a:t>Example:</a:t>
            </a:r>
          </a:p>
        </p:txBody>
      </p:sp>
      <p:pic>
        <p:nvPicPr>
          <p:cNvPr id="6" name="Picture 5" descr="bodymappingPPT.jp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85289" y="1936631"/>
            <a:ext cx="3602736" cy="4322064"/>
          </a:xfrm>
          <a:prstGeom prst="rect">
            <a:avLst/>
          </a:prstGeom>
          <a:solidFill>
            <a:schemeClr val="accent2">
              <a:lumMod val="60000"/>
              <a:lumOff val="40000"/>
            </a:schemeClr>
          </a:solidFill>
        </p:spPr>
      </p:pic>
      <p:sp>
        <p:nvSpPr>
          <p:cNvPr id="7" name="Star: 5 Points 6"/>
          <p:cNvSpPr/>
          <p:nvPr/>
        </p:nvSpPr>
        <p:spPr>
          <a:xfrm>
            <a:off x="9066799" y="150947"/>
            <a:ext cx="1391880" cy="1164935"/>
          </a:xfrm>
          <a:prstGeom prst="star5">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39462" y="493805"/>
            <a:ext cx="7877906" cy="895380"/>
          </a:xfrm>
          <a:solidFill>
            <a:schemeClr val="accent2">
              <a:lumMod val="40000"/>
              <a:lumOff val="60000"/>
            </a:schemeClr>
          </a:solidFill>
        </p:spPr>
        <p:txBody>
          <a:bodyPr>
            <a:normAutofit/>
          </a:bodyPr>
          <a:lstStyle/>
          <a:p>
            <a:pPr algn="ctr"/>
            <a:r>
              <a:rPr lang="en-GB" b="1" noProof="0" dirty="0">
                <a:latin typeface="+mn-lt"/>
              </a:rPr>
              <a:t>Effects of SRGBV </a:t>
            </a:r>
          </a:p>
        </p:txBody>
      </p:sp>
      <p:sp>
        <p:nvSpPr>
          <p:cNvPr id="3" name="Content Placeholder 2"/>
          <p:cNvSpPr>
            <a:spLocks noGrp="1"/>
          </p:cNvSpPr>
          <p:nvPr>
            <p:ph idx="1"/>
          </p:nvPr>
        </p:nvSpPr>
        <p:spPr>
          <a:xfrm>
            <a:off x="1998786" y="1389185"/>
            <a:ext cx="8018583" cy="5106618"/>
          </a:xfrm>
        </p:spPr>
        <p:txBody>
          <a:bodyPr>
            <a:normAutofit/>
          </a:bodyPr>
          <a:lstStyle/>
          <a:p>
            <a:pPr>
              <a:lnSpc>
                <a:spcPct val="100000"/>
              </a:lnSpc>
            </a:pPr>
            <a:r>
              <a:rPr lang="en-GB" noProof="0" dirty="0">
                <a:latin typeface="Times New Roman" panose="02020603050405020304" pitchFamily="18" charset="0"/>
                <a:cs typeface="Times New Roman" panose="02020603050405020304" pitchFamily="18" charset="0"/>
              </a:rPr>
              <a:t>SRGBV has a number of negative impacts on the physical and mental health of young people </a:t>
            </a:r>
          </a:p>
          <a:p>
            <a:pPr>
              <a:lnSpc>
                <a:spcPct val="100000"/>
              </a:lnSpc>
            </a:pPr>
            <a:r>
              <a:rPr lang="en-GB" noProof="0" dirty="0">
                <a:latin typeface="Times New Roman" panose="02020603050405020304" pitchFamily="18" charset="0"/>
                <a:cs typeface="Times New Roman" panose="02020603050405020304" pitchFamily="18" charset="0"/>
              </a:rPr>
              <a:t>Experience of SRGBV can lead to depression, feelings of worthlessness, drug and alcohol abuse, and increased risk of suicide and violent behaviour </a:t>
            </a:r>
          </a:p>
          <a:p>
            <a:pPr>
              <a:lnSpc>
                <a:spcPct val="100000"/>
              </a:lnSpc>
            </a:pPr>
            <a:r>
              <a:rPr lang="en-GB" noProof="0" dirty="0">
                <a:latin typeface="Times New Roman" panose="02020603050405020304" pitchFamily="18" charset="0"/>
                <a:cs typeface="Times New Roman" panose="02020603050405020304" pitchFamily="18" charset="0"/>
              </a:rPr>
              <a:t>SRGBV can also impact school attendance, engagement, and performance </a:t>
            </a:r>
          </a:p>
          <a:p>
            <a:pPr>
              <a:lnSpc>
                <a:spcPct val="100000"/>
              </a:lnSpc>
            </a:pPr>
            <a:r>
              <a:rPr lang="en-GB" dirty="0">
                <a:latin typeface="Times New Roman" panose="02020603050405020304" pitchFamily="18" charset="0"/>
                <a:cs typeface="Times New Roman" panose="02020603050405020304" pitchFamily="18" charset="0"/>
              </a:rPr>
              <a:t>Fear of sexual abuse in schools is one of the key factors that hinders girls from accessing and completing their education.</a:t>
            </a:r>
            <a:endParaRPr lang="en-GB" noProof="0" dirty="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89176" y="355203"/>
            <a:ext cx="10222211" cy="1141642"/>
          </a:xfrm>
          <a:solidFill>
            <a:schemeClr val="accent2">
              <a:lumMod val="40000"/>
              <a:lumOff val="60000"/>
            </a:schemeClr>
          </a:solidFill>
        </p:spPr>
        <p:txBody>
          <a:bodyPr>
            <a:normAutofit fontScale="90000"/>
          </a:bodyPr>
          <a:lstStyle/>
          <a:p>
            <a:r>
              <a:rPr lang="en-US" sz="3200" b="1" dirty="0">
                <a:solidFill>
                  <a:srgbClr val="000000"/>
                </a:solidFill>
                <a:latin typeface="Calibri" panose="020F0502020204030204"/>
                <a:cs typeface="Calibri" panose="020F0502020204030204"/>
              </a:rPr>
              <a:t>       Activity 8  </a:t>
            </a:r>
            <a:br>
              <a:rPr lang="en-US" sz="3200" b="1" dirty="0">
                <a:solidFill>
                  <a:srgbClr val="000000"/>
                </a:solidFill>
                <a:latin typeface="Calibri" panose="020F0502020204030204"/>
                <a:cs typeface="Calibri" panose="020F0502020204030204"/>
              </a:rPr>
            </a:br>
            <a:r>
              <a:rPr lang="en-US" sz="3200" b="1" dirty="0">
                <a:solidFill>
                  <a:srgbClr val="000000"/>
                </a:solidFill>
                <a:latin typeface="Calibri" panose="020F0502020204030204"/>
                <a:cs typeface="Calibri" panose="020F0502020204030204"/>
              </a:rPr>
              <a:t/>
            </a:r>
            <a:br>
              <a:rPr lang="en-US" sz="3200" b="1" dirty="0">
                <a:solidFill>
                  <a:srgbClr val="000000"/>
                </a:solidFill>
                <a:latin typeface="Calibri" panose="020F0502020204030204"/>
                <a:cs typeface="Calibri" panose="020F0502020204030204"/>
              </a:rPr>
            </a:br>
            <a:r>
              <a:rPr lang="en-US" sz="3200" b="1" dirty="0">
                <a:solidFill>
                  <a:srgbClr val="000000"/>
                </a:solidFill>
                <a:latin typeface="Calibri" panose="020F0502020204030204"/>
                <a:cs typeface="Calibri" panose="020F0502020204030204"/>
              </a:rPr>
              <a:t>School mapping of GBV-</a:t>
            </a:r>
          </a:p>
        </p:txBody>
      </p:sp>
      <p:sp>
        <p:nvSpPr>
          <p:cNvPr id="3" name="Content Placeholder 2"/>
          <p:cNvSpPr>
            <a:spLocks noGrp="1"/>
          </p:cNvSpPr>
          <p:nvPr>
            <p:ph idx="1"/>
          </p:nvPr>
        </p:nvSpPr>
        <p:spPr>
          <a:xfrm>
            <a:off x="1789177" y="1498776"/>
            <a:ext cx="4919593" cy="4704800"/>
          </a:xfrm>
          <a:solidFill>
            <a:schemeClr val="accent2">
              <a:lumMod val="40000"/>
              <a:lumOff val="60000"/>
            </a:schemeClr>
          </a:solidFill>
        </p:spPr>
        <p:txBody>
          <a:bodyPr>
            <a:noAutofit/>
          </a:bodyPr>
          <a:lstStyle/>
          <a:p>
            <a:pPr marL="0" indent="0">
              <a:spcBef>
                <a:spcPts val="1175"/>
              </a:spcBef>
              <a:buNone/>
            </a:pPr>
            <a:r>
              <a:rPr lang="en-GB" sz="2000" b="1" dirty="0">
                <a:latin typeface="Calibri" panose="020F0502020204030204" pitchFamily="34" charset="0"/>
                <a:ea typeface="Calibri" panose="020F0502020204030204" pitchFamily="34" charset="0"/>
              </a:rPr>
              <a:t>1</a:t>
            </a:r>
            <a:r>
              <a:rPr lang="en-GB" sz="2000" b="1" dirty="0">
                <a:latin typeface="Times New Roman" panose="02020603050405020304" pitchFamily="18" charset="0"/>
                <a:ea typeface="Calibri" panose="020F0502020204030204" pitchFamily="34" charset="0"/>
                <a:cs typeface="Times New Roman" panose="02020603050405020304" pitchFamily="18" charset="0"/>
              </a:rPr>
              <a:t>. Draw a simple map of your school</a:t>
            </a:r>
          </a:p>
          <a:p>
            <a:pPr>
              <a:spcBef>
                <a:spcPts val="1175"/>
              </a:spcBef>
            </a:pPr>
            <a:r>
              <a:rPr lang="en-GB" sz="2000" dirty="0" smtClean="0">
                <a:latin typeface="Times New Roman" panose="02020603050405020304" pitchFamily="18" charset="0"/>
                <a:ea typeface="Calibri" panose="020F0502020204030204" pitchFamily="34" charset="0"/>
                <a:cs typeface="Times New Roman" panose="02020603050405020304" pitchFamily="18" charset="0"/>
              </a:rPr>
              <a:t>You may include  </a:t>
            </a:r>
            <a:r>
              <a:rPr lang="en-GB" sz="2000" dirty="0">
                <a:latin typeface="Times New Roman" panose="02020603050405020304" pitchFamily="18" charset="0"/>
                <a:ea typeface="Calibri" panose="020F0502020204030204" pitchFamily="34" charset="0"/>
                <a:cs typeface="Times New Roman" panose="02020603050405020304" pitchFamily="18" charset="0"/>
              </a:rPr>
              <a:t>the </a:t>
            </a:r>
            <a:r>
              <a:rPr lang="en-GB" sz="2000" dirty="0" smtClean="0">
                <a:latin typeface="Times New Roman" panose="02020603050405020304" pitchFamily="18" charset="0"/>
                <a:ea typeface="Calibri" panose="020F0502020204030204" pitchFamily="34" charset="0"/>
                <a:cs typeface="Times New Roman" panose="02020603050405020304" pitchFamily="18" charset="0"/>
              </a:rPr>
              <a:t>streets, forested areas, social spaces, pathways </a:t>
            </a:r>
            <a:r>
              <a:rPr lang="en-GB" sz="2000" dirty="0">
                <a:latin typeface="Times New Roman" panose="02020603050405020304" pitchFamily="18" charset="0"/>
                <a:ea typeface="Calibri" panose="020F0502020204030204" pitchFamily="34" charset="0"/>
                <a:cs typeface="Times New Roman" panose="02020603050405020304" pitchFamily="18" charset="0"/>
              </a:rPr>
              <a:t>and buildings around the school</a:t>
            </a:r>
          </a:p>
          <a:p>
            <a:pPr>
              <a:spcBef>
                <a:spcPts val="1175"/>
              </a:spcBef>
            </a:pPr>
            <a:r>
              <a:rPr lang="en-GB" sz="2000" dirty="0">
                <a:latin typeface="Times New Roman" panose="02020603050405020304" pitchFamily="18" charset="0"/>
                <a:ea typeface="Calibri" panose="020F0502020204030204" pitchFamily="34" charset="0"/>
                <a:cs typeface="Times New Roman" panose="02020603050405020304" pitchFamily="18" charset="0"/>
              </a:rPr>
              <a:t>Mark the different routes that learners take to school and the different modes of transport they use (walking, bus, taxi, etc.)</a:t>
            </a:r>
          </a:p>
          <a:p>
            <a:pPr marL="0" indent="0">
              <a:spcBef>
                <a:spcPts val="1175"/>
              </a:spcBef>
              <a:buNone/>
            </a:pPr>
            <a:r>
              <a:rPr lang="en-GB" sz="2000" b="1" dirty="0">
                <a:latin typeface="Times New Roman" panose="02020603050405020304" pitchFamily="18" charset="0"/>
                <a:cs typeface="Times New Roman" panose="02020603050405020304" pitchFamily="18" charset="0"/>
              </a:rPr>
              <a:t>2. In different colours/symbols, mark:</a:t>
            </a:r>
          </a:p>
          <a:p>
            <a:pPr>
              <a:spcBef>
                <a:spcPts val="1175"/>
              </a:spcBef>
            </a:pPr>
            <a:r>
              <a:rPr lang="en-GB" sz="2000" dirty="0">
                <a:latin typeface="Times New Roman" panose="02020603050405020304" pitchFamily="18" charset="0"/>
                <a:cs typeface="Times New Roman" panose="02020603050405020304" pitchFamily="18" charset="0"/>
              </a:rPr>
              <a:t>The places in and around the school that are safe and friendly for all learners- you can use a circle</a:t>
            </a:r>
          </a:p>
          <a:p>
            <a:pPr>
              <a:spcBef>
                <a:spcPts val="1175"/>
              </a:spcBef>
              <a:spcAft>
                <a:spcPts val="1000"/>
              </a:spcAft>
            </a:pPr>
            <a:r>
              <a:rPr lang="en-GB" sz="2000" dirty="0">
                <a:latin typeface="Times New Roman" panose="02020603050405020304" pitchFamily="18" charset="0"/>
                <a:cs typeface="Times New Roman" panose="02020603050405020304" pitchFamily="18" charset="0"/>
              </a:rPr>
              <a:t>Which places in and around the school learners are most likely to witness or experience violence- you can use a box</a:t>
            </a:r>
          </a:p>
        </p:txBody>
      </p:sp>
      <p:pic>
        <p:nvPicPr>
          <p:cNvPr id="4" name="Picture 3" descr="460:Shares:EESC:Restricted_YRC &amp; SW:YRC:UNESCO 2014:Lesson materials:Images:School map revised.jpg"/>
          <p:cNvPicPr/>
          <p:nvPr/>
        </p:nvPicPr>
        <p:blipFill>
          <a:blip r:embed="rId3" cstate="email"/>
          <a:srcRect/>
          <a:stretch>
            <a:fillRect/>
          </a:stretch>
        </p:blipFill>
        <p:spPr bwMode="auto">
          <a:xfrm>
            <a:off x="6747005" y="1653107"/>
            <a:ext cx="4727818" cy="3912899"/>
          </a:xfrm>
          <a:prstGeom prst="rect">
            <a:avLst/>
          </a:prstGeom>
          <a:solidFill>
            <a:schemeClr val="accent2">
              <a:lumMod val="40000"/>
              <a:lumOff val="60000"/>
            </a:schemeClr>
          </a:solidFill>
          <a:ln>
            <a:solidFill>
              <a:schemeClr val="tx1"/>
            </a:solidFill>
          </a:ln>
        </p:spPr>
      </p:pic>
      <p:sp>
        <p:nvSpPr>
          <p:cNvPr id="6" name="Star: 5 Points 5"/>
          <p:cNvSpPr/>
          <p:nvPr/>
        </p:nvSpPr>
        <p:spPr>
          <a:xfrm>
            <a:off x="10531646" y="150946"/>
            <a:ext cx="1391880" cy="1164935"/>
          </a:xfrm>
          <a:prstGeom prst="star5">
            <a:avLst/>
          </a:prstGeom>
          <a:solidFill>
            <a:schemeClr val="accent4">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5" name="Rectangle 4">
            <a:extLst>
              <a:ext uri="{FF2B5EF4-FFF2-40B4-BE49-F238E27FC236}">
                <a16:creationId xmlns:a16="http://schemas.microsoft.com/office/drawing/2014/main" id="{3016CD67-D964-5459-0DEC-EE5D529D7EBE}"/>
              </a:ext>
            </a:extLst>
          </p:cNvPr>
          <p:cNvSpPr/>
          <p:nvPr/>
        </p:nvSpPr>
        <p:spPr>
          <a:xfrm>
            <a:off x="6063528" y="5824657"/>
            <a:ext cx="528216" cy="282077"/>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Oval 6">
            <a:extLst>
              <a:ext uri="{FF2B5EF4-FFF2-40B4-BE49-F238E27FC236}">
                <a16:creationId xmlns:a16="http://schemas.microsoft.com/office/drawing/2014/main" id="{CFD237F0-EC7C-3B58-FC1A-2BC750C42944}"/>
              </a:ext>
            </a:extLst>
          </p:cNvPr>
          <p:cNvSpPr/>
          <p:nvPr/>
        </p:nvSpPr>
        <p:spPr>
          <a:xfrm>
            <a:off x="3404212" y="4836405"/>
            <a:ext cx="352540" cy="368488"/>
          </a:xfrm>
          <a:prstGeom prst="ellipse">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Reflections</a:t>
            </a:r>
            <a:r>
              <a:rPr lang="en-US" dirty="0"/>
              <a:t> </a:t>
            </a:r>
          </a:p>
        </p:txBody>
      </p:sp>
      <p:sp>
        <p:nvSpPr>
          <p:cNvPr id="3" name="Content Placeholder 2"/>
          <p:cNvSpPr>
            <a:spLocks noGrp="1"/>
          </p:cNvSpPr>
          <p:nvPr>
            <p:ph idx="1"/>
          </p:nvPr>
        </p:nvSpPr>
        <p:spPr/>
        <p:txBody>
          <a:bodyPr/>
          <a:lstStyle/>
          <a:p>
            <a:endParaRPr lang="en-US" dirty="0"/>
          </a:p>
          <a:p>
            <a:endParaRPr lang="en-US" dirty="0"/>
          </a:p>
          <a:p>
            <a:r>
              <a:rPr lang="en-US" dirty="0"/>
              <a:t>‘</a:t>
            </a:r>
            <a:r>
              <a:rPr lang="en-US" i="1" dirty="0"/>
              <a:t>Share </a:t>
            </a:r>
            <a:r>
              <a:rPr lang="en-US" i="1" dirty="0" smtClean="0"/>
              <a:t>your</a:t>
            </a:r>
            <a:r>
              <a:rPr lang="en-US" i="1" dirty="0" smtClean="0"/>
              <a:t> </a:t>
            </a:r>
            <a:r>
              <a:rPr lang="en-US" i="1" dirty="0"/>
              <a:t>reflections on safety in our schools in relation to SRGBV</a:t>
            </a:r>
            <a:r>
              <a:rPr lang="en-US" dirty="0"/>
              <a:t>’</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52650" y="365127"/>
            <a:ext cx="7886700" cy="947626"/>
          </a:xfrm>
          <a:solidFill>
            <a:schemeClr val="accent2">
              <a:lumMod val="40000"/>
              <a:lumOff val="60000"/>
            </a:schemeClr>
          </a:solidFill>
        </p:spPr>
        <p:txBody>
          <a:bodyPr>
            <a:normAutofit/>
          </a:bodyPr>
          <a:lstStyle/>
          <a:p>
            <a:pPr algn="ctr"/>
            <a:r>
              <a:rPr lang="en-GB" sz="4800" b="1" dirty="0">
                <a:latin typeface="Calibri" panose="020F0502020204030204" pitchFamily="34" charset="0"/>
                <a:cs typeface="Calibri" panose="020F0502020204030204" pitchFamily="34" charset="0"/>
              </a:rPr>
              <a:t>What is positive discipline?</a:t>
            </a:r>
          </a:p>
        </p:txBody>
      </p:sp>
      <p:sp>
        <p:nvSpPr>
          <p:cNvPr id="3" name="Content Placeholder 2"/>
          <p:cNvSpPr>
            <a:spLocks noGrp="1"/>
          </p:cNvSpPr>
          <p:nvPr>
            <p:ph idx="1"/>
          </p:nvPr>
        </p:nvSpPr>
        <p:spPr>
          <a:xfrm>
            <a:off x="2152650" y="1385181"/>
            <a:ext cx="7886700" cy="4791783"/>
          </a:xfrm>
        </p:spPr>
        <p:txBody>
          <a:bodyPr>
            <a:normAutofit/>
          </a:bodyPr>
          <a:lstStyle/>
          <a:p>
            <a:pPr marL="0" indent="0">
              <a:spcBef>
                <a:spcPts val="0"/>
              </a:spcBef>
              <a:spcAft>
                <a:spcPts val="1200"/>
              </a:spcAft>
              <a:buNone/>
            </a:pPr>
            <a:r>
              <a:rPr lang="en-GB" sz="3600" b="1" dirty="0">
                <a:latin typeface="Calibri" panose="020F0502020204030204" pitchFamily="34" charset="0"/>
                <a:cs typeface="Calibri" panose="020F0502020204030204" pitchFamily="34" charset="0"/>
              </a:rPr>
              <a:t>Positive discipline:</a:t>
            </a:r>
          </a:p>
          <a:p>
            <a:pPr>
              <a:spcBef>
                <a:spcPts val="0"/>
              </a:spcBef>
              <a:spcAft>
                <a:spcPts val="1200"/>
              </a:spcAft>
            </a:pPr>
            <a:r>
              <a:rPr lang="en-GB" noProof="0" dirty="0">
                <a:latin typeface="Times New Roman" panose="02020603050405020304" pitchFamily="18" charset="0"/>
                <a:cs typeface="Times New Roman" panose="02020603050405020304" pitchFamily="18" charset="0"/>
              </a:rPr>
              <a:t>Focuses on strengthening positive behaviour</a:t>
            </a:r>
          </a:p>
          <a:p>
            <a:pPr>
              <a:spcBef>
                <a:spcPts val="0"/>
              </a:spcBef>
              <a:spcAft>
                <a:spcPts val="1200"/>
              </a:spcAft>
            </a:pPr>
            <a:r>
              <a:rPr lang="en-US" altLang="en-GB" noProof="0" dirty="0">
                <a:latin typeface="Times New Roman" panose="02020603050405020304" pitchFamily="18" charset="0"/>
                <a:cs typeface="Times New Roman" panose="02020603050405020304" pitchFamily="18" charset="0"/>
              </a:rPr>
              <a:t>It can help in preventing SRGBV</a:t>
            </a:r>
            <a:r>
              <a:rPr lang="en-US" altLang="en-GB" b="1" noProof="0" dirty="0">
                <a:latin typeface="Times New Roman" panose="02020603050405020304" pitchFamily="18" charset="0"/>
                <a:cs typeface="Times New Roman" panose="02020603050405020304" pitchFamily="18" charset="0"/>
              </a:rPr>
              <a:t> </a:t>
            </a:r>
            <a:endParaRPr lang="en-GB" b="1" noProof="0" dirty="0">
              <a:latin typeface="Times New Roman" panose="02020603050405020304" pitchFamily="18" charset="0"/>
              <a:cs typeface="Times New Roman" panose="02020603050405020304" pitchFamily="18" charset="0"/>
            </a:endParaRPr>
          </a:p>
          <a:p>
            <a:pPr>
              <a:spcBef>
                <a:spcPts val="0"/>
              </a:spcBef>
              <a:spcAft>
                <a:spcPts val="1200"/>
              </a:spcAft>
            </a:pPr>
            <a:r>
              <a:rPr lang="en-GB" noProof="0" dirty="0">
                <a:latin typeface="Times New Roman" panose="02020603050405020304" pitchFamily="18" charset="0"/>
                <a:cs typeface="Times New Roman" panose="02020603050405020304" pitchFamily="18" charset="0"/>
              </a:rPr>
              <a:t>Aims to encourage children to become responsible for managing their own behaviour, rather than leaving it to those in authority to make them behave</a:t>
            </a:r>
          </a:p>
          <a:p>
            <a:pPr>
              <a:spcBef>
                <a:spcPts val="0"/>
              </a:spcBef>
              <a:spcAft>
                <a:spcPts val="1200"/>
              </a:spcAft>
            </a:pPr>
            <a:r>
              <a:rPr lang="en-GB" noProof="0" dirty="0">
                <a:latin typeface="Times New Roman" panose="02020603050405020304" pitchFamily="18" charset="0"/>
                <a:cs typeface="Times New Roman" panose="02020603050405020304" pitchFamily="18" charset="0"/>
              </a:rPr>
              <a:t>Is a positive alternative to corporal punishment</a:t>
            </a:r>
          </a:p>
          <a:p>
            <a:pPr>
              <a:spcBef>
                <a:spcPts val="0"/>
              </a:spcBef>
              <a:spcAft>
                <a:spcPts val="1200"/>
              </a:spcAft>
            </a:pPr>
            <a:r>
              <a:rPr lang="en-GB" noProof="0" dirty="0">
                <a:latin typeface="Times New Roman" panose="02020603050405020304" pitchFamily="18" charset="0"/>
                <a:cs typeface="Times New Roman" panose="02020603050405020304" pitchFamily="18" charset="0"/>
              </a:rPr>
              <a:t>Is designed to help children learn, rather than to make them </a:t>
            </a:r>
            <a:r>
              <a:rPr lang="en-GB" noProof="0" dirty="0" smtClean="0">
                <a:latin typeface="Times New Roman" panose="02020603050405020304" pitchFamily="18" charset="0"/>
                <a:cs typeface="Times New Roman" panose="02020603050405020304" pitchFamily="18" charset="0"/>
              </a:rPr>
              <a:t>suffer.</a:t>
            </a:r>
            <a:endParaRPr lang="en-GB" noProof="0" dirty="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981200" y="365127"/>
            <a:ext cx="8378456" cy="963745"/>
          </a:xfrm>
        </p:spPr>
        <p:txBody>
          <a:bodyPr>
            <a:normAutofit/>
          </a:bodyPr>
          <a:lstStyle/>
          <a:p>
            <a:pPr algn="ctr"/>
            <a:r>
              <a:rPr lang="en-GB" b="1" noProof="0" dirty="0">
                <a:latin typeface="+mn-lt"/>
              </a:rPr>
              <a:t> </a:t>
            </a:r>
          </a:p>
        </p:txBody>
      </p:sp>
      <p:pic>
        <p:nvPicPr>
          <p:cNvPr id="2" name="Picture 1" descr="image001 (10)"/>
          <p:cNvPicPr>
            <a:picLocks noChangeAspect="1"/>
          </p:cNvPicPr>
          <p:nvPr/>
        </p:nvPicPr>
        <p:blipFill>
          <a:blip r:embed="rId3"/>
          <a:stretch>
            <a:fillRect/>
          </a:stretch>
        </p:blipFill>
        <p:spPr>
          <a:xfrm>
            <a:off x="641350" y="17418"/>
            <a:ext cx="10154285" cy="6205855"/>
          </a:xfrm>
          <a:prstGeom prst="rect">
            <a:avLst/>
          </a:prstGeom>
          <a:solidFill>
            <a:schemeClr val="accent2">
              <a:lumMod val="60000"/>
              <a:lumOff val="40000"/>
            </a:schemeClr>
          </a:solidFill>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524000" y="0"/>
            <a:ext cx="9144000" cy="1973628"/>
          </a:xfrm>
          <a:noFill/>
        </p:spPr>
        <p:txBody>
          <a:bodyPr/>
          <a:lstStyle/>
          <a:p>
            <a:pPr algn="ctr"/>
            <a:r>
              <a:rPr lang="en-GB" b="1" noProof="0" dirty="0">
                <a:latin typeface="+mn-lt"/>
              </a:rPr>
              <a:t>A whole-of-system approach in preventing  SRGBV</a:t>
            </a:r>
          </a:p>
        </p:txBody>
      </p:sp>
      <p:pic>
        <p:nvPicPr>
          <p:cNvPr id="5" name="Picture 4"/>
          <p:cNvPicPr/>
          <p:nvPr/>
        </p:nvPicPr>
        <p:blipFill>
          <a:blip r:embed="rId3"/>
          <a:stretch>
            <a:fillRect/>
          </a:stretch>
        </p:blipFill>
        <p:spPr>
          <a:xfrm>
            <a:off x="1524000" y="1973628"/>
            <a:ext cx="9144000" cy="4884372"/>
          </a:xfrm>
          <a:prstGeom prst="rect">
            <a:avLst/>
          </a:prstGeo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356180"/>
            <a:ext cx="7886700" cy="1325563"/>
          </a:xfrm>
        </p:spPr>
        <p:txBody>
          <a:bodyPr>
            <a:normAutofit/>
          </a:bodyPr>
          <a:lstStyle/>
          <a:p>
            <a:pPr algn="ctr"/>
            <a:r>
              <a:rPr lang="en-GB" sz="4000" b="1" dirty="0">
                <a:solidFill>
                  <a:srgbClr val="000000"/>
                </a:solidFill>
                <a:latin typeface="Calibri" panose="020F0502020204030204"/>
                <a:cs typeface="Calibri" panose="020F0502020204030204"/>
              </a:rPr>
              <a:t>Understanding the approach</a:t>
            </a:r>
            <a:endParaRPr lang="en-GB" sz="3800" b="1" dirty="0">
              <a:solidFill>
                <a:srgbClr val="000000"/>
              </a:solidFill>
              <a:latin typeface="Calibri" panose="020F0502020204030204"/>
            </a:endParaRPr>
          </a:p>
        </p:txBody>
      </p:sp>
      <p:sp>
        <p:nvSpPr>
          <p:cNvPr id="3" name="Content Placeholder 2"/>
          <p:cNvSpPr>
            <a:spLocks noGrp="1"/>
          </p:cNvSpPr>
          <p:nvPr>
            <p:ph idx="1"/>
          </p:nvPr>
        </p:nvSpPr>
        <p:spPr>
          <a:xfrm>
            <a:off x="1981200" y="1600200"/>
            <a:ext cx="8229600" cy="4977772"/>
          </a:xfrm>
        </p:spPr>
        <p:txBody>
          <a:bodyPr>
            <a:normAutofit/>
          </a:bodyPr>
          <a:lstStyle/>
          <a:p>
            <a:pPr marL="0" indent="0">
              <a:buNone/>
            </a:pPr>
            <a:r>
              <a:rPr lang="en-GB" dirty="0">
                <a:effectLst/>
                <a:latin typeface="Times New Roman" panose="02020603050405020304" pitchFamily="18" charset="0"/>
                <a:ea typeface="MS Mincho" panose="02020609040205080304" pitchFamily="49" charset="-128"/>
                <a:cs typeface="Times New Roman" panose="02020603050405020304" pitchFamily="18" charset="0"/>
              </a:rPr>
              <a:t>A range of elements need to be in place to support effective school-based prevention responses to SRGBV, including</a:t>
            </a:r>
            <a:r>
              <a:rPr lang="en-GB" dirty="0">
                <a:effectLst/>
                <a:latin typeface="Calibri" panose="020F0502020204030204" pitchFamily="34" charset="0"/>
                <a:ea typeface="MS Mincho" panose="02020609040205080304" pitchFamily="49" charset="-128"/>
                <a:cs typeface="Arial" panose="020B0604020202020204" pitchFamily="34" charset="0"/>
              </a:rPr>
              <a:t>:</a:t>
            </a:r>
          </a:p>
          <a:p>
            <a:pPr marL="0" indent="0">
              <a:buNone/>
            </a:pPr>
            <a:endParaRPr lang="en-US" altLang="en-GB" noProof="0" dirty="0">
              <a:solidFill>
                <a:srgbClr val="000000"/>
              </a:solidFill>
            </a:endParaRPr>
          </a:p>
          <a:p>
            <a:pPr marL="0" indent="0">
              <a:buNone/>
            </a:pPr>
            <a:endParaRPr lang="en-US" altLang="en-GB" noProof="0" dirty="0">
              <a:solidFill>
                <a:srgbClr val="000000"/>
              </a:solidFill>
            </a:endParaRPr>
          </a:p>
          <a:p>
            <a:pPr marL="0" indent="0">
              <a:buNone/>
            </a:pPr>
            <a:endParaRPr lang="en-US" altLang="en-GB" noProof="0" dirty="0">
              <a:solidFill>
                <a:srgbClr val="000000"/>
              </a:solidFill>
            </a:endParaRPr>
          </a:p>
        </p:txBody>
      </p:sp>
      <p:graphicFrame>
        <p:nvGraphicFramePr>
          <p:cNvPr id="4" name="Table 3"/>
          <p:cNvGraphicFramePr>
            <a:graphicFrameLocks noGrp="1"/>
          </p:cNvGraphicFramePr>
          <p:nvPr>
            <p:extLst>
              <p:ext uri="{D42A27DB-BD31-4B8C-83A1-F6EECF244321}">
                <p14:modId xmlns:p14="http://schemas.microsoft.com/office/powerpoint/2010/main" val="1713086927"/>
              </p:ext>
            </p:extLst>
          </p:nvPr>
        </p:nvGraphicFramePr>
        <p:xfrm>
          <a:off x="1718829" y="3271678"/>
          <a:ext cx="8754342" cy="2438400"/>
        </p:xfrm>
        <a:graphic>
          <a:graphicData uri="http://schemas.openxmlformats.org/drawingml/2006/table">
            <a:tbl>
              <a:tblPr firstRow="1" bandRow="1">
                <a:tableStyleId>{5C22544A-7EE6-4342-B048-85BDC9FD1C3A}</a:tableStyleId>
              </a:tblPr>
              <a:tblGrid>
                <a:gridCol w="4298260">
                  <a:extLst>
                    <a:ext uri="{9D8B030D-6E8A-4147-A177-3AD203B41FA5}">
                      <a16:colId xmlns:a16="http://schemas.microsoft.com/office/drawing/2014/main" val="20000"/>
                    </a:ext>
                  </a:extLst>
                </a:gridCol>
                <a:gridCol w="4456082">
                  <a:extLst>
                    <a:ext uri="{9D8B030D-6E8A-4147-A177-3AD203B41FA5}">
                      <a16:colId xmlns:a16="http://schemas.microsoft.com/office/drawing/2014/main" val="20001"/>
                    </a:ext>
                  </a:extLst>
                </a:gridCol>
              </a:tblGrid>
              <a:tr h="2162906">
                <a:tc>
                  <a:txBody>
                    <a:bodyPr/>
                    <a:lstStyle/>
                    <a:p>
                      <a:pPr marL="573405" lvl="0" indent="-342900">
                        <a:spcBef>
                          <a:spcPts val="300"/>
                        </a:spcBef>
                        <a:buFont typeface="+mj-lt"/>
                        <a:buAutoNum type="arabicPeriod"/>
                      </a:pPr>
                      <a:r>
                        <a:rPr lang="en-AU" sz="2400" b="1" dirty="0">
                          <a:solidFill>
                            <a:srgbClr val="000000"/>
                          </a:solidFill>
                          <a:latin typeface="+mn-lt"/>
                          <a:cs typeface="Calibri" panose="020F0502020204030204"/>
                        </a:rPr>
                        <a:t>Leadership &amp; governance </a:t>
                      </a:r>
                    </a:p>
                    <a:p>
                      <a:pPr marL="573405" lvl="0" indent="-342900">
                        <a:spcBef>
                          <a:spcPts val="300"/>
                        </a:spcBef>
                        <a:buFont typeface="+mj-lt"/>
                        <a:buAutoNum type="arabicPeriod"/>
                      </a:pPr>
                      <a:r>
                        <a:rPr lang="en-AU" sz="2400" b="1" dirty="0">
                          <a:solidFill>
                            <a:srgbClr val="000000"/>
                          </a:solidFill>
                          <a:latin typeface="+mn-lt"/>
                          <a:cs typeface="Calibri" panose="020F0502020204030204"/>
                        </a:rPr>
                        <a:t>Prevention education</a:t>
                      </a:r>
                    </a:p>
                    <a:p>
                      <a:pPr marL="573405" lvl="0" indent="-342900">
                        <a:spcBef>
                          <a:spcPts val="300"/>
                        </a:spcBef>
                        <a:buFont typeface="+mj-lt"/>
                        <a:buAutoNum type="arabicPeriod"/>
                      </a:pPr>
                      <a:r>
                        <a:rPr lang="en-AU" sz="2400" b="1" dirty="0">
                          <a:solidFill>
                            <a:srgbClr val="000000"/>
                          </a:solidFill>
                          <a:latin typeface="+mn-lt"/>
                          <a:cs typeface="Calibri" panose="020F0502020204030204"/>
                        </a:rPr>
                        <a:t>Teacher training &amp; support</a:t>
                      </a:r>
                    </a:p>
                    <a:p>
                      <a:pPr marL="573405" lvl="0" indent="-342900">
                        <a:spcBef>
                          <a:spcPts val="300"/>
                        </a:spcBef>
                        <a:buFont typeface="+mj-lt"/>
                        <a:buAutoNum type="arabicPeriod"/>
                      </a:pPr>
                      <a:r>
                        <a:rPr lang="en-AU" sz="2400" b="1" dirty="0">
                          <a:solidFill>
                            <a:srgbClr val="000000"/>
                          </a:solidFill>
                          <a:latin typeface="+mn-lt"/>
                          <a:cs typeface="Calibri" panose="020F0502020204030204"/>
                        </a:rPr>
                        <a:t>Code of </a:t>
                      </a:r>
                      <a:r>
                        <a:rPr lang="en-AU" sz="2400" b="1" dirty="0" smtClean="0">
                          <a:solidFill>
                            <a:srgbClr val="000000"/>
                          </a:solidFill>
                          <a:latin typeface="+mn-lt"/>
                          <a:cs typeface="Calibri" panose="020F0502020204030204"/>
                        </a:rPr>
                        <a:t>conduct and ethics</a:t>
                      </a:r>
                      <a:endParaRPr lang="en-AU" sz="2400" b="1" dirty="0">
                        <a:solidFill>
                          <a:srgbClr val="000000"/>
                        </a:solidFill>
                        <a:latin typeface="+mn-lt"/>
                        <a:cs typeface="Calibri" panose="020F0502020204030204"/>
                      </a:endParaRPr>
                    </a:p>
                    <a:p>
                      <a:pPr marL="573405" lvl="0" indent="-342900">
                        <a:spcBef>
                          <a:spcPts val="300"/>
                        </a:spcBef>
                        <a:buFont typeface="+mj-lt"/>
                        <a:buAutoNum type="arabicPeriod"/>
                      </a:pPr>
                      <a:r>
                        <a:rPr lang="en-AU" sz="2400" b="1" dirty="0">
                          <a:solidFill>
                            <a:srgbClr val="000000"/>
                          </a:solidFill>
                          <a:latin typeface="+mn-lt"/>
                          <a:cs typeface="Calibri" panose="020F0502020204030204"/>
                        </a:rPr>
                        <a:t>Reporting &amp; mapping</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4">
                        <a:lumMod val="20000"/>
                        <a:lumOff val="80000"/>
                      </a:schemeClr>
                    </a:solidFill>
                  </a:tcPr>
                </a:tc>
                <a:tc>
                  <a:txBody>
                    <a:bodyPr/>
                    <a:lstStyle/>
                    <a:p>
                      <a:pPr marL="573405" lvl="0" indent="-342900">
                        <a:spcBef>
                          <a:spcPts val="300"/>
                        </a:spcBef>
                        <a:buFont typeface="+mj-lt"/>
                        <a:buAutoNum type="arabicPeriod" startAt="6"/>
                      </a:pPr>
                      <a:r>
                        <a:rPr lang="en-AU" sz="2400" b="1" dirty="0">
                          <a:solidFill>
                            <a:srgbClr val="000000"/>
                          </a:solidFill>
                          <a:latin typeface="+mn-lt"/>
                          <a:cs typeface="Calibri" panose="020F0502020204030204"/>
                        </a:rPr>
                        <a:t>Counselling &amp; support</a:t>
                      </a:r>
                    </a:p>
                    <a:p>
                      <a:pPr marL="573405" lvl="0" indent="-342900">
                        <a:spcBef>
                          <a:spcPts val="300"/>
                        </a:spcBef>
                        <a:buFont typeface="+mj-lt"/>
                        <a:buAutoNum type="arabicPeriod" startAt="6"/>
                      </a:pPr>
                      <a:r>
                        <a:rPr lang="en-AU" sz="2400" b="1" dirty="0">
                          <a:solidFill>
                            <a:srgbClr val="000000"/>
                          </a:solidFill>
                          <a:latin typeface="+mn-lt"/>
                          <a:cs typeface="Calibri" panose="020F0502020204030204"/>
                        </a:rPr>
                        <a:t>Referral</a:t>
                      </a:r>
                    </a:p>
                    <a:p>
                      <a:pPr marL="573405" lvl="0" indent="-342900">
                        <a:spcBef>
                          <a:spcPts val="300"/>
                        </a:spcBef>
                        <a:buFont typeface="+mj-lt"/>
                        <a:buAutoNum type="arabicPeriod" startAt="6"/>
                      </a:pPr>
                      <a:r>
                        <a:rPr lang="en-AU" sz="2400" b="1" dirty="0">
                          <a:solidFill>
                            <a:srgbClr val="000000"/>
                          </a:solidFill>
                          <a:latin typeface="+mn-lt"/>
                          <a:cs typeface="Calibri" panose="020F0502020204030204"/>
                        </a:rPr>
                        <a:t>Partnerships with parents &amp; community</a:t>
                      </a:r>
                    </a:p>
                    <a:p>
                      <a:pPr marL="573405" lvl="0" indent="-342900">
                        <a:spcBef>
                          <a:spcPts val="300"/>
                        </a:spcBef>
                        <a:buFont typeface="+mj-lt"/>
                        <a:buAutoNum type="arabicPeriod" startAt="6"/>
                      </a:pPr>
                      <a:r>
                        <a:rPr lang="en-AU" sz="2400" b="1" dirty="0">
                          <a:solidFill>
                            <a:srgbClr val="000000"/>
                          </a:solidFill>
                          <a:latin typeface="+mn-lt"/>
                          <a:cs typeface="Calibri" panose="020F0502020204030204"/>
                        </a:rPr>
                        <a:t>Monitoring &amp; evaluation</a:t>
                      </a:r>
                    </a:p>
                    <a:p>
                      <a:pPr>
                        <a:spcBef>
                          <a:spcPts val="300"/>
                        </a:spcBef>
                      </a:pPr>
                      <a:endParaRPr lang="en-US" sz="2400" b="1" dirty="0">
                        <a:solidFill>
                          <a:srgbClr val="000000"/>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4">
                        <a:lumMod val="40000"/>
                        <a:lumOff val="60000"/>
                      </a:schemeClr>
                    </a:solid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p:cNvGrpSpPr/>
          <p:nvPr/>
        </p:nvGrpSpPr>
        <p:grpSpPr>
          <a:xfrm>
            <a:off x="1600470" y="262230"/>
            <a:ext cx="8940531" cy="6546241"/>
            <a:chOff x="76469" y="161630"/>
            <a:chExt cx="8940531" cy="6546241"/>
          </a:xfrm>
        </p:grpSpPr>
        <p:sp>
          <p:nvSpPr>
            <p:cNvPr id="26" name="Rectangle 25"/>
            <p:cNvSpPr/>
            <p:nvPr/>
          </p:nvSpPr>
          <p:spPr>
            <a:xfrm>
              <a:off x="7377484" y="2643874"/>
              <a:ext cx="1639516" cy="4063997"/>
            </a:xfrm>
            <a:prstGeom prst="rect">
              <a:avLst/>
            </a:prstGeom>
            <a:gradFill>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 pos="50000">
                  <a:schemeClr val="accent3"/>
                </a:gs>
                <a:gs pos="0">
                  <a:schemeClr val="accent3">
                    <a:lumMod val="25000"/>
                    <a:lumOff val="75000"/>
                  </a:schemeClr>
                </a:gs>
                <a:gs pos="100000">
                  <a:schemeClr val="accent3">
                    <a:lumMod val="85000"/>
                  </a:schemeClr>
                </a:gs>
              </a:gsLst>
              <a:lin ang="5400000" scaled="1"/>
            </a:gra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000" dirty="0">
                  <a:solidFill>
                    <a:srgbClr val="FFFFFF"/>
                  </a:solidFill>
                </a:rPr>
                <a:t>Partnerships</a:t>
              </a:r>
            </a:p>
          </p:txBody>
        </p:sp>
        <p:grpSp>
          <p:nvGrpSpPr>
            <p:cNvPr id="2" name="Group 1"/>
            <p:cNvGrpSpPr/>
            <p:nvPr/>
          </p:nvGrpSpPr>
          <p:grpSpPr>
            <a:xfrm>
              <a:off x="76469" y="161630"/>
              <a:ext cx="7301016" cy="6546241"/>
              <a:chOff x="76469" y="161630"/>
              <a:chExt cx="7301016" cy="6546241"/>
            </a:xfrm>
          </p:grpSpPr>
          <p:sp>
            <p:nvSpPr>
              <p:cNvPr id="4" name="Rectangle 3"/>
              <p:cNvSpPr/>
              <p:nvPr/>
            </p:nvSpPr>
            <p:spPr>
              <a:xfrm>
                <a:off x="1512475" y="2643875"/>
                <a:ext cx="2214502" cy="2031998"/>
              </a:xfrm>
              <a:prstGeom prst="rect">
                <a:avLst/>
              </a:prstGeom>
              <a:solidFill>
                <a:srgbClr val="3366FF"/>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000" dirty="0">
                    <a:solidFill>
                      <a:srgbClr val="FFFFFF"/>
                    </a:solidFill>
                  </a:rPr>
                  <a:t>Teacher training &amp; support</a:t>
                </a:r>
              </a:p>
              <a:p>
                <a:pPr algn="ctr"/>
                <a:endParaRPr lang="en-US" dirty="0">
                  <a:solidFill>
                    <a:srgbClr val="FFFFFF"/>
                  </a:solidFill>
                </a:endParaRPr>
              </a:p>
            </p:txBody>
          </p:sp>
          <p:sp>
            <p:nvSpPr>
              <p:cNvPr id="21" name="Rectangle 20"/>
              <p:cNvSpPr/>
              <p:nvPr/>
            </p:nvSpPr>
            <p:spPr>
              <a:xfrm>
                <a:off x="3717671" y="2643875"/>
                <a:ext cx="2214502" cy="2031998"/>
              </a:xfrm>
              <a:prstGeom prst="rect">
                <a:avLst/>
              </a:prstGeom>
              <a:gradFill>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 pos="50000">
                    <a:schemeClr val="accent2"/>
                  </a:gs>
                  <a:gs pos="0">
                    <a:schemeClr val="accent2">
                      <a:lumMod val="25000"/>
                      <a:lumOff val="75000"/>
                    </a:schemeClr>
                  </a:gs>
                  <a:gs pos="100000">
                    <a:schemeClr val="accent2">
                      <a:lumMod val="85000"/>
                    </a:schemeClr>
                  </a:gs>
                </a:gsLst>
                <a:lin ang="5400000" scaled="1"/>
              </a:gra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000" dirty="0">
                    <a:solidFill>
                      <a:srgbClr val="FFFFFF"/>
                    </a:solidFill>
                  </a:rPr>
                  <a:t>Prevention </a:t>
                </a:r>
              </a:p>
              <a:p>
                <a:pPr algn="ctr"/>
                <a:r>
                  <a:rPr lang="en-US" sz="2000" dirty="0">
                    <a:solidFill>
                      <a:srgbClr val="FFFFFF"/>
                    </a:solidFill>
                  </a:rPr>
                  <a:t>education</a:t>
                </a:r>
              </a:p>
              <a:p>
                <a:pPr algn="ctr"/>
                <a:endParaRPr lang="en-US" dirty="0">
                  <a:solidFill>
                    <a:srgbClr val="FFFFFF"/>
                  </a:solidFill>
                </a:endParaRPr>
              </a:p>
            </p:txBody>
          </p:sp>
          <p:sp>
            <p:nvSpPr>
              <p:cNvPr id="22" name="Rectangle 21"/>
              <p:cNvSpPr/>
              <p:nvPr/>
            </p:nvSpPr>
            <p:spPr>
              <a:xfrm>
                <a:off x="1512476" y="4675873"/>
                <a:ext cx="2214502" cy="2031998"/>
              </a:xfrm>
              <a:prstGeom prst="rect">
                <a:avLst/>
              </a:prstGeom>
              <a:solidFill>
                <a:srgbClr val="92D050"/>
              </a:solidFill>
              <a:ln>
                <a:solidFill>
                  <a:srgbClr val="92D05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rgbClr val="FFFFFF"/>
                  </a:solidFill>
                </a:endParaRPr>
              </a:p>
              <a:p>
                <a:pPr algn="ctr"/>
                <a:r>
                  <a:rPr lang="en-US" sz="2000" dirty="0">
                    <a:solidFill>
                      <a:schemeClr val="tx1"/>
                    </a:solidFill>
                  </a:rPr>
                  <a:t>Counselling &amp; support</a:t>
                </a:r>
              </a:p>
            </p:txBody>
          </p:sp>
          <p:sp>
            <p:nvSpPr>
              <p:cNvPr id="23" name="Rectangle 22"/>
              <p:cNvSpPr/>
              <p:nvPr/>
            </p:nvSpPr>
            <p:spPr>
              <a:xfrm>
                <a:off x="3717672" y="4675873"/>
                <a:ext cx="2214502" cy="2031998"/>
              </a:xfrm>
              <a:prstGeom prst="rect">
                <a:avLst/>
              </a:prstGeom>
              <a:solidFill>
                <a:srgbClr val="008000"/>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rgbClr val="FFFFFF"/>
                  </a:solidFill>
                </a:endParaRPr>
              </a:p>
              <a:p>
                <a:pPr algn="ctr"/>
                <a:r>
                  <a:rPr lang="en-US" sz="2000" dirty="0">
                    <a:solidFill>
                      <a:srgbClr val="FFFFFF"/>
                    </a:solidFill>
                  </a:rPr>
                  <a:t>Reporting &amp;</a:t>
                </a:r>
              </a:p>
              <a:p>
                <a:pPr algn="ctr"/>
                <a:r>
                  <a:rPr lang="en-US" sz="2000" dirty="0">
                    <a:solidFill>
                      <a:srgbClr val="FFFFFF"/>
                    </a:solidFill>
                  </a:rPr>
                  <a:t>mapping</a:t>
                </a:r>
              </a:p>
            </p:txBody>
          </p:sp>
          <p:sp>
            <p:nvSpPr>
              <p:cNvPr id="24" name="Rectangle 23"/>
              <p:cNvSpPr/>
              <p:nvPr/>
            </p:nvSpPr>
            <p:spPr>
              <a:xfrm>
                <a:off x="76469" y="2643875"/>
                <a:ext cx="962617" cy="4063996"/>
              </a:xfrm>
              <a:prstGeom prst="rect">
                <a:avLst/>
              </a:prstGeom>
              <a:solidFill>
                <a:schemeClr val="bg1">
                  <a:lumMod val="6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000" dirty="0">
                    <a:solidFill>
                      <a:srgbClr val="000000"/>
                    </a:solidFill>
                  </a:rPr>
                  <a:t>M &amp; E</a:t>
                </a:r>
              </a:p>
            </p:txBody>
          </p:sp>
          <p:sp>
            <p:nvSpPr>
              <p:cNvPr id="25" name="Rectangle 24"/>
              <p:cNvSpPr/>
              <p:nvPr/>
            </p:nvSpPr>
            <p:spPr>
              <a:xfrm>
                <a:off x="5941479" y="4089400"/>
                <a:ext cx="1436006" cy="1446609"/>
              </a:xfrm>
              <a:prstGeom prst="rect">
                <a:avLst/>
              </a:prstGeom>
              <a:solidFill>
                <a:schemeClr val="accent2"/>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000" dirty="0">
                    <a:solidFill>
                      <a:schemeClr val="bg1"/>
                    </a:solidFill>
                  </a:rPr>
                  <a:t>Referral</a:t>
                </a:r>
              </a:p>
            </p:txBody>
          </p:sp>
          <p:sp>
            <p:nvSpPr>
              <p:cNvPr id="5" name="Isosceles Triangle 4"/>
              <p:cNvSpPr/>
              <p:nvPr/>
            </p:nvSpPr>
            <p:spPr>
              <a:xfrm>
                <a:off x="1512476" y="1377130"/>
                <a:ext cx="4429002" cy="1266744"/>
              </a:xfrm>
              <a:prstGeom prst="triangle">
                <a:avLst>
                  <a:gd name="adj" fmla="val 49721"/>
                </a:avLst>
              </a:prstGeom>
              <a:gradFill>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 pos="50000">
                    <a:schemeClr val="accent1"/>
                  </a:gs>
                  <a:gs pos="0">
                    <a:schemeClr val="accent1">
                      <a:lumMod val="25000"/>
                      <a:lumOff val="75000"/>
                    </a:schemeClr>
                  </a:gs>
                  <a:gs pos="100000">
                    <a:schemeClr val="accent1">
                      <a:lumMod val="85000"/>
                    </a:schemeClr>
                  </a:gs>
                </a:gsLst>
                <a:lin ang="5400000" scaled="1"/>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bg1"/>
                  </a:solidFill>
                </a:endParaRPr>
              </a:p>
              <a:p>
                <a:pPr algn="ctr"/>
                <a:endParaRPr lang="en-US" dirty="0">
                  <a:solidFill>
                    <a:schemeClr val="bg1"/>
                  </a:solidFill>
                </a:endParaRPr>
              </a:p>
              <a:p>
                <a:pPr algn="ctr"/>
                <a:r>
                  <a:rPr lang="en-US" dirty="0">
                    <a:solidFill>
                      <a:schemeClr val="bg1"/>
                    </a:solidFill>
                  </a:rPr>
                  <a:t>Leadership &amp; governance</a:t>
                </a:r>
              </a:p>
              <a:p>
                <a:pPr algn="ctr"/>
                <a:endParaRPr lang="en-US" dirty="0">
                  <a:solidFill>
                    <a:srgbClr val="000000"/>
                  </a:solidFill>
                </a:endParaRPr>
              </a:p>
              <a:p>
                <a:pPr algn="ctr"/>
                <a:endParaRPr lang="en-US" dirty="0">
                  <a:solidFill>
                    <a:srgbClr val="000000"/>
                  </a:solidFill>
                </a:endParaRPr>
              </a:p>
              <a:p>
                <a:pPr algn="ctr"/>
                <a:endParaRPr lang="en-US" dirty="0">
                  <a:solidFill>
                    <a:srgbClr val="000000"/>
                  </a:solidFill>
                </a:endParaRPr>
              </a:p>
            </p:txBody>
          </p:sp>
          <p:sp>
            <p:nvSpPr>
              <p:cNvPr id="3" name="Oval 2"/>
              <p:cNvSpPr/>
              <p:nvPr/>
            </p:nvSpPr>
            <p:spPr>
              <a:xfrm>
                <a:off x="2857534" y="3815736"/>
                <a:ext cx="1720273" cy="1720273"/>
              </a:xfrm>
              <a:prstGeom prst="ellipse">
                <a:avLst/>
              </a:prstGeom>
              <a:solidFill>
                <a:srgbClr val="FFCF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a:solidFill>
                      <a:schemeClr val="tx1"/>
                    </a:solidFill>
                  </a:rPr>
                  <a:t>Code of </a:t>
                </a:r>
                <a:r>
                  <a:rPr lang="en-US" dirty="0" smtClean="0">
                    <a:solidFill>
                      <a:schemeClr val="tx1"/>
                    </a:solidFill>
                  </a:rPr>
                  <a:t>conduct and ethics</a:t>
                </a:r>
                <a:endParaRPr lang="en-US" dirty="0">
                  <a:solidFill>
                    <a:schemeClr val="tx1"/>
                  </a:solidFill>
                </a:endParaRPr>
              </a:p>
            </p:txBody>
          </p:sp>
          <p:sp>
            <p:nvSpPr>
              <p:cNvPr id="6" name="Wave 5"/>
              <p:cNvSpPr/>
              <p:nvPr/>
            </p:nvSpPr>
            <p:spPr>
              <a:xfrm>
                <a:off x="3717671" y="161630"/>
                <a:ext cx="2214502" cy="1027454"/>
              </a:xfrm>
              <a:prstGeom prst="wave">
                <a:avLst/>
              </a:prstGeom>
              <a:solidFill>
                <a:srgbClr val="FFCF00"/>
              </a:solidFill>
              <a:ln>
                <a:solidFill>
                  <a:srgbClr val="FFFFFF"/>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000" dirty="0">
                    <a:solidFill>
                      <a:srgbClr val="000000"/>
                    </a:solidFill>
                  </a:rPr>
                  <a:t>Gender-Happy</a:t>
                </a:r>
                <a:r>
                  <a:rPr lang="en-US" dirty="0">
                    <a:solidFill>
                      <a:srgbClr val="000000"/>
                    </a:solidFill>
                  </a:rPr>
                  <a:t> School</a:t>
                </a:r>
              </a:p>
            </p:txBody>
          </p:sp>
          <p:cxnSp>
            <p:nvCxnSpPr>
              <p:cNvPr id="27" name="Straight Connector 26"/>
              <p:cNvCxnSpPr/>
              <p:nvPr/>
            </p:nvCxnSpPr>
            <p:spPr>
              <a:xfrm>
                <a:off x="3717671" y="288630"/>
                <a:ext cx="9307" cy="1304636"/>
              </a:xfrm>
              <a:prstGeom prst="line">
                <a:avLst/>
              </a:prstGeom>
              <a:ln w="57150">
                <a:solidFill>
                  <a:srgbClr val="BB2FB2"/>
                </a:solidFill>
              </a:ln>
              <a:effectLst/>
            </p:spPr>
            <p:style>
              <a:lnRef idx="2">
                <a:schemeClr val="accent1"/>
              </a:lnRef>
              <a:fillRef idx="0">
                <a:schemeClr val="accent1"/>
              </a:fillRef>
              <a:effectRef idx="1">
                <a:schemeClr val="accent1"/>
              </a:effectRef>
              <a:fontRef idx="minor">
                <a:schemeClr val="tx1"/>
              </a:fontRef>
            </p:style>
          </p:cxnSp>
          <p:pic>
            <p:nvPicPr>
              <p:cNvPr id="28" name="Picture 27" descr="curlyBracketLong.png"/>
              <p:cNvPicPr>
                <a:picLocks noChangeAspect="1"/>
              </p:cNvPicPr>
              <p:nvPr/>
            </p:nvPicPr>
            <p:blipFill>
              <a:blip r:embed="rId3">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flipH="1">
                <a:off x="1050627" y="2643876"/>
                <a:ext cx="378664" cy="4063995"/>
              </a:xfrm>
              <a:prstGeom prst="rect">
                <a:avLst/>
              </a:prstGeom>
            </p:spPr>
          </p:pic>
        </p:grpSp>
      </p:grpSp>
      <p:sp>
        <p:nvSpPr>
          <p:cNvPr id="9" name="TextBox 8"/>
          <p:cNvSpPr txBox="1"/>
          <p:nvPr/>
        </p:nvSpPr>
        <p:spPr>
          <a:xfrm>
            <a:off x="600636" y="660401"/>
            <a:ext cx="3473134" cy="830997"/>
          </a:xfrm>
          <a:prstGeom prst="rect">
            <a:avLst/>
          </a:prstGeom>
          <a:solidFill>
            <a:schemeClr val="accent1">
              <a:lumMod val="20000"/>
              <a:lumOff val="80000"/>
            </a:schemeClr>
          </a:solidFill>
        </p:spPr>
        <p:txBody>
          <a:bodyPr wrap="square" rtlCol="0">
            <a:spAutoFit/>
          </a:bodyPr>
          <a:lstStyle/>
          <a:p>
            <a:pPr algn="ctr"/>
            <a:r>
              <a:rPr lang="en-US" sz="2400" dirty="0"/>
              <a:t>Working towards the gender-happy school</a:t>
            </a:r>
          </a:p>
        </p:txBody>
      </p:sp>
      <p:cxnSp>
        <p:nvCxnSpPr>
          <p:cNvPr id="11" name="Straight Connector 10"/>
          <p:cNvCxnSpPr/>
          <p:nvPr/>
        </p:nvCxnSpPr>
        <p:spPr>
          <a:xfrm>
            <a:off x="1600470" y="2794003"/>
            <a:ext cx="8940531" cy="0"/>
          </a:xfrm>
          <a:prstGeom prst="line">
            <a:avLst/>
          </a:prstGeom>
          <a:ln w="285750" cmpd="sng">
            <a:solidFill>
              <a:srgbClr val="BB2FB2"/>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71968" y="394803"/>
            <a:ext cx="7549331" cy="814567"/>
          </a:xfrm>
          <a:solidFill>
            <a:schemeClr val="accent2">
              <a:lumMod val="40000"/>
              <a:lumOff val="60000"/>
            </a:schemeClr>
          </a:solidFill>
        </p:spPr>
        <p:txBody>
          <a:bodyPr>
            <a:normAutofit fontScale="90000"/>
          </a:bodyPr>
          <a:lstStyle/>
          <a:p>
            <a:r>
              <a:rPr lang="en-GB" sz="3200" b="1" dirty="0">
                <a:solidFill>
                  <a:srgbClr val="000000"/>
                </a:solidFill>
                <a:latin typeface="Calibri" panose="020F0502020204030204"/>
                <a:cs typeface="Calibri" panose="020F0502020204030204"/>
              </a:rPr>
              <a:t>Activity</a:t>
            </a:r>
            <a:r>
              <a:rPr lang="en-US" altLang="en-GB" sz="3200" b="1" dirty="0">
                <a:solidFill>
                  <a:srgbClr val="000000"/>
                </a:solidFill>
                <a:latin typeface="Calibri" panose="020F0502020204030204"/>
                <a:cs typeface="Calibri" panose="020F0502020204030204"/>
              </a:rPr>
              <a:t> 10 </a:t>
            </a:r>
            <a:r>
              <a:rPr lang="en-GB" sz="3200" b="1" dirty="0">
                <a:solidFill>
                  <a:srgbClr val="000000"/>
                </a:solidFill>
                <a:latin typeface="Calibri" panose="020F0502020204030204"/>
                <a:cs typeface="Calibri" panose="020F0502020204030204"/>
              </a:rPr>
              <a:t>: </a:t>
            </a:r>
            <a:r>
              <a:rPr lang="en-US" sz="3200" b="1" dirty="0">
                <a:solidFill>
                  <a:srgbClr val="000000"/>
                </a:solidFill>
                <a:latin typeface="Calibri" panose="020F0502020204030204"/>
                <a:cs typeface="Calibri" panose="020F0502020204030204"/>
              </a:rPr>
              <a:t>Planning for action in the school</a:t>
            </a:r>
            <a:endParaRPr lang="en-GB" sz="3200" dirty="0">
              <a:solidFill>
                <a:srgbClr val="000000"/>
              </a:solidFill>
              <a:latin typeface="Calibri" panose="020F0502020204030204"/>
              <a:cs typeface="Calibri" panose="020F0502020204030204"/>
            </a:endParaRPr>
          </a:p>
        </p:txBody>
      </p:sp>
      <p:sp>
        <p:nvSpPr>
          <p:cNvPr id="8" name="Star: 5 Points 7"/>
          <p:cNvSpPr>
            <a:spLocks noChangeAspect="1"/>
          </p:cNvSpPr>
          <p:nvPr/>
        </p:nvSpPr>
        <p:spPr>
          <a:xfrm>
            <a:off x="9096821" y="394803"/>
            <a:ext cx="1502968" cy="1368000"/>
          </a:xfrm>
          <a:prstGeom prst="star5">
            <a:avLst/>
          </a:prstGeom>
          <a:solidFill>
            <a:schemeClr val="accent4">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pic>
        <p:nvPicPr>
          <p:cNvPr id="3" name="Content Placeholder 2"/>
          <p:cNvPicPr>
            <a:picLocks noGrp="1" noChangeAspect="1"/>
          </p:cNvPicPr>
          <p:nvPr>
            <p:ph idx="1"/>
          </p:nvPr>
        </p:nvPicPr>
        <p:blipFill>
          <a:blip r:embed="rId3" cstate="print">
            <a:extLst>
              <a:ext uri="{28A0092B-C50C-407E-A947-70E740481C1C}">
                <a14:useLocalDpi xmlns:a14="http://schemas.microsoft.com/office/drawing/2010/main" val="0"/>
              </a:ext>
            </a:extLst>
          </a:blip>
          <a:srcRect/>
          <a:stretch>
            <a:fillRect/>
          </a:stretch>
        </p:blipFill>
        <p:spPr bwMode="auto">
          <a:xfrm>
            <a:off x="6738620" y="1918335"/>
            <a:ext cx="5182870" cy="4043045"/>
          </a:xfrm>
          <a:prstGeom prst="rect">
            <a:avLst/>
          </a:prstGeom>
          <a:noFill/>
          <a:ln>
            <a:noFill/>
          </a:ln>
        </p:spPr>
      </p:pic>
      <p:sp>
        <p:nvSpPr>
          <p:cNvPr id="5" name="TextBox 4"/>
          <p:cNvSpPr txBox="1"/>
          <p:nvPr/>
        </p:nvSpPr>
        <p:spPr>
          <a:xfrm>
            <a:off x="1351915" y="1129030"/>
            <a:ext cx="5372735" cy="5913120"/>
          </a:xfrm>
          <a:prstGeom prst="rect">
            <a:avLst/>
          </a:prstGeom>
          <a:noFill/>
        </p:spPr>
        <p:txBody>
          <a:bodyPr wrap="square">
            <a:spAutoFit/>
          </a:bodyPr>
          <a:lstStyle/>
          <a:p>
            <a:pPr indent="0" algn="just">
              <a:lnSpc>
                <a:spcPct val="115000"/>
              </a:lnSpc>
              <a:spcAft>
                <a:spcPts val="1000"/>
              </a:spcAft>
              <a:buFont typeface="Symbol" panose="05050102010706020507" pitchFamily="18" charset="2"/>
              <a:buNone/>
            </a:pPr>
            <a:r>
              <a:rPr lang="en-US" altLang="en-GB" sz="2000" dirty="0">
                <a:latin typeface="Times New Roman" panose="02020603050405020304" pitchFamily="18" charset="0"/>
                <a:ea typeface="MS Mincho" panose="02020609040205080304" pitchFamily="49" charset="-128"/>
                <a:cs typeface="Times New Roman" panose="02020603050405020304" pitchFamily="18" charset="0"/>
              </a:rPr>
              <a:t>Schools can develop an action plan on how to handle SRGBV</a:t>
            </a:r>
            <a:endParaRPr lang="en-GB" sz="2000" dirty="0">
              <a:latin typeface="Times New Roman" panose="02020603050405020304" pitchFamily="18" charset="0"/>
              <a:ea typeface="MS Mincho" panose="02020609040205080304" pitchFamily="49" charset="-128"/>
              <a:cs typeface="Times New Roman" panose="02020603050405020304" pitchFamily="18" charset="0"/>
            </a:endParaRPr>
          </a:p>
          <a:p>
            <a:pPr marL="342900" indent="-342900" algn="just">
              <a:lnSpc>
                <a:spcPct val="115000"/>
              </a:lnSpc>
              <a:spcAft>
                <a:spcPts val="1000"/>
              </a:spcAft>
              <a:buFont typeface="Symbol" panose="05050102010706020507" pitchFamily="18" charset="2"/>
              <a:buChar char=""/>
            </a:pPr>
            <a:r>
              <a:rPr lang="en-GB" sz="2000" dirty="0">
                <a:latin typeface="Times New Roman" panose="02020603050405020304" pitchFamily="18" charset="0"/>
                <a:ea typeface="MS Mincho" panose="02020609040205080304" pitchFamily="49" charset="-128"/>
                <a:cs typeface="Times New Roman" panose="02020603050405020304" pitchFamily="18" charset="0"/>
              </a:rPr>
              <a:t>At the </a:t>
            </a:r>
            <a:r>
              <a:rPr lang="en-GB" sz="2000" b="1" dirty="0">
                <a:latin typeface="Times New Roman" panose="02020603050405020304" pitchFamily="18" charset="0"/>
                <a:ea typeface="MS Mincho" panose="02020609040205080304" pitchFamily="49" charset="-128"/>
                <a:cs typeface="Times New Roman" panose="02020603050405020304" pitchFamily="18" charset="0"/>
              </a:rPr>
              <a:t>head</a:t>
            </a:r>
            <a:r>
              <a:rPr lang="en-GB" sz="2000" dirty="0">
                <a:latin typeface="Times New Roman" panose="02020603050405020304" pitchFamily="18" charset="0"/>
                <a:ea typeface="MS Mincho" panose="02020609040205080304" pitchFamily="49" charset="-128"/>
                <a:cs typeface="Times New Roman" panose="02020603050405020304" pitchFamily="18" charset="0"/>
              </a:rPr>
              <a:t> of the fish write </a:t>
            </a:r>
            <a:r>
              <a:rPr lang="en-GB" sz="2000" b="1" dirty="0">
                <a:latin typeface="Times New Roman" panose="02020603050405020304" pitchFamily="18" charset="0"/>
                <a:ea typeface="MS Mincho" panose="02020609040205080304" pitchFamily="49" charset="-128"/>
                <a:cs typeface="Times New Roman" panose="02020603050405020304" pitchFamily="18" charset="0"/>
              </a:rPr>
              <a:t>your goal</a:t>
            </a:r>
            <a:r>
              <a:rPr lang="en-GB" sz="2000" dirty="0">
                <a:latin typeface="Times New Roman" panose="02020603050405020304" pitchFamily="18" charset="0"/>
                <a:ea typeface="MS Mincho" panose="02020609040205080304" pitchFamily="49" charset="-128"/>
                <a:cs typeface="Times New Roman" panose="02020603050405020304" pitchFamily="18" charset="0"/>
              </a:rPr>
              <a:t>s and objectives </a:t>
            </a:r>
          </a:p>
          <a:p>
            <a:pPr marL="342900" indent="-342900" algn="just">
              <a:lnSpc>
                <a:spcPct val="115000"/>
              </a:lnSpc>
              <a:spcAft>
                <a:spcPts val="1000"/>
              </a:spcAft>
              <a:buFont typeface="Symbol" panose="05050102010706020507" pitchFamily="18" charset="2"/>
              <a:buChar char=""/>
            </a:pPr>
            <a:r>
              <a:rPr lang="en-GB" sz="2000" dirty="0">
                <a:latin typeface="Times New Roman" panose="02020603050405020304" pitchFamily="18" charset="0"/>
                <a:ea typeface="MS Mincho" panose="02020609040205080304" pitchFamily="49" charset="-128"/>
                <a:cs typeface="Times New Roman" panose="02020603050405020304" pitchFamily="18" charset="0"/>
              </a:rPr>
              <a:t>Along the </a:t>
            </a:r>
            <a:r>
              <a:rPr lang="en-GB" sz="2000" b="1" dirty="0">
                <a:latin typeface="Times New Roman" panose="02020603050405020304" pitchFamily="18" charset="0"/>
                <a:ea typeface="MS Mincho" panose="02020609040205080304" pitchFamily="49" charset="-128"/>
                <a:cs typeface="Times New Roman" panose="02020603050405020304" pitchFamily="18" charset="0"/>
              </a:rPr>
              <a:t>skeleton</a:t>
            </a:r>
            <a:r>
              <a:rPr lang="en-GB" sz="2000" dirty="0">
                <a:latin typeface="Times New Roman" panose="02020603050405020304" pitchFamily="18" charset="0"/>
                <a:ea typeface="MS Mincho" panose="02020609040205080304" pitchFamily="49" charset="-128"/>
                <a:cs typeface="Times New Roman" panose="02020603050405020304" pitchFamily="18" charset="0"/>
              </a:rPr>
              <a:t> of the fish write the </a:t>
            </a:r>
            <a:r>
              <a:rPr lang="en-GB" sz="2000" b="1" dirty="0">
                <a:latin typeface="Times New Roman" panose="02020603050405020304" pitchFamily="18" charset="0"/>
                <a:ea typeface="MS Mincho" panose="02020609040205080304" pitchFamily="49" charset="-128"/>
                <a:cs typeface="Times New Roman" panose="02020603050405020304" pitchFamily="18" charset="0"/>
              </a:rPr>
              <a:t>strengths and resources</a:t>
            </a:r>
            <a:r>
              <a:rPr lang="en-GB" sz="2000" dirty="0">
                <a:latin typeface="Times New Roman" panose="02020603050405020304" pitchFamily="18" charset="0"/>
                <a:ea typeface="MS Mincho" panose="02020609040205080304" pitchFamily="49" charset="-128"/>
                <a:cs typeface="Times New Roman" panose="02020603050405020304" pitchFamily="18" charset="0"/>
              </a:rPr>
              <a:t> you already have that will help you to work towards this goal</a:t>
            </a:r>
          </a:p>
          <a:p>
            <a:pPr marL="342900" indent="-342900" algn="just">
              <a:lnSpc>
                <a:spcPct val="115000"/>
              </a:lnSpc>
              <a:spcAft>
                <a:spcPts val="1000"/>
              </a:spcAft>
              <a:buFont typeface="Symbol" panose="05050102010706020507" pitchFamily="18" charset="2"/>
              <a:buChar char=""/>
            </a:pPr>
            <a:r>
              <a:rPr lang="en-GB" sz="2000" dirty="0">
                <a:latin typeface="Times New Roman" panose="02020603050405020304" pitchFamily="18" charset="0"/>
                <a:ea typeface="MS Mincho" panose="02020609040205080304" pitchFamily="49" charset="-128"/>
                <a:cs typeface="Times New Roman" panose="02020603050405020304" pitchFamily="18" charset="0"/>
              </a:rPr>
              <a:t>Along the waving lines representing the </a:t>
            </a:r>
            <a:r>
              <a:rPr lang="en-GB" sz="2000" b="1" dirty="0">
                <a:latin typeface="Times New Roman" panose="02020603050405020304" pitchFamily="18" charset="0"/>
                <a:ea typeface="MS Mincho" panose="02020609040205080304" pitchFamily="49" charset="-128"/>
                <a:cs typeface="Times New Roman" panose="02020603050405020304" pitchFamily="18" charset="0"/>
              </a:rPr>
              <a:t>tide</a:t>
            </a:r>
            <a:r>
              <a:rPr lang="en-GB" sz="2000" dirty="0">
                <a:latin typeface="Times New Roman" panose="02020603050405020304" pitchFamily="18" charset="0"/>
                <a:ea typeface="MS Mincho" panose="02020609040205080304" pitchFamily="49" charset="-128"/>
                <a:cs typeface="Times New Roman" panose="02020603050405020304" pitchFamily="18" charset="0"/>
              </a:rPr>
              <a:t> write the</a:t>
            </a:r>
            <a:r>
              <a:rPr lang="en-GB" sz="2000" b="1" dirty="0">
                <a:latin typeface="Times New Roman" panose="02020603050405020304" pitchFamily="18" charset="0"/>
                <a:ea typeface="MS Mincho" panose="02020609040205080304" pitchFamily="49" charset="-128"/>
                <a:cs typeface="Times New Roman" panose="02020603050405020304" pitchFamily="18" charset="0"/>
              </a:rPr>
              <a:t> barriers</a:t>
            </a:r>
            <a:r>
              <a:rPr lang="en-GB" sz="2000" dirty="0">
                <a:latin typeface="Times New Roman" panose="02020603050405020304" pitchFamily="18" charset="0"/>
                <a:ea typeface="MS Mincho" panose="02020609040205080304" pitchFamily="49" charset="-128"/>
                <a:cs typeface="Times New Roman" panose="02020603050405020304" pitchFamily="18" charset="0"/>
              </a:rPr>
              <a:t> that you may have to work against in your efforts to move towards your goal</a:t>
            </a:r>
          </a:p>
          <a:p>
            <a:pPr marL="342900" indent="-342900" algn="just">
              <a:lnSpc>
                <a:spcPct val="115000"/>
              </a:lnSpc>
              <a:spcAft>
                <a:spcPts val="1000"/>
              </a:spcAft>
              <a:buFont typeface="Symbol" panose="05050102010706020507" pitchFamily="18" charset="2"/>
              <a:buChar char=""/>
            </a:pPr>
            <a:r>
              <a:rPr lang="en-GB" sz="2000" dirty="0">
                <a:latin typeface="Times New Roman" panose="02020603050405020304" pitchFamily="18" charset="0"/>
                <a:ea typeface="MS Mincho" panose="02020609040205080304" pitchFamily="49" charset="-128"/>
                <a:cs typeface="Times New Roman" panose="02020603050405020304" pitchFamily="18" charset="0"/>
              </a:rPr>
              <a:t>Along the </a:t>
            </a:r>
            <a:r>
              <a:rPr lang="en-GB" sz="2000" b="1" dirty="0">
                <a:latin typeface="Times New Roman" panose="02020603050405020304" pitchFamily="18" charset="0"/>
                <a:ea typeface="MS Mincho" panose="02020609040205080304" pitchFamily="49" charset="-128"/>
                <a:cs typeface="Times New Roman" panose="02020603050405020304" pitchFamily="18" charset="0"/>
              </a:rPr>
              <a:t>fins</a:t>
            </a:r>
            <a:r>
              <a:rPr lang="en-GB" sz="2000" dirty="0">
                <a:latin typeface="Times New Roman" panose="02020603050405020304" pitchFamily="18" charset="0"/>
                <a:ea typeface="MS Mincho" panose="02020609040205080304" pitchFamily="49" charset="-128"/>
                <a:cs typeface="Times New Roman" panose="02020603050405020304" pitchFamily="18" charset="0"/>
              </a:rPr>
              <a:t> identify all th</a:t>
            </a:r>
            <a:r>
              <a:rPr lang="en-GB" sz="2000" b="1" dirty="0">
                <a:latin typeface="Times New Roman" panose="02020603050405020304" pitchFamily="18" charset="0"/>
                <a:ea typeface="MS Mincho" panose="02020609040205080304" pitchFamily="49" charset="-128"/>
                <a:cs typeface="Times New Roman" panose="02020603050405020304" pitchFamily="18" charset="0"/>
              </a:rPr>
              <a:t>e key actions</a:t>
            </a:r>
            <a:r>
              <a:rPr lang="en-GB" sz="2000" dirty="0">
                <a:latin typeface="Times New Roman" panose="02020603050405020304" pitchFamily="18" charset="0"/>
                <a:ea typeface="MS Mincho" panose="02020609040205080304" pitchFamily="49" charset="-128"/>
                <a:cs typeface="Times New Roman" panose="02020603050405020304" pitchFamily="18" charset="0"/>
              </a:rPr>
              <a:t> that will help the fish to swim towards its goal of implementing the programme and reducing SRGBV</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838200" y="365125"/>
            <a:ext cx="10515600" cy="3303108"/>
          </a:xfrm>
        </p:spPr>
        <p:txBody>
          <a:bodyPr>
            <a:normAutofit/>
          </a:bodyPr>
          <a:lstStyle/>
          <a:p>
            <a:pPr algn="ctr"/>
            <a:r>
              <a:rPr lang="en-US" b="1" dirty="0">
                <a:solidFill>
                  <a:srgbClr val="00B050"/>
                </a:solidFill>
                <a:latin typeface="+mn-lt"/>
              </a:rPr>
              <a:t>LET US JOIN HANDS TO CREATE SAFE LEARNING ENVIRONMENT FOR ALL LEARNERS!</a:t>
            </a:r>
          </a:p>
        </p:txBody>
      </p:sp>
      <p:pic>
        <p:nvPicPr>
          <p:cNvPr id="2" name="Picture 1"/>
          <p:cNvPicPr>
            <a:picLocks noChangeAspect="1"/>
          </p:cNvPicPr>
          <p:nvPr/>
        </p:nvPicPr>
        <p:blipFill>
          <a:blip r:embed="rId3"/>
          <a:stretch>
            <a:fillRect/>
          </a:stretch>
        </p:blipFill>
        <p:spPr>
          <a:xfrm>
            <a:off x="3833767" y="2900082"/>
            <a:ext cx="4986669" cy="3328602"/>
          </a:xfrm>
          <a:prstGeom prst="rect">
            <a:avLst/>
          </a:prstGeom>
        </p:spPr>
      </p:pic>
      <p:pic>
        <p:nvPicPr>
          <p:cNvPr id="3" name="Picture 2"/>
          <p:cNvPicPr>
            <a:picLocks noChangeAspect="1"/>
          </p:cNvPicPr>
          <p:nvPr/>
        </p:nvPicPr>
        <p:blipFill>
          <a:blip r:embed="rId4"/>
          <a:stretch>
            <a:fillRect/>
          </a:stretch>
        </p:blipFill>
        <p:spPr>
          <a:xfrm>
            <a:off x="1980843" y="0"/>
            <a:ext cx="8230313" cy="1091279"/>
          </a:xfrm>
          <a:prstGeom prst="rect">
            <a:avLst/>
          </a:prstGeom>
        </p:spPr>
      </p:pic>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ABLE_ENDDRAG_ORIGIN_RECT" val="626*414"/>
  <p:tag name="TABLE_ENDDRAG_RECT" val="130*133*626*414"/>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139</TotalTime>
  <Words>3056</Words>
  <Application>Microsoft Office PowerPoint</Application>
  <PresentationFormat>Widescreen</PresentationFormat>
  <Paragraphs>317</Paragraphs>
  <Slides>30</Slides>
  <Notes>22</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30</vt:i4>
      </vt:variant>
    </vt:vector>
  </HeadingPairs>
  <TitlesOfParts>
    <vt:vector size="44" baseType="lpstr">
      <vt:lpstr>MS Gothic</vt:lpstr>
      <vt:lpstr>MS PGothic</vt:lpstr>
      <vt:lpstr>Aharoni</vt:lpstr>
      <vt:lpstr>Arial</vt:lpstr>
      <vt:lpstr>Calibri</vt:lpstr>
      <vt:lpstr>Calibri Light</vt:lpstr>
      <vt:lpstr>Cambria</vt:lpstr>
      <vt:lpstr>DengXian</vt:lpstr>
      <vt:lpstr>MS Mincho</vt:lpstr>
      <vt:lpstr>MS Mincho</vt:lpstr>
      <vt:lpstr>Symbol</vt:lpstr>
      <vt:lpstr>Times New Roman</vt:lpstr>
      <vt:lpstr>Wingdings</vt:lpstr>
      <vt:lpstr>Office Theme</vt:lpstr>
      <vt:lpstr>PowerPoint Presentation</vt:lpstr>
      <vt:lpstr>Session outline </vt:lpstr>
      <vt:lpstr>Understanding SRGBV</vt:lpstr>
      <vt:lpstr>PowerPoint Presentation</vt:lpstr>
      <vt:lpstr>PowerPoint Presentation</vt:lpstr>
      <vt:lpstr>DATA ON GBV</vt:lpstr>
      <vt:lpstr>Learners with disabilities and  special needs  </vt:lpstr>
      <vt:lpstr>ACTIVITY 2 </vt:lpstr>
      <vt:lpstr>Ecological model</vt:lpstr>
      <vt:lpstr>Ecological model</vt:lpstr>
      <vt:lpstr>Activity 3 : Mapping risk and protective factors </vt:lpstr>
      <vt:lpstr>Ecological model- Possible results from the group work </vt:lpstr>
      <vt:lpstr>Interconnected causes of violence</vt:lpstr>
      <vt:lpstr>Activity 5</vt:lpstr>
      <vt:lpstr>Forms of violence </vt:lpstr>
      <vt:lpstr>What is violence?</vt:lpstr>
      <vt:lpstr>Developing relevant vocabulary</vt:lpstr>
      <vt:lpstr>What is gender-based violence ?</vt:lpstr>
      <vt:lpstr>          Activity  6 :  SHARING EXPERIENCES ON SRGBV</vt:lpstr>
      <vt:lpstr>  Effects of school related gender-based violence   Activity 7-</vt:lpstr>
      <vt:lpstr>Effects of SRGBV </vt:lpstr>
      <vt:lpstr>       Activity 8    School mapping of GBV-</vt:lpstr>
      <vt:lpstr>Reflections </vt:lpstr>
      <vt:lpstr>What is positive discipline?</vt:lpstr>
      <vt:lpstr> </vt:lpstr>
      <vt:lpstr>A whole-of-system approach in preventing  SRGBV</vt:lpstr>
      <vt:lpstr>Understanding the approach</vt:lpstr>
      <vt:lpstr>PowerPoint Presentation</vt:lpstr>
      <vt:lpstr>Activity 10 : Planning for action in the school</vt:lpstr>
      <vt:lpstr>LET US JOIN HANDS TO CREATE SAFE LEARNING ENVIRONMENT FOR ALL LEARNERS!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Connect with Respect: Preventing gender-based violence</dc:title>
  <dc:creator>user</dc:creator>
  <cp:lastModifiedBy>HP</cp:lastModifiedBy>
  <cp:revision>67</cp:revision>
  <dcterms:created xsi:type="dcterms:W3CDTF">2025-11-08T16:51:00Z</dcterms:created>
  <dcterms:modified xsi:type="dcterms:W3CDTF">2025-12-06T08:29:35Z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5DEAE64661074939A10BAC2AD866D810_13</vt:lpwstr>
  </property>
  <property fmtid="{D5CDD505-2E9C-101B-9397-08002B2CF9AE}" pid="3" name="KSOProductBuildVer">
    <vt:lpwstr>1033-12.2.0.23155</vt:lpwstr>
  </property>
</Properties>
</file>