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60" r:id="rId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2132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ith Nyambok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72"/>
      </p:cViewPr>
      <p:guideLst>
        <p:guide orient="horz" pos="2132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82" name="Google Shape;82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83" name="Google Shape;83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4" name="Google Shape;84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5" name="Google Shape;85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86" name="Google Shape;86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 panose="020F0502020204030204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‹#›</a:t>
            </a:fld>
            <a:endParaRPr lang="en-US" sz="1200" b="0" i="0" u="none" strike="noStrike" cap="none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322497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9380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 type="title">
  <p:cSld name="TITLE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endParaRPr/>
          </a:p>
        </p:txBody>
      </p:sp>
      <p:sp>
        <p:nvSpPr>
          <p:cNvPr id="94" name="Google Shape;94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None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None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 panose="020B0604020202020204"/>
              <a:buNone/>
              <a:defRPr sz="16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endParaRPr/>
          </a:p>
        </p:txBody>
      </p:sp>
      <p:sp>
        <p:nvSpPr>
          <p:cNvPr id="95" name="Google Shape;95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2_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89" name="Google Shape;89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90" name="Google Shape;90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91" name="Google Shape;91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"/>
          <p:cNvSpPr txBox="1"/>
          <p:nvPr/>
        </p:nvSpPr>
        <p:spPr>
          <a:xfrm>
            <a:off x="454314" y="857446"/>
            <a:ext cx="10037944" cy="173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</a:pPr>
            <a:r>
              <a:rPr lang="en-US" sz="3600" b="1" i="0" u="none" strike="noStrike" cap="none" dirty="0">
                <a:solidFill>
                  <a:srgbClr val="000000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 </a:t>
            </a:r>
            <a:endParaRPr sz="3600" b="0" i="0" u="none" strike="noStrike" cap="none" dirty="0">
              <a:solidFill>
                <a:srgbClr val="000000"/>
              </a:solidFill>
              <a:latin typeface="Cambria" panose="02040503050406030204"/>
              <a:ea typeface="Cambria" panose="02040503050406030204"/>
              <a:cs typeface="Cambria" panose="02040503050406030204"/>
              <a:sym typeface="Cambria" panose="02040503050406030204"/>
            </a:endParaRPr>
          </a:p>
        </p:txBody>
      </p:sp>
      <p:sp>
        <p:nvSpPr>
          <p:cNvPr id="22" name="Google Shape;22;p1"/>
          <p:cNvSpPr txBox="1"/>
          <p:nvPr/>
        </p:nvSpPr>
        <p:spPr>
          <a:xfrm>
            <a:off x="1448724" y="1436227"/>
            <a:ext cx="9884756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r>
              <a:rPr lang="en-US" sz="2800" b="1" i="0" u="none" strike="noStrike" cap="none" dirty="0">
                <a:solidFill>
                  <a:srgbClr val="000000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RETOOLING OF SENIOR SCHOOL TEACHERS 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endParaRPr lang="en-US" sz="2600" b="0" i="0" u="none" strike="noStrike" cap="none" dirty="0">
              <a:solidFill>
                <a:srgbClr val="000000"/>
              </a:solidFill>
              <a:latin typeface="Cambria" panose="02040503050406030204"/>
              <a:ea typeface="Cambria" panose="02040503050406030204"/>
              <a:cs typeface="Cambria" panose="02040503050406030204"/>
              <a:sym typeface="Cambria" panose="02040503050406030204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r>
              <a:rPr lang="en-US" sz="1800" b="1" dirty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WORKSHOP LEARNING OUTCOMES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endParaRPr lang="en-US" sz="1800" b="1" dirty="0">
              <a:latin typeface="Cambria" panose="02040503050406030204"/>
              <a:ea typeface="Cambria" panose="02040503050406030204"/>
              <a:cs typeface="Cambria" panose="02040503050406030204"/>
              <a:sym typeface="Cambria" panose="02040503050406030204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endParaRPr lang="en-US" sz="1800" b="1" dirty="0">
              <a:latin typeface="Cambria" panose="02040503050406030204"/>
              <a:ea typeface="Cambria" panose="02040503050406030204"/>
              <a:cs typeface="Cambria" panose="02040503050406030204"/>
              <a:sym typeface="Cambria" panose="02040503050406030204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r>
              <a:rPr lang="en-US" sz="1800" b="1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15</a:t>
            </a:r>
            <a:r>
              <a:rPr lang="en-US" sz="1800" b="1" baseline="30000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TH</a:t>
            </a:r>
            <a:r>
              <a:rPr lang="en-US" sz="1800" b="1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-19</a:t>
            </a:r>
            <a:r>
              <a:rPr lang="en-US" sz="1800" b="1" baseline="30000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TH</a:t>
            </a:r>
            <a:r>
              <a:rPr lang="en-US" sz="1800" b="1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 DECEMBER 2025 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" panose="02040503050406030204"/>
              <a:buNone/>
            </a:pPr>
            <a:r>
              <a:rPr lang="en-US" sz="1800" b="1" dirty="0" smtClean="0"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rPr>
              <a:t>BULIMBO GIRLS</a:t>
            </a:r>
            <a:endParaRPr lang="en-US" sz="1800" b="1" dirty="0">
              <a:latin typeface="Cambria" panose="02040503050406030204"/>
              <a:ea typeface="Cambria" panose="02040503050406030204"/>
              <a:cs typeface="Cambria" panose="02040503050406030204"/>
              <a:sym typeface="Cambria" panose="02040503050406030204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7442" y="885030"/>
            <a:ext cx="108340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This workshop is designed to equip </a:t>
            </a:r>
            <a:r>
              <a:rPr lang="en-GB" sz="2400" dirty="0" smtClean="0"/>
              <a:t>Teachers with </a:t>
            </a:r>
            <a:r>
              <a:rPr lang="en-GB" sz="2400" dirty="0"/>
              <a:t>the knowledge, Competencies, skills, values and attitudes necessary to effectively train the Senior School teacher on how to  implement the Competency-Based Education (CBE) at Grades 10–12. </a:t>
            </a:r>
          </a:p>
          <a:p>
            <a:endParaRPr lang="en-GB" sz="2400" dirty="0"/>
          </a:p>
          <a:p>
            <a:r>
              <a:rPr lang="en-GB" sz="2400" dirty="0"/>
              <a:t>As Kenya transitions from the 8-4-4 system to a more learner-centred model, this training focuses on interpreting curriculum designs, applying competency-based pedagogies, developing relevant assessment tools, and integrating ICT in instruction. </a:t>
            </a:r>
          </a:p>
          <a:p>
            <a:endParaRPr lang="en-GB" sz="2400" dirty="0"/>
          </a:p>
          <a:p>
            <a:r>
              <a:rPr lang="en-GB" sz="2400" dirty="0"/>
              <a:t>Through interactive sessions, collaborative planning, and reflective practice, teachers will be empowered to guide learners along the CBE pathways while nurturing 21st-century competencies, values, and lifelong learning habits.</a:t>
            </a:r>
            <a:endParaRPr lang="en-US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3014" y="1293011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i="1" dirty="0"/>
              <a:t>.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13014" y="1633492"/>
            <a:ext cx="1097987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romanL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understanding of  the Competency-Based Curriculum (CBC) and Competency Based assessment  Framework and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understanding of  the Senior School Structure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 and translate Curriculum Designs into instructional plans for Senior School Curriculum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Competency-Based Assessments (CBA) for  Senior School Curriculum</a:t>
            </a:r>
          </a:p>
          <a:p>
            <a:pPr marL="514350" indent="-514350">
              <a:buFont typeface="+mj-lt"/>
              <a:buAutoNum type="romanL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Embrace professional collaboration, innovation, and ethical practice in CBE implementation and deliver a CBE lesson</a:t>
            </a:r>
          </a:p>
          <a:p>
            <a:pPr marL="514350" indent="-514350">
              <a:buFont typeface="+mj-lt"/>
              <a:buAutoNum type="roman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 teacher’s skills to facilitate differentiated learning to ensure that all learners are fully engaged in learning.</a:t>
            </a:r>
          </a:p>
          <a:p>
            <a:pPr marL="514350" indent="-514350">
              <a:buFont typeface="+mj-lt"/>
              <a:buAutoNum type="roman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Utilize ICT in the teaching learning process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13014" y="905356"/>
            <a:ext cx="875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RETOOLING WORKSHOP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41600414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KICD Branding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215</Words>
  <Application>Microsoft Office PowerPoint</Application>
  <PresentationFormat>Widescreen</PresentationFormat>
  <Paragraphs>22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Times New Roman</vt:lpstr>
      <vt:lpstr>1_KICD Branding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TEACHER</cp:lastModifiedBy>
  <cp:revision>158</cp:revision>
  <dcterms:created xsi:type="dcterms:W3CDTF">2022-06-28T09:03:00Z</dcterms:created>
  <dcterms:modified xsi:type="dcterms:W3CDTF">2025-12-13T19:06:36Z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95A189A72C7E48BEB397CA6FDDE2D0B6_13</vt:lpwstr>
  </property>
  <property fmtid="{D5CDD505-2E9C-101B-9397-08002B2CF9AE}" pid="3" name="KSOProductBuildVer">
    <vt:lpwstr>1033-12.2.0.17562</vt:lpwstr>
  </property>
</Properties>
</file>