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1123" r:id="rId6"/>
    <p:sldId id="1124" r:id="rId7"/>
    <p:sldId id="1126" r:id="rId8"/>
    <p:sldId id="1127" r:id="rId9"/>
    <p:sldId id="1128" r:id="rId10"/>
    <p:sldId id="1129" r:id="rId11"/>
    <p:sldId id="1147" r:id="rId12"/>
    <p:sldId id="1148" r:id="rId13"/>
    <p:sldId id="1149" r:id="rId14"/>
    <p:sldId id="1150" r:id="rId15"/>
    <p:sldId id="1146" r:id="rId16"/>
    <p:sldId id="1151" r:id="rId17"/>
    <p:sldId id="1130" r:id="rId18"/>
    <p:sldId id="1131" r:id="rId19"/>
    <p:sldId id="1132" r:id="rId20"/>
    <p:sldId id="1133" r:id="rId21"/>
    <p:sldId id="1134" r:id="rId22"/>
    <p:sldId id="1135" r:id="rId23"/>
    <p:sldId id="1136" r:id="rId24"/>
    <p:sldId id="1137" r:id="rId25"/>
    <p:sldId id="1141" r:id="rId26"/>
    <p:sldId id="1142" r:id="rId27"/>
    <p:sldId id="1143" r:id="rId28"/>
    <p:sldId id="1144" r:id="rId29"/>
    <p:sldId id="1145" r:id="rId30"/>
    <p:sldId id="1152" r:id="rId31"/>
    <p:sldId id="1153" r:id="rId32"/>
    <p:sldId id="1154" r:id="rId33"/>
    <p:sldId id="1156" r:id="rId34"/>
    <p:sldId id="1155" r:id="rId35"/>
    <p:sldId id="1157" r:id="rId36"/>
    <p:sldId id="1158" r:id="rId37"/>
    <p:sldId id="1110"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434" autoAdjust="0"/>
  </p:normalViewPr>
  <p:slideViewPr>
    <p:cSldViewPr snapToGrid="0">
      <p:cViewPr>
        <p:scale>
          <a:sx n="91" d="100"/>
          <a:sy n="91" d="100"/>
        </p:scale>
        <p:origin x="135" y="5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rector Operations" userId="e95220c6-c741-4ca6-9d87-ade56b2df68f" providerId="ADAL" clId="{0B7E0C21-9DE8-42DB-9322-3D8ED625566B}"/>
    <pc:docChg chg="modSld">
      <pc:chgData name="Director Operations" userId="e95220c6-c741-4ca6-9d87-ade56b2df68f" providerId="ADAL" clId="{0B7E0C21-9DE8-42DB-9322-3D8ED625566B}" dt="2025-08-07T09:54:54.041" v="6" actId="20577"/>
      <pc:docMkLst>
        <pc:docMk/>
      </pc:docMkLst>
      <pc:sldChg chg="modSp">
        <pc:chgData name="Director Operations" userId="e95220c6-c741-4ca6-9d87-ade56b2df68f" providerId="ADAL" clId="{0B7E0C21-9DE8-42DB-9322-3D8ED625566B}" dt="2025-08-07T09:54:54.041" v="6" actId="20577"/>
        <pc:sldMkLst>
          <pc:docMk/>
          <pc:sldMk cId="628093656" sldId="256"/>
        </pc:sldMkLst>
        <pc:spChg chg="mod">
          <ac:chgData name="Director Operations" userId="e95220c6-c741-4ca6-9d87-ade56b2df68f" providerId="ADAL" clId="{0B7E0C21-9DE8-42DB-9322-3D8ED625566B}" dt="2025-08-07T09:54:54.041" v="6" actId="20577"/>
          <ac:spMkLst>
            <pc:docMk/>
            <pc:sldMk cId="628093656" sldId="256"/>
            <ac:spMk id="6" creationId="{00000000-0000-0000-0000-000000000000}"/>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0457F5-5746-4A9E-9CBA-023E629F991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C31552D-B4FA-4BBC-9912-DE637F2AD843}">
      <dgm:prSet custT="1"/>
      <dgm:spPr/>
      <dgm:t>
        <a:bodyPr/>
        <a:lstStyle/>
        <a:p>
          <a:r>
            <a:rPr lang="en-US" sz="1800" b="1" dirty="0">
              <a:latin typeface="Segoe UI" panose="020B0502040204020203" pitchFamily="34" charset="0"/>
              <a:cs typeface="Segoe UI" panose="020B0502040204020203" pitchFamily="34" charset="0"/>
            </a:rPr>
            <a:t>Spouse</a:t>
          </a:r>
          <a:r>
            <a:rPr lang="en-US" sz="1800" dirty="0">
              <a:latin typeface="Segoe UI" panose="020B0502040204020203" pitchFamily="34" charset="0"/>
              <a:cs typeface="Segoe UI" panose="020B0502040204020203" pitchFamily="34" charset="0"/>
            </a:rPr>
            <a:t>-ID of spouse and proof of marriage</a:t>
          </a:r>
        </a:p>
      </dgm:t>
    </dgm:pt>
    <dgm:pt modelId="{CE7DC2A7-83D4-435A-A4A5-E0B4E027C6F6}" type="parTrans" cxnId="{46CF0DF3-2E81-44DB-8370-0C46D7A53F8D}">
      <dgm:prSet/>
      <dgm:spPr/>
      <dgm:t>
        <a:bodyPr/>
        <a:lstStyle/>
        <a:p>
          <a:endParaRPr lang="en-US"/>
        </a:p>
      </dgm:t>
    </dgm:pt>
    <dgm:pt modelId="{04F6EBBB-95F8-44D4-A7CF-E18F39BF70F8}" type="sibTrans" cxnId="{46CF0DF3-2E81-44DB-8370-0C46D7A53F8D}">
      <dgm:prSet/>
      <dgm:spPr/>
      <dgm:t>
        <a:bodyPr/>
        <a:lstStyle/>
        <a:p>
          <a:endParaRPr lang="en-US"/>
        </a:p>
      </dgm:t>
    </dgm:pt>
    <dgm:pt modelId="{EBBC0567-651F-4560-95DE-87E6B3A1DF96}">
      <dgm:prSet custT="1"/>
      <dgm:spPr/>
      <dgm:t>
        <a:bodyPr/>
        <a:lstStyle/>
        <a:p>
          <a:r>
            <a:rPr lang="en-US" sz="1800" b="1" dirty="0">
              <a:latin typeface="Segoe UI" panose="020B0502040204020203" pitchFamily="34" charset="0"/>
              <a:cs typeface="Segoe UI" panose="020B0502040204020203" pitchFamily="34" charset="0"/>
            </a:rPr>
            <a:t>Child</a:t>
          </a:r>
          <a:r>
            <a:rPr lang="en-US" sz="1800" dirty="0">
              <a:latin typeface="Segoe UI" panose="020B0502040204020203" pitchFamily="34" charset="0"/>
              <a:cs typeface="Segoe UI" panose="020B0502040204020203" pitchFamily="34" charset="0"/>
            </a:rPr>
            <a:t>-Birth notification/Certificate</a:t>
          </a:r>
        </a:p>
      </dgm:t>
    </dgm:pt>
    <dgm:pt modelId="{09A706D0-3106-4C3F-9C24-2C60F92E8E3F}" type="parTrans" cxnId="{847E8358-ECC5-4C05-B0CE-FC8EB099E6C9}">
      <dgm:prSet/>
      <dgm:spPr/>
      <dgm:t>
        <a:bodyPr/>
        <a:lstStyle/>
        <a:p>
          <a:endParaRPr lang="en-US"/>
        </a:p>
      </dgm:t>
    </dgm:pt>
    <dgm:pt modelId="{2515D635-124A-4008-8B87-23165C842120}" type="sibTrans" cxnId="{847E8358-ECC5-4C05-B0CE-FC8EB099E6C9}">
      <dgm:prSet/>
      <dgm:spPr/>
      <dgm:t>
        <a:bodyPr/>
        <a:lstStyle/>
        <a:p>
          <a:endParaRPr lang="en-US"/>
        </a:p>
      </dgm:t>
    </dgm:pt>
    <dgm:pt modelId="{CCD6106B-7880-4346-98F4-51EA2E0DFAC0}">
      <dgm:prSet custT="1"/>
      <dgm:spPr/>
      <dgm:t>
        <a:bodyPr/>
        <a:lstStyle/>
        <a:p>
          <a:r>
            <a:rPr lang="en-US" sz="1800" b="1" dirty="0">
              <a:latin typeface="Segoe UI" panose="020B0502040204020203" pitchFamily="34" charset="0"/>
              <a:cs typeface="Segoe UI" panose="020B0502040204020203" pitchFamily="34" charset="0"/>
            </a:rPr>
            <a:t>Adopted Child</a:t>
          </a:r>
          <a:r>
            <a:rPr lang="en-US" sz="1800" dirty="0">
              <a:latin typeface="Segoe UI" panose="020B0502040204020203" pitchFamily="34" charset="0"/>
              <a:cs typeface="Segoe UI" panose="020B0502040204020203" pitchFamily="34" charset="0"/>
            </a:rPr>
            <a:t>-Adoption Order </a:t>
          </a:r>
        </a:p>
      </dgm:t>
    </dgm:pt>
    <dgm:pt modelId="{6F0DB85F-8606-4C8F-A875-E8E235EDECD8}" type="parTrans" cxnId="{0E6F89DA-D82C-4758-ABBD-170762A559B4}">
      <dgm:prSet/>
      <dgm:spPr/>
      <dgm:t>
        <a:bodyPr/>
        <a:lstStyle/>
        <a:p>
          <a:endParaRPr lang="en-US"/>
        </a:p>
      </dgm:t>
    </dgm:pt>
    <dgm:pt modelId="{9088F8BF-F95F-44A5-B01C-CFE9A4D24189}" type="sibTrans" cxnId="{0E6F89DA-D82C-4758-ABBD-170762A559B4}">
      <dgm:prSet/>
      <dgm:spPr/>
      <dgm:t>
        <a:bodyPr/>
        <a:lstStyle/>
        <a:p>
          <a:endParaRPr lang="en-US"/>
        </a:p>
      </dgm:t>
    </dgm:pt>
    <dgm:pt modelId="{31E28E69-9E27-4E5A-B345-07E8E119D702}">
      <dgm:prSet custT="1"/>
      <dgm:spPr/>
      <dgm:t>
        <a:bodyPr/>
        <a:lstStyle/>
        <a:p>
          <a:r>
            <a:rPr lang="en-US" sz="1800" b="1" dirty="0">
              <a:latin typeface="Segoe UI" panose="020B0502040204020203" pitchFamily="34" charset="0"/>
              <a:cs typeface="Segoe UI" panose="020B0502040204020203" pitchFamily="34" charset="0"/>
            </a:rPr>
            <a:t>A child for who the contributor is a Guardian</a:t>
          </a:r>
          <a:r>
            <a:rPr lang="en-US" sz="1800" dirty="0">
              <a:latin typeface="Segoe UI" panose="020B0502040204020203" pitchFamily="34" charset="0"/>
              <a:cs typeface="Segoe UI" panose="020B0502040204020203" pitchFamily="34" charset="0"/>
            </a:rPr>
            <a:t>-Will, Deed or court order or other document recognized under the Children’s Act</a:t>
          </a:r>
        </a:p>
      </dgm:t>
    </dgm:pt>
    <dgm:pt modelId="{306CAA1B-BD34-4BB8-BB27-0CAD1694FD78}" type="parTrans" cxnId="{355A39E9-0458-4D4F-BA6C-992800A7E5FD}">
      <dgm:prSet/>
      <dgm:spPr/>
      <dgm:t>
        <a:bodyPr/>
        <a:lstStyle/>
        <a:p>
          <a:endParaRPr lang="en-US"/>
        </a:p>
      </dgm:t>
    </dgm:pt>
    <dgm:pt modelId="{AEA304F6-1E72-45E1-9EE3-A57665524245}" type="sibTrans" cxnId="{355A39E9-0458-4D4F-BA6C-992800A7E5FD}">
      <dgm:prSet/>
      <dgm:spPr/>
      <dgm:t>
        <a:bodyPr/>
        <a:lstStyle/>
        <a:p>
          <a:endParaRPr lang="en-US"/>
        </a:p>
      </dgm:t>
    </dgm:pt>
    <dgm:pt modelId="{2A8E9652-7002-4D71-8A1E-898B125289D8}">
      <dgm:prSet custT="1"/>
      <dgm:spPr/>
      <dgm:t>
        <a:bodyPr/>
        <a:lstStyle/>
        <a:p>
          <a:r>
            <a:rPr lang="en-US" sz="1800" b="1" dirty="0">
              <a:latin typeface="Segoe UI" panose="020B0502040204020203" pitchFamily="34" charset="0"/>
              <a:cs typeface="Segoe UI" panose="020B0502040204020203" pitchFamily="34" charset="0"/>
            </a:rPr>
            <a:t>Person with Disability</a:t>
          </a:r>
          <a:r>
            <a:rPr lang="en-US" sz="1800" dirty="0">
              <a:latin typeface="Segoe UI" panose="020B0502040204020203" pitchFamily="34" charset="0"/>
              <a:cs typeface="Segoe UI" panose="020B0502040204020203" pitchFamily="34" charset="0"/>
            </a:rPr>
            <a:t>-ID &amp; Certificate of Registration from National Council for Persons with Disabilities</a:t>
          </a:r>
        </a:p>
      </dgm:t>
    </dgm:pt>
    <dgm:pt modelId="{17F10CBF-8052-48B6-931C-141D10E010E0}" type="parTrans" cxnId="{3213D0FF-3493-4A3E-AEB5-0777D765038F}">
      <dgm:prSet/>
      <dgm:spPr/>
      <dgm:t>
        <a:bodyPr/>
        <a:lstStyle/>
        <a:p>
          <a:endParaRPr lang="en-US"/>
        </a:p>
      </dgm:t>
    </dgm:pt>
    <dgm:pt modelId="{FEC28460-2185-47FD-AB34-041944E4C636}" type="sibTrans" cxnId="{3213D0FF-3493-4A3E-AEB5-0777D765038F}">
      <dgm:prSet/>
      <dgm:spPr/>
      <dgm:t>
        <a:bodyPr/>
        <a:lstStyle/>
        <a:p>
          <a:endParaRPr lang="en-US"/>
        </a:p>
      </dgm:t>
    </dgm:pt>
    <dgm:pt modelId="{A0A8DBC7-F3E0-4133-A36B-314D8D9B1F28}">
      <dgm:prSet custT="1"/>
      <dgm:spPr/>
      <dgm:t>
        <a:bodyPr/>
        <a:lstStyle/>
        <a:p>
          <a:r>
            <a:rPr lang="en-US" sz="1800" b="1" dirty="0">
              <a:latin typeface="Segoe UI" panose="020B0502040204020203" pitchFamily="34" charset="0"/>
              <a:cs typeface="Segoe UI" panose="020B0502040204020203" pitchFamily="34" charset="0"/>
            </a:rPr>
            <a:t>Persons under lawful custody</a:t>
          </a:r>
          <a:r>
            <a:rPr lang="en-US" sz="1800" dirty="0">
              <a:latin typeface="Segoe UI" panose="020B0502040204020203" pitchFamily="34" charset="0"/>
              <a:cs typeface="Segoe UI" panose="020B0502040204020203" pitchFamily="34" charset="0"/>
            </a:rPr>
            <a:t>-Prison  admission number or remand identification number of copy of ID</a:t>
          </a:r>
          <a:endParaRPr lang="en-US" sz="500" dirty="0">
            <a:latin typeface="Segoe UI" panose="020B0502040204020203" pitchFamily="34" charset="0"/>
            <a:cs typeface="Segoe UI" panose="020B0502040204020203" pitchFamily="34" charset="0"/>
          </a:endParaRPr>
        </a:p>
      </dgm:t>
    </dgm:pt>
    <dgm:pt modelId="{12BEDA81-B14E-47C0-9340-66A94819CD37}" type="parTrans" cxnId="{D511C295-CF3D-4F42-B9B3-F27E08A787E3}">
      <dgm:prSet/>
      <dgm:spPr/>
      <dgm:t>
        <a:bodyPr/>
        <a:lstStyle/>
        <a:p>
          <a:endParaRPr lang="en-US"/>
        </a:p>
      </dgm:t>
    </dgm:pt>
    <dgm:pt modelId="{56869005-027B-4DEE-B83C-80C55203DFDF}" type="sibTrans" cxnId="{D511C295-CF3D-4F42-B9B3-F27E08A787E3}">
      <dgm:prSet/>
      <dgm:spPr/>
      <dgm:t>
        <a:bodyPr/>
        <a:lstStyle/>
        <a:p>
          <a:endParaRPr lang="en-US"/>
        </a:p>
      </dgm:t>
    </dgm:pt>
    <dgm:pt modelId="{FE46FE41-D578-4C69-8AC3-FC577E167D75}">
      <dgm:prSet custT="1"/>
      <dgm:spPr/>
      <dgm:t>
        <a:bodyPr/>
        <a:lstStyle/>
        <a:p>
          <a:r>
            <a:rPr lang="en-US" sz="1800" b="1" dirty="0">
              <a:latin typeface="Segoe UI" panose="020B0502040204020203" pitchFamily="34" charset="0"/>
              <a:cs typeface="Segoe UI" panose="020B0502040204020203" pitchFamily="34" charset="0"/>
            </a:rPr>
            <a:t>Child in conflict with the law</a:t>
          </a:r>
          <a:r>
            <a:rPr lang="en-US" sz="1800" dirty="0">
              <a:latin typeface="Segoe UI" panose="020B0502040204020203" pitchFamily="34" charset="0"/>
              <a:cs typeface="Segoe UI" panose="020B0502040204020203" pitchFamily="34" charset="0"/>
            </a:rPr>
            <a:t>-admission number of the children’s remand home, rehabilitation institution or </a:t>
          </a:r>
          <a:r>
            <a:rPr lang="en-US" sz="1800" dirty="0" err="1">
              <a:latin typeface="Segoe UI" panose="020B0502040204020203" pitchFamily="34" charset="0"/>
              <a:cs typeface="Segoe UI" panose="020B0502040204020203" pitchFamily="34" charset="0"/>
            </a:rPr>
            <a:t>borstal</a:t>
          </a:r>
          <a:r>
            <a:rPr lang="en-US" sz="1800" dirty="0">
              <a:latin typeface="Segoe UI" panose="020B0502040204020203" pitchFamily="34" charset="0"/>
              <a:cs typeface="Segoe UI" panose="020B0502040204020203" pitchFamily="34" charset="0"/>
            </a:rPr>
            <a:t> institution or Child’s  birth certificate</a:t>
          </a:r>
        </a:p>
      </dgm:t>
    </dgm:pt>
    <dgm:pt modelId="{3107E13E-3BE8-4182-B0D6-0DE6F57565BC}" type="parTrans" cxnId="{FDE31F25-C915-456F-A89A-1E4330D63491}">
      <dgm:prSet/>
      <dgm:spPr/>
      <dgm:t>
        <a:bodyPr/>
        <a:lstStyle/>
        <a:p>
          <a:endParaRPr lang="en-US"/>
        </a:p>
      </dgm:t>
    </dgm:pt>
    <dgm:pt modelId="{3B167B26-1301-42DD-955C-2EBBBDFAB3A5}" type="sibTrans" cxnId="{FDE31F25-C915-456F-A89A-1E4330D63491}">
      <dgm:prSet/>
      <dgm:spPr/>
      <dgm:t>
        <a:bodyPr/>
        <a:lstStyle/>
        <a:p>
          <a:endParaRPr lang="en-US"/>
        </a:p>
      </dgm:t>
    </dgm:pt>
    <dgm:pt modelId="{5916225C-5DED-4430-BCCA-78351CBB23AB}" type="pres">
      <dgm:prSet presAssocID="{2F0457F5-5746-4A9E-9CBA-023E629F991C}" presName="linear" presStyleCnt="0">
        <dgm:presLayoutVars>
          <dgm:animLvl val="lvl"/>
          <dgm:resizeHandles val="exact"/>
        </dgm:presLayoutVars>
      </dgm:prSet>
      <dgm:spPr/>
    </dgm:pt>
    <dgm:pt modelId="{28A8683E-A8F2-4816-ADBC-7CB67EF9335C}" type="pres">
      <dgm:prSet presAssocID="{4C31552D-B4FA-4BBC-9912-DE637F2AD843}" presName="parentText" presStyleLbl="node1" presStyleIdx="0" presStyleCnt="7">
        <dgm:presLayoutVars>
          <dgm:chMax val="0"/>
          <dgm:bulletEnabled val="1"/>
        </dgm:presLayoutVars>
      </dgm:prSet>
      <dgm:spPr/>
    </dgm:pt>
    <dgm:pt modelId="{E107B28D-B63A-46F0-8337-BAB09FD8D199}" type="pres">
      <dgm:prSet presAssocID="{04F6EBBB-95F8-44D4-A7CF-E18F39BF70F8}" presName="spacer" presStyleCnt="0"/>
      <dgm:spPr/>
    </dgm:pt>
    <dgm:pt modelId="{79844799-8A14-42BA-B6D4-F8FB23928817}" type="pres">
      <dgm:prSet presAssocID="{EBBC0567-651F-4560-95DE-87E6B3A1DF96}" presName="parentText" presStyleLbl="node1" presStyleIdx="1" presStyleCnt="7">
        <dgm:presLayoutVars>
          <dgm:chMax val="0"/>
          <dgm:bulletEnabled val="1"/>
        </dgm:presLayoutVars>
      </dgm:prSet>
      <dgm:spPr/>
    </dgm:pt>
    <dgm:pt modelId="{3AEFAA90-D731-4EAC-8F80-5406778E3C5C}" type="pres">
      <dgm:prSet presAssocID="{2515D635-124A-4008-8B87-23165C842120}" presName="spacer" presStyleCnt="0"/>
      <dgm:spPr/>
    </dgm:pt>
    <dgm:pt modelId="{460A57B0-889A-4A52-B294-BA9975D2A90D}" type="pres">
      <dgm:prSet presAssocID="{CCD6106B-7880-4346-98F4-51EA2E0DFAC0}" presName="parentText" presStyleLbl="node1" presStyleIdx="2" presStyleCnt="7">
        <dgm:presLayoutVars>
          <dgm:chMax val="0"/>
          <dgm:bulletEnabled val="1"/>
        </dgm:presLayoutVars>
      </dgm:prSet>
      <dgm:spPr/>
    </dgm:pt>
    <dgm:pt modelId="{EABDA852-EA80-41A1-973B-A535F4372129}" type="pres">
      <dgm:prSet presAssocID="{9088F8BF-F95F-44A5-B01C-CFE9A4D24189}" presName="spacer" presStyleCnt="0"/>
      <dgm:spPr/>
    </dgm:pt>
    <dgm:pt modelId="{C3EEBFD0-5EAC-43D9-8647-81B0223FF9AB}" type="pres">
      <dgm:prSet presAssocID="{31E28E69-9E27-4E5A-B345-07E8E119D702}" presName="parentText" presStyleLbl="node1" presStyleIdx="3" presStyleCnt="7" custLinFactY="196" custLinFactNeighborY="100000">
        <dgm:presLayoutVars>
          <dgm:chMax val="0"/>
          <dgm:bulletEnabled val="1"/>
        </dgm:presLayoutVars>
      </dgm:prSet>
      <dgm:spPr/>
    </dgm:pt>
    <dgm:pt modelId="{2A739F38-87CB-4171-922A-008744015B14}" type="pres">
      <dgm:prSet presAssocID="{AEA304F6-1E72-45E1-9EE3-A57665524245}" presName="spacer" presStyleCnt="0"/>
      <dgm:spPr/>
    </dgm:pt>
    <dgm:pt modelId="{86B12949-2AE7-412A-958C-92D2DF130D03}" type="pres">
      <dgm:prSet presAssocID="{2A8E9652-7002-4D71-8A1E-898B125289D8}" presName="parentText" presStyleLbl="node1" presStyleIdx="4" presStyleCnt="7">
        <dgm:presLayoutVars>
          <dgm:chMax val="0"/>
          <dgm:bulletEnabled val="1"/>
        </dgm:presLayoutVars>
      </dgm:prSet>
      <dgm:spPr/>
    </dgm:pt>
    <dgm:pt modelId="{C5E2207C-C8DD-4492-8AAA-1755E615A1A1}" type="pres">
      <dgm:prSet presAssocID="{FEC28460-2185-47FD-AB34-041944E4C636}" presName="spacer" presStyleCnt="0"/>
      <dgm:spPr/>
    </dgm:pt>
    <dgm:pt modelId="{5E00C86E-3514-4FE3-B904-E085E3401809}" type="pres">
      <dgm:prSet presAssocID="{A0A8DBC7-F3E0-4133-A36B-314D8D9B1F28}" presName="parentText" presStyleLbl="node1" presStyleIdx="5" presStyleCnt="7">
        <dgm:presLayoutVars>
          <dgm:chMax val="0"/>
          <dgm:bulletEnabled val="1"/>
        </dgm:presLayoutVars>
      </dgm:prSet>
      <dgm:spPr/>
    </dgm:pt>
    <dgm:pt modelId="{45DA78D3-084C-4537-B5A2-14F8207DB6B6}" type="pres">
      <dgm:prSet presAssocID="{56869005-027B-4DEE-B83C-80C55203DFDF}" presName="spacer" presStyleCnt="0"/>
      <dgm:spPr/>
    </dgm:pt>
    <dgm:pt modelId="{06F5021A-7E64-4341-BD38-0EE10CA790F4}" type="pres">
      <dgm:prSet presAssocID="{FE46FE41-D578-4C69-8AC3-FC577E167D75}" presName="parentText" presStyleLbl="node1" presStyleIdx="6" presStyleCnt="7">
        <dgm:presLayoutVars>
          <dgm:chMax val="0"/>
          <dgm:bulletEnabled val="1"/>
        </dgm:presLayoutVars>
      </dgm:prSet>
      <dgm:spPr/>
    </dgm:pt>
  </dgm:ptLst>
  <dgm:cxnLst>
    <dgm:cxn modelId="{12B36800-B909-43FA-8F1E-24BB2AC157EB}" type="presOf" srcId="{A0A8DBC7-F3E0-4133-A36B-314D8D9B1F28}" destId="{5E00C86E-3514-4FE3-B904-E085E3401809}" srcOrd="0" destOrd="0" presId="urn:microsoft.com/office/officeart/2005/8/layout/vList2"/>
    <dgm:cxn modelId="{3E6BEF03-36E2-45C6-B4E5-18883B4E62A8}" type="presOf" srcId="{4C31552D-B4FA-4BBC-9912-DE637F2AD843}" destId="{28A8683E-A8F2-4816-ADBC-7CB67EF9335C}" srcOrd="0" destOrd="0" presId="urn:microsoft.com/office/officeart/2005/8/layout/vList2"/>
    <dgm:cxn modelId="{8F882D07-AADF-47CA-AA8E-B90161618434}" type="presOf" srcId="{31E28E69-9E27-4E5A-B345-07E8E119D702}" destId="{C3EEBFD0-5EAC-43D9-8647-81B0223FF9AB}" srcOrd="0" destOrd="0" presId="urn:microsoft.com/office/officeart/2005/8/layout/vList2"/>
    <dgm:cxn modelId="{BEE9D009-D91B-462E-AA8A-0DC97DD153C2}" type="presOf" srcId="{CCD6106B-7880-4346-98F4-51EA2E0DFAC0}" destId="{460A57B0-889A-4A52-B294-BA9975D2A90D}" srcOrd="0" destOrd="0" presId="urn:microsoft.com/office/officeart/2005/8/layout/vList2"/>
    <dgm:cxn modelId="{FDE31F25-C915-456F-A89A-1E4330D63491}" srcId="{2F0457F5-5746-4A9E-9CBA-023E629F991C}" destId="{FE46FE41-D578-4C69-8AC3-FC577E167D75}" srcOrd="6" destOrd="0" parTransId="{3107E13E-3BE8-4182-B0D6-0DE6F57565BC}" sibTransId="{3B167B26-1301-42DD-955C-2EBBBDFAB3A5}"/>
    <dgm:cxn modelId="{F11D8C2A-F8EC-492D-8999-094AA111C035}" type="presOf" srcId="{2A8E9652-7002-4D71-8A1E-898B125289D8}" destId="{86B12949-2AE7-412A-958C-92D2DF130D03}" srcOrd="0" destOrd="0" presId="urn:microsoft.com/office/officeart/2005/8/layout/vList2"/>
    <dgm:cxn modelId="{BECAD23D-B00F-4EAE-ACB7-F329066620F0}" type="presOf" srcId="{FE46FE41-D578-4C69-8AC3-FC577E167D75}" destId="{06F5021A-7E64-4341-BD38-0EE10CA790F4}" srcOrd="0" destOrd="0" presId="urn:microsoft.com/office/officeart/2005/8/layout/vList2"/>
    <dgm:cxn modelId="{EC112D42-EF64-46AE-8C20-D2E0A849EAE4}" type="presOf" srcId="{2F0457F5-5746-4A9E-9CBA-023E629F991C}" destId="{5916225C-5DED-4430-BCCA-78351CBB23AB}" srcOrd="0" destOrd="0" presId="urn:microsoft.com/office/officeart/2005/8/layout/vList2"/>
    <dgm:cxn modelId="{847E8358-ECC5-4C05-B0CE-FC8EB099E6C9}" srcId="{2F0457F5-5746-4A9E-9CBA-023E629F991C}" destId="{EBBC0567-651F-4560-95DE-87E6B3A1DF96}" srcOrd="1" destOrd="0" parTransId="{09A706D0-3106-4C3F-9C24-2C60F92E8E3F}" sibTransId="{2515D635-124A-4008-8B87-23165C842120}"/>
    <dgm:cxn modelId="{D511C295-CF3D-4F42-B9B3-F27E08A787E3}" srcId="{2F0457F5-5746-4A9E-9CBA-023E629F991C}" destId="{A0A8DBC7-F3E0-4133-A36B-314D8D9B1F28}" srcOrd="5" destOrd="0" parTransId="{12BEDA81-B14E-47C0-9340-66A94819CD37}" sibTransId="{56869005-027B-4DEE-B83C-80C55203DFDF}"/>
    <dgm:cxn modelId="{0C4BB9BF-E9F4-42E0-813F-F83A36398C3E}" type="presOf" srcId="{EBBC0567-651F-4560-95DE-87E6B3A1DF96}" destId="{79844799-8A14-42BA-B6D4-F8FB23928817}" srcOrd="0" destOrd="0" presId="urn:microsoft.com/office/officeart/2005/8/layout/vList2"/>
    <dgm:cxn modelId="{0E6F89DA-D82C-4758-ABBD-170762A559B4}" srcId="{2F0457F5-5746-4A9E-9CBA-023E629F991C}" destId="{CCD6106B-7880-4346-98F4-51EA2E0DFAC0}" srcOrd="2" destOrd="0" parTransId="{6F0DB85F-8606-4C8F-A875-E8E235EDECD8}" sibTransId="{9088F8BF-F95F-44A5-B01C-CFE9A4D24189}"/>
    <dgm:cxn modelId="{355A39E9-0458-4D4F-BA6C-992800A7E5FD}" srcId="{2F0457F5-5746-4A9E-9CBA-023E629F991C}" destId="{31E28E69-9E27-4E5A-B345-07E8E119D702}" srcOrd="3" destOrd="0" parTransId="{306CAA1B-BD34-4BB8-BB27-0CAD1694FD78}" sibTransId="{AEA304F6-1E72-45E1-9EE3-A57665524245}"/>
    <dgm:cxn modelId="{46CF0DF3-2E81-44DB-8370-0C46D7A53F8D}" srcId="{2F0457F5-5746-4A9E-9CBA-023E629F991C}" destId="{4C31552D-B4FA-4BBC-9912-DE637F2AD843}" srcOrd="0" destOrd="0" parTransId="{CE7DC2A7-83D4-435A-A4A5-E0B4E027C6F6}" sibTransId="{04F6EBBB-95F8-44D4-A7CF-E18F39BF70F8}"/>
    <dgm:cxn modelId="{3213D0FF-3493-4A3E-AEB5-0777D765038F}" srcId="{2F0457F5-5746-4A9E-9CBA-023E629F991C}" destId="{2A8E9652-7002-4D71-8A1E-898B125289D8}" srcOrd="4" destOrd="0" parTransId="{17F10CBF-8052-48B6-931C-141D10E010E0}" sibTransId="{FEC28460-2185-47FD-AB34-041944E4C636}"/>
    <dgm:cxn modelId="{9BAB612F-B6B9-40D3-87D2-EF112162D720}" type="presParOf" srcId="{5916225C-5DED-4430-BCCA-78351CBB23AB}" destId="{28A8683E-A8F2-4816-ADBC-7CB67EF9335C}" srcOrd="0" destOrd="0" presId="urn:microsoft.com/office/officeart/2005/8/layout/vList2"/>
    <dgm:cxn modelId="{86C0891F-2EED-453D-A683-85F9BE488E9D}" type="presParOf" srcId="{5916225C-5DED-4430-BCCA-78351CBB23AB}" destId="{E107B28D-B63A-46F0-8337-BAB09FD8D199}" srcOrd="1" destOrd="0" presId="urn:microsoft.com/office/officeart/2005/8/layout/vList2"/>
    <dgm:cxn modelId="{399284C2-9144-4B45-808E-9434A4AAC6DF}" type="presParOf" srcId="{5916225C-5DED-4430-BCCA-78351CBB23AB}" destId="{79844799-8A14-42BA-B6D4-F8FB23928817}" srcOrd="2" destOrd="0" presId="urn:microsoft.com/office/officeart/2005/8/layout/vList2"/>
    <dgm:cxn modelId="{C43BCDD9-23C9-418C-B073-973871FAC8B2}" type="presParOf" srcId="{5916225C-5DED-4430-BCCA-78351CBB23AB}" destId="{3AEFAA90-D731-4EAC-8F80-5406778E3C5C}" srcOrd="3" destOrd="0" presId="urn:microsoft.com/office/officeart/2005/8/layout/vList2"/>
    <dgm:cxn modelId="{AEA8D679-DE53-4316-B2A2-75033FE5B8FC}" type="presParOf" srcId="{5916225C-5DED-4430-BCCA-78351CBB23AB}" destId="{460A57B0-889A-4A52-B294-BA9975D2A90D}" srcOrd="4" destOrd="0" presId="urn:microsoft.com/office/officeart/2005/8/layout/vList2"/>
    <dgm:cxn modelId="{B33A6F44-DD05-4FA7-9C24-16033E39FC8E}" type="presParOf" srcId="{5916225C-5DED-4430-BCCA-78351CBB23AB}" destId="{EABDA852-EA80-41A1-973B-A535F4372129}" srcOrd="5" destOrd="0" presId="urn:microsoft.com/office/officeart/2005/8/layout/vList2"/>
    <dgm:cxn modelId="{454A7140-0382-46E7-9B81-ADA033880561}" type="presParOf" srcId="{5916225C-5DED-4430-BCCA-78351CBB23AB}" destId="{C3EEBFD0-5EAC-43D9-8647-81B0223FF9AB}" srcOrd="6" destOrd="0" presId="urn:microsoft.com/office/officeart/2005/8/layout/vList2"/>
    <dgm:cxn modelId="{D0B2CC1A-BA61-48AE-8CEE-ECD3071BE6BA}" type="presParOf" srcId="{5916225C-5DED-4430-BCCA-78351CBB23AB}" destId="{2A739F38-87CB-4171-922A-008744015B14}" srcOrd="7" destOrd="0" presId="urn:microsoft.com/office/officeart/2005/8/layout/vList2"/>
    <dgm:cxn modelId="{869F5F20-CAEF-4BA7-86DF-C13DF4689CC1}" type="presParOf" srcId="{5916225C-5DED-4430-BCCA-78351CBB23AB}" destId="{86B12949-2AE7-412A-958C-92D2DF130D03}" srcOrd="8" destOrd="0" presId="urn:microsoft.com/office/officeart/2005/8/layout/vList2"/>
    <dgm:cxn modelId="{17F3A175-3F9A-4330-AE67-B518FCAFD143}" type="presParOf" srcId="{5916225C-5DED-4430-BCCA-78351CBB23AB}" destId="{C5E2207C-C8DD-4492-8AAA-1755E615A1A1}" srcOrd="9" destOrd="0" presId="urn:microsoft.com/office/officeart/2005/8/layout/vList2"/>
    <dgm:cxn modelId="{60560E2B-ACA6-446A-8D5C-81B9CAB519C2}" type="presParOf" srcId="{5916225C-5DED-4430-BCCA-78351CBB23AB}" destId="{5E00C86E-3514-4FE3-B904-E085E3401809}" srcOrd="10" destOrd="0" presId="urn:microsoft.com/office/officeart/2005/8/layout/vList2"/>
    <dgm:cxn modelId="{7AF6CF98-FF45-4953-9A38-5DB62E685335}" type="presParOf" srcId="{5916225C-5DED-4430-BCCA-78351CBB23AB}" destId="{45DA78D3-084C-4537-B5A2-14F8207DB6B6}" srcOrd="11" destOrd="0" presId="urn:microsoft.com/office/officeart/2005/8/layout/vList2"/>
    <dgm:cxn modelId="{A02FC6E5-ACA9-4639-AA57-9D2B5CECF5CD}" type="presParOf" srcId="{5916225C-5DED-4430-BCCA-78351CBB23AB}" destId="{06F5021A-7E64-4341-BD38-0EE10CA790F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464EB6-8FDC-4D97-B963-A6BF87939E5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4F9DA2D-77BD-4D00-98EC-36505317493B}">
      <dgm:prSet custT="1"/>
      <dgm:spPr/>
      <dgm:t>
        <a:bodyPr/>
        <a:lstStyle/>
        <a:p>
          <a:pPr algn="just">
            <a:lnSpc>
              <a:spcPct val="100000"/>
            </a:lnSpc>
          </a:pPr>
          <a:r>
            <a:rPr lang="en-GB" sz="1800" dirty="0">
              <a:latin typeface="Segoe UI" panose="020B0502040204020203" pitchFamily="34" charset="0"/>
              <a:ea typeface="Lato" panose="020F0502020204030203" pitchFamily="34" charset="0"/>
              <a:cs typeface="Segoe UI" panose="020B0502040204020203" pitchFamily="34" charset="0"/>
            </a:rPr>
            <a:t>A 30-day waiting period applies when a member changes their declared spouse for the first time before the new spouse becomes eligible for services.</a:t>
          </a:r>
          <a:endParaRPr lang="en-US" sz="1800" dirty="0">
            <a:latin typeface="Segoe UI" panose="020B0502040204020203" pitchFamily="34" charset="0"/>
            <a:ea typeface="Lato" panose="020F0502020204030203" pitchFamily="34" charset="0"/>
            <a:cs typeface="Segoe UI" panose="020B0502040204020203" pitchFamily="34" charset="0"/>
          </a:endParaRPr>
        </a:p>
      </dgm:t>
    </dgm:pt>
    <dgm:pt modelId="{BEA3AA23-C37C-4C8D-955E-E19B10782FD5}" type="parTrans" cxnId="{662C5E8A-6BA3-41E4-8FCE-0CCD59531229}">
      <dgm:prSet/>
      <dgm:spPr/>
      <dgm:t>
        <a:bodyPr/>
        <a:lstStyle/>
        <a:p>
          <a:endParaRPr lang="en-US"/>
        </a:p>
      </dgm:t>
    </dgm:pt>
    <dgm:pt modelId="{638280AD-E4B4-4F23-A726-2B9ED2E7F44F}" type="sibTrans" cxnId="{662C5E8A-6BA3-41E4-8FCE-0CCD59531229}">
      <dgm:prSet phldrT="01"/>
      <dgm:spPr/>
      <dgm:t>
        <a:bodyPr/>
        <a:lstStyle/>
        <a:p>
          <a:endParaRPr lang="en-US" sz="5400" dirty="0">
            <a:latin typeface="Lato" panose="020F0502020204030203" pitchFamily="34" charset="0"/>
            <a:ea typeface="Lato" panose="020F0502020204030203" pitchFamily="34" charset="0"/>
            <a:cs typeface="Lato" panose="020F0502020204030203" pitchFamily="34" charset="0"/>
          </a:endParaRPr>
        </a:p>
      </dgm:t>
    </dgm:pt>
    <dgm:pt modelId="{BFB8E29D-5FE7-4208-A794-15DF10FD9F6C}">
      <dgm:prSet custT="1"/>
      <dgm:spPr/>
      <dgm:t>
        <a:bodyPr/>
        <a:lstStyle/>
        <a:p>
          <a:pPr algn="just">
            <a:lnSpc>
              <a:spcPct val="100000"/>
            </a:lnSpc>
          </a:pPr>
          <a:r>
            <a:rPr lang="en-GB" sz="1800" dirty="0">
              <a:latin typeface="Segoe UI" panose="020B0502040204020203" pitchFamily="34" charset="0"/>
              <a:ea typeface="Lato" panose="020F0502020204030203" pitchFamily="34" charset="0"/>
              <a:cs typeface="Segoe UI" panose="020B0502040204020203" pitchFamily="34" charset="0"/>
            </a:rPr>
            <a:t>For any subsequent spouse change, a 6-month waiting period applies before eligibility for services</a:t>
          </a:r>
          <a:endParaRPr lang="en-US" sz="1800" dirty="0">
            <a:latin typeface="Segoe UI" panose="020B0502040204020203" pitchFamily="34" charset="0"/>
            <a:ea typeface="Lato" panose="020F0502020204030203" pitchFamily="34" charset="0"/>
            <a:cs typeface="Segoe UI" panose="020B0502040204020203" pitchFamily="34" charset="0"/>
          </a:endParaRPr>
        </a:p>
      </dgm:t>
    </dgm:pt>
    <dgm:pt modelId="{592CD46D-4D44-4538-AB74-30EBD236231A}" type="parTrans" cxnId="{3FBF90E6-89D0-4974-8B15-5471011135B6}">
      <dgm:prSet/>
      <dgm:spPr/>
      <dgm:t>
        <a:bodyPr/>
        <a:lstStyle/>
        <a:p>
          <a:endParaRPr lang="en-US"/>
        </a:p>
      </dgm:t>
    </dgm:pt>
    <dgm:pt modelId="{512FF46B-88D1-44B0-B028-46D171471814}" type="sibTrans" cxnId="{3FBF90E6-89D0-4974-8B15-5471011135B6}">
      <dgm:prSet phldrT="02"/>
      <dgm:spPr/>
      <dgm:t>
        <a:bodyPr/>
        <a:lstStyle/>
        <a:p>
          <a:endParaRPr lang="en-US" sz="4800" dirty="0">
            <a:latin typeface="Lato" panose="020F0502020204030203" pitchFamily="34" charset="0"/>
            <a:ea typeface="Lato" panose="020F0502020204030203" pitchFamily="34" charset="0"/>
            <a:cs typeface="Lato" panose="020F0502020204030203" pitchFamily="34" charset="0"/>
          </a:endParaRPr>
        </a:p>
      </dgm:t>
    </dgm:pt>
    <dgm:pt modelId="{7DF48D32-4E40-4F0D-9C0A-15275076A116}">
      <dgm:prSet custT="1"/>
      <dgm:spPr/>
      <dgm:t>
        <a:bodyPr/>
        <a:lstStyle/>
        <a:p>
          <a:pPr>
            <a:lnSpc>
              <a:spcPct val="100000"/>
            </a:lnSpc>
          </a:pPr>
          <a:r>
            <a:rPr lang="en-US" sz="1800" dirty="0">
              <a:latin typeface="Segoe UI" panose="020B0502040204020203" pitchFamily="34" charset="0"/>
              <a:ea typeface="Lato" panose="020F0502020204030203" pitchFamily="34" charset="0"/>
              <a:cs typeface="Segoe UI" panose="020B0502040204020203" pitchFamily="34" charset="0"/>
            </a:rPr>
            <a:t>In case the change is due to death of a spouse, the waiting period does not apply.</a:t>
          </a:r>
        </a:p>
      </dgm:t>
    </dgm:pt>
    <dgm:pt modelId="{3A95650D-63E6-4431-A506-94447B748465}" type="parTrans" cxnId="{4DD0ECFD-BAC1-4A94-AB03-61EC36C4CE82}">
      <dgm:prSet/>
      <dgm:spPr/>
      <dgm:t>
        <a:bodyPr/>
        <a:lstStyle/>
        <a:p>
          <a:endParaRPr lang="en-US"/>
        </a:p>
      </dgm:t>
    </dgm:pt>
    <dgm:pt modelId="{15028182-C48D-4344-83BD-FF288C6C9D62}" type="sibTrans" cxnId="{4DD0ECFD-BAC1-4A94-AB03-61EC36C4CE82}">
      <dgm:prSet phldrT="03"/>
      <dgm:spPr/>
      <dgm:t>
        <a:bodyPr/>
        <a:lstStyle/>
        <a:p>
          <a:endParaRPr lang="en-US" sz="4800" dirty="0">
            <a:latin typeface="Lato" panose="020F0502020204030203" pitchFamily="34" charset="0"/>
            <a:ea typeface="Lato" panose="020F0502020204030203" pitchFamily="34" charset="0"/>
            <a:cs typeface="Lato" panose="020F0502020204030203" pitchFamily="34" charset="0"/>
          </a:endParaRPr>
        </a:p>
      </dgm:t>
    </dgm:pt>
    <dgm:pt modelId="{93D731B8-FB7A-49CE-B863-A9FA4A2E5609}" type="pres">
      <dgm:prSet presAssocID="{60464EB6-8FDC-4D97-B963-A6BF87939E52}" presName="root" presStyleCnt="0">
        <dgm:presLayoutVars>
          <dgm:dir/>
          <dgm:resizeHandles val="exact"/>
        </dgm:presLayoutVars>
      </dgm:prSet>
      <dgm:spPr/>
    </dgm:pt>
    <dgm:pt modelId="{93D98C53-F919-4502-A2F7-185AE1D364DE}" type="pres">
      <dgm:prSet presAssocID="{94F9DA2D-77BD-4D00-98EC-36505317493B}" presName="compNode" presStyleCnt="0"/>
      <dgm:spPr/>
    </dgm:pt>
    <dgm:pt modelId="{5928D3DC-B7F8-478C-9CAA-A462F0D25E84}" type="pres">
      <dgm:prSet presAssocID="{94F9DA2D-77BD-4D00-98EC-36505317493B}" presName="bgRect" presStyleLbl="bgShp" presStyleIdx="0" presStyleCnt="3"/>
      <dgm:spPr/>
    </dgm:pt>
    <dgm:pt modelId="{1EE87068-0EF1-43D5-8D23-F2CE4AB3C608}" type="pres">
      <dgm:prSet presAssocID="{94F9DA2D-77BD-4D00-98EC-36505317493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thly calendar"/>
        </a:ext>
      </dgm:extLst>
    </dgm:pt>
    <dgm:pt modelId="{1D4F79AC-5B8B-4BDB-8572-20580F5DCB7D}" type="pres">
      <dgm:prSet presAssocID="{94F9DA2D-77BD-4D00-98EC-36505317493B}" presName="spaceRect" presStyleCnt="0"/>
      <dgm:spPr/>
    </dgm:pt>
    <dgm:pt modelId="{4868A8D1-287B-4518-B7C2-5839690EC14E}" type="pres">
      <dgm:prSet presAssocID="{94F9DA2D-77BD-4D00-98EC-36505317493B}" presName="parTx" presStyleLbl="revTx" presStyleIdx="0" presStyleCnt="3">
        <dgm:presLayoutVars>
          <dgm:chMax val="0"/>
          <dgm:chPref val="0"/>
        </dgm:presLayoutVars>
      </dgm:prSet>
      <dgm:spPr/>
    </dgm:pt>
    <dgm:pt modelId="{FBF3A50B-6352-4650-8520-04047EB84D91}" type="pres">
      <dgm:prSet presAssocID="{638280AD-E4B4-4F23-A726-2B9ED2E7F44F}" presName="sibTrans" presStyleCnt="0"/>
      <dgm:spPr/>
    </dgm:pt>
    <dgm:pt modelId="{B15B581D-2CEE-4DE2-9E41-59A1B2E41E93}" type="pres">
      <dgm:prSet presAssocID="{BFB8E29D-5FE7-4208-A794-15DF10FD9F6C}" presName="compNode" presStyleCnt="0"/>
      <dgm:spPr/>
    </dgm:pt>
    <dgm:pt modelId="{C2892E31-F692-41E5-8E11-F9B352C531C1}" type="pres">
      <dgm:prSet presAssocID="{BFB8E29D-5FE7-4208-A794-15DF10FD9F6C}" presName="bgRect" presStyleLbl="bgShp" presStyleIdx="1" presStyleCnt="3"/>
      <dgm:spPr/>
    </dgm:pt>
    <dgm:pt modelId="{DFFA9325-F4D8-4334-9E41-46CCB83E5803}" type="pres">
      <dgm:prSet presAssocID="{BFB8E29D-5FE7-4208-A794-15DF10FD9F6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D29DF702-432E-43FA-A5C6-91D3E9404F40}" type="pres">
      <dgm:prSet presAssocID="{BFB8E29D-5FE7-4208-A794-15DF10FD9F6C}" presName="spaceRect" presStyleCnt="0"/>
      <dgm:spPr/>
    </dgm:pt>
    <dgm:pt modelId="{2930AA6A-CFE4-49EB-9C1E-C796A008AB55}" type="pres">
      <dgm:prSet presAssocID="{BFB8E29D-5FE7-4208-A794-15DF10FD9F6C}" presName="parTx" presStyleLbl="revTx" presStyleIdx="1" presStyleCnt="3">
        <dgm:presLayoutVars>
          <dgm:chMax val="0"/>
          <dgm:chPref val="0"/>
        </dgm:presLayoutVars>
      </dgm:prSet>
      <dgm:spPr/>
    </dgm:pt>
    <dgm:pt modelId="{502C3E87-5F85-4E26-9749-250C7DBAB6DD}" type="pres">
      <dgm:prSet presAssocID="{512FF46B-88D1-44B0-B028-46D171471814}" presName="sibTrans" presStyleCnt="0"/>
      <dgm:spPr/>
    </dgm:pt>
    <dgm:pt modelId="{8A35F816-26EA-4228-81B3-08A32ABBD520}" type="pres">
      <dgm:prSet presAssocID="{7DF48D32-4E40-4F0D-9C0A-15275076A116}" presName="compNode" presStyleCnt="0"/>
      <dgm:spPr/>
    </dgm:pt>
    <dgm:pt modelId="{3EE1C172-123B-4215-8B09-66669DC12D55}" type="pres">
      <dgm:prSet presAssocID="{7DF48D32-4E40-4F0D-9C0A-15275076A116}" presName="bgRect" presStyleLbl="bgShp" presStyleIdx="2" presStyleCnt="3"/>
      <dgm:spPr/>
    </dgm:pt>
    <dgm:pt modelId="{CDEB430C-0D8A-47E1-BCAC-26047477C9D8}" type="pres">
      <dgm:prSet presAssocID="{7DF48D32-4E40-4F0D-9C0A-15275076A11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roller"/>
        </a:ext>
      </dgm:extLst>
    </dgm:pt>
    <dgm:pt modelId="{86F6C764-8DB1-4026-82D1-39F8D486B201}" type="pres">
      <dgm:prSet presAssocID="{7DF48D32-4E40-4F0D-9C0A-15275076A116}" presName="spaceRect" presStyleCnt="0"/>
      <dgm:spPr/>
    </dgm:pt>
    <dgm:pt modelId="{9BB1ACFE-70AD-43FB-B56E-AEE05381B0BE}" type="pres">
      <dgm:prSet presAssocID="{7DF48D32-4E40-4F0D-9C0A-15275076A116}" presName="parTx" presStyleLbl="revTx" presStyleIdx="2" presStyleCnt="3">
        <dgm:presLayoutVars>
          <dgm:chMax val="0"/>
          <dgm:chPref val="0"/>
        </dgm:presLayoutVars>
      </dgm:prSet>
      <dgm:spPr/>
    </dgm:pt>
  </dgm:ptLst>
  <dgm:cxnLst>
    <dgm:cxn modelId="{14BA7E24-72FE-4F5E-91B4-98FD80002F44}" type="presOf" srcId="{BFB8E29D-5FE7-4208-A794-15DF10FD9F6C}" destId="{2930AA6A-CFE4-49EB-9C1E-C796A008AB55}" srcOrd="0" destOrd="0" presId="urn:microsoft.com/office/officeart/2018/2/layout/IconVerticalSolidList"/>
    <dgm:cxn modelId="{A4D36F4D-3682-4CB2-8B53-0C6FA253955B}" type="presOf" srcId="{60464EB6-8FDC-4D97-B963-A6BF87939E52}" destId="{93D731B8-FB7A-49CE-B863-A9FA4A2E5609}" srcOrd="0" destOrd="0" presId="urn:microsoft.com/office/officeart/2018/2/layout/IconVerticalSolidList"/>
    <dgm:cxn modelId="{662C5E8A-6BA3-41E4-8FCE-0CCD59531229}" srcId="{60464EB6-8FDC-4D97-B963-A6BF87939E52}" destId="{94F9DA2D-77BD-4D00-98EC-36505317493B}" srcOrd="0" destOrd="0" parTransId="{BEA3AA23-C37C-4C8D-955E-E19B10782FD5}" sibTransId="{638280AD-E4B4-4F23-A726-2B9ED2E7F44F}"/>
    <dgm:cxn modelId="{B72622D5-A1EB-410B-9A98-8A32B652D053}" type="presOf" srcId="{94F9DA2D-77BD-4D00-98EC-36505317493B}" destId="{4868A8D1-287B-4518-B7C2-5839690EC14E}" srcOrd="0" destOrd="0" presId="urn:microsoft.com/office/officeart/2018/2/layout/IconVerticalSolidList"/>
    <dgm:cxn modelId="{3FBF90E6-89D0-4974-8B15-5471011135B6}" srcId="{60464EB6-8FDC-4D97-B963-A6BF87939E52}" destId="{BFB8E29D-5FE7-4208-A794-15DF10FD9F6C}" srcOrd="1" destOrd="0" parTransId="{592CD46D-4D44-4538-AB74-30EBD236231A}" sibTransId="{512FF46B-88D1-44B0-B028-46D171471814}"/>
    <dgm:cxn modelId="{A58132F3-3B94-4A8C-9B3B-EEDC0F9B68C3}" type="presOf" srcId="{7DF48D32-4E40-4F0D-9C0A-15275076A116}" destId="{9BB1ACFE-70AD-43FB-B56E-AEE05381B0BE}" srcOrd="0" destOrd="0" presId="urn:microsoft.com/office/officeart/2018/2/layout/IconVerticalSolidList"/>
    <dgm:cxn modelId="{4DD0ECFD-BAC1-4A94-AB03-61EC36C4CE82}" srcId="{60464EB6-8FDC-4D97-B963-A6BF87939E52}" destId="{7DF48D32-4E40-4F0D-9C0A-15275076A116}" srcOrd="2" destOrd="0" parTransId="{3A95650D-63E6-4431-A506-94447B748465}" sibTransId="{15028182-C48D-4344-83BD-FF288C6C9D62}"/>
    <dgm:cxn modelId="{552B2E28-A62E-4C48-9F55-EAC7C16E8FA0}" type="presParOf" srcId="{93D731B8-FB7A-49CE-B863-A9FA4A2E5609}" destId="{93D98C53-F919-4502-A2F7-185AE1D364DE}" srcOrd="0" destOrd="0" presId="urn:microsoft.com/office/officeart/2018/2/layout/IconVerticalSolidList"/>
    <dgm:cxn modelId="{95DB6097-A50C-439C-86F4-17D41E4BEBF1}" type="presParOf" srcId="{93D98C53-F919-4502-A2F7-185AE1D364DE}" destId="{5928D3DC-B7F8-478C-9CAA-A462F0D25E84}" srcOrd="0" destOrd="0" presId="urn:microsoft.com/office/officeart/2018/2/layout/IconVerticalSolidList"/>
    <dgm:cxn modelId="{DB032CB6-ECEB-49ED-9913-C1DB85CBE99B}" type="presParOf" srcId="{93D98C53-F919-4502-A2F7-185AE1D364DE}" destId="{1EE87068-0EF1-43D5-8D23-F2CE4AB3C608}" srcOrd="1" destOrd="0" presId="urn:microsoft.com/office/officeart/2018/2/layout/IconVerticalSolidList"/>
    <dgm:cxn modelId="{A4766339-5240-40AF-9E35-34142BF891EA}" type="presParOf" srcId="{93D98C53-F919-4502-A2F7-185AE1D364DE}" destId="{1D4F79AC-5B8B-4BDB-8572-20580F5DCB7D}" srcOrd="2" destOrd="0" presId="urn:microsoft.com/office/officeart/2018/2/layout/IconVerticalSolidList"/>
    <dgm:cxn modelId="{0E5FF270-2861-4DB2-B333-A298DB2B3971}" type="presParOf" srcId="{93D98C53-F919-4502-A2F7-185AE1D364DE}" destId="{4868A8D1-287B-4518-B7C2-5839690EC14E}" srcOrd="3" destOrd="0" presId="urn:microsoft.com/office/officeart/2018/2/layout/IconVerticalSolidList"/>
    <dgm:cxn modelId="{60E3A3E2-8A8E-4065-91A7-0277EC301923}" type="presParOf" srcId="{93D731B8-FB7A-49CE-B863-A9FA4A2E5609}" destId="{FBF3A50B-6352-4650-8520-04047EB84D91}" srcOrd="1" destOrd="0" presId="urn:microsoft.com/office/officeart/2018/2/layout/IconVerticalSolidList"/>
    <dgm:cxn modelId="{958D1103-B840-4635-89EA-FC3D108CCF5C}" type="presParOf" srcId="{93D731B8-FB7A-49CE-B863-A9FA4A2E5609}" destId="{B15B581D-2CEE-4DE2-9E41-59A1B2E41E93}" srcOrd="2" destOrd="0" presId="urn:microsoft.com/office/officeart/2018/2/layout/IconVerticalSolidList"/>
    <dgm:cxn modelId="{B864AEFA-2561-484C-91D8-F2C5A3811984}" type="presParOf" srcId="{B15B581D-2CEE-4DE2-9E41-59A1B2E41E93}" destId="{C2892E31-F692-41E5-8E11-F9B352C531C1}" srcOrd="0" destOrd="0" presId="urn:microsoft.com/office/officeart/2018/2/layout/IconVerticalSolidList"/>
    <dgm:cxn modelId="{F180F4B9-C055-4093-9071-6FE8E62CADA0}" type="presParOf" srcId="{B15B581D-2CEE-4DE2-9E41-59A1B2E41E93}" destId="{DFFA9325-F4D8-4334-9E41-46CCB83E5803}" srcOrd="1" destOrd="0" presId="urn:microsoft.com/office/officeart/2018/2/layout/IconVerticalSolidList"/>
    <dgm:cxn modelId="{98182D18-5D63-4CD6-B5AA-34B66E10D52E}" type="presParOf" srcId="{B15B581D-2CEE-4DE2-9E41-59A1B2E41E93}" destId="{D29DF702-432E-43FA-A5C6-91D3E9404F40}" srcOrd="2" destOrd="0" presId="urn:microsoft.com/office/officeart/2018/2/layout/IconVerticalSolidList"/>
    <dgm:cxn modelId="{4A1D4151-D8CE-40B7-903A-DE92DF41E266}" type="presParOf" srcId="{B15B581D-2CEE-4DE2-9E41-59A1B2E41E93}" destId="{2930AA6A-CFE4-49EB-9C1E-C796A008AB55}" srcOrd="3" destOrd="0" presId="urn:microsoft.com/office/officeart/2018/2/layout/IconVerticalSolidList"/>
    <dgm:cxn modelId="{F8937278-44BC-4D3B-B314-A5AB1853794F}" type="presParOf" srcId="{93D731B8-FB7A-49CE-B863-A9FA4A2E5609}" destId="{502C3E87-5F85-4E26-9749-250C7DBAB6DD}" srcOrd="3" destOrd="0" presId="urn:microsoft.com/office/officeart/2018/2/layout/IconVerticalSolidList"/>
    <dgm:cxn modelId="{D47DF59F-0C8A-4C7C-B405-4CD189893A85}" type="presParOf" srcId="{93D731B8-FB7A-49CE-B863-A9FA4A2E5609}" destId="{8A35F816-26EA-4228-81B3-08A32ABBD520}" srcOrd="4" destOrd="0" presId="urn:microsoft.com/office/officeart/2018/2/layout/IconVerticalSolidList"/>
    <dgm:cxn modelId="{EB3F4FDC-F575-47EF-97FC-B264BB602A76}" type="presParOf" srcId="{8A35F816-26EA-4228-81B3-08A32ABBD520}" destId="{3EE1C172-123B-4215-8B09-66669DC12D55}" srcOrd="0" destOrd="0" presId="urn:microsoft.com/office/officeart/2018/2/layout/IconVerticalSolidList"/>
    <dgm:cxn modelId="{E9727927-5690-4763-A44C-1AB31540EB66}" type="presParOf" srcId="{8A35F816-26EA-4228-81B3-08A32ABBD520}" destId="{CDEB430C-0D8A-47E1-BCAC-26047477C9D8}" srcOrd="1" destOrd="0" presId="urn:microsoft.com/office/officeart/2018/2/layout/IconVerticalSolidList"/>
    <dgm:cxn modelId="{1A51F524-0C69-454D-A63F-B4B6FFD1C867}" type="presParOf" srcId="{8A35F816-26EA-4228-81B3-08A32ABBD520}" destId="{86F6C764-8DB1-4026-82D1-39F8D486B201}" srcOrd="2" destOrd="0" presId="urn:microsoft.com/office/officeart/2018/2/layout/IconVerticalSolidList"/>
    <dgm:cxn modelId="{D828D030-ED51-40D2-AB96-9348FA7F47C5}" type="presParOf" srcId="{8A35F816-26EA-4228-81B3-08A32ABBD520}" destId="{9BB1ACFE-70AD-43FB-B56E-AEE05381B0B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21E06EC-2ADA-4E63-82F8-3558E13BD422}" type="doc">
      <dgm:prSet loTypeId="urn:microsoft.com/office/officeart/2005/8/layout/default#2" loCatId="list" qsTypeId="urn:microsoft.com/office/officeart/2005/8/quickstyle/simple1#2" qsCatId="simple" csTypeId="urn:microsoft.com/office/officeart/2005/8/colors/colorful1#1" csCatId="colorful" phldr="1"/>
      <dgm:spPr/>
      <dgm:t>
        <a:bodyPr/>
        <a:lstStyle/>
        <a:p>
          <a:endParaRPr lang="en-US"/>
        </a:p>
      </dgm:t>
    </dgm:pt>
    <dgm:pt modelId="{24786FAF-1042-4A96-B236-A2D5B472B4C3}">
      <dgm:prSet custT="1">
        <dgm:style>
          <a:lnRef idx="2">
            <a:schemeClr val="accent5"/>
          </a:lnRef>
          <a:fillRef idx="1">
            <a:schemeClr val="lt1"/>
          </a:fillRef>
          <a:effectRef idx="0">
            <a:schemeClr val="accent5"/>
          </a:effectRef>
          <a:fontRef idx="minor">
            <a:schemeClr val="dk1"/>
          </a:fontRef>
        </dgm:style>
      </dgm:prSet>
      <dgm:spPr/>
      <dgm:t>
        <a:bodyPr/>
        <a:lstStyle/>
        <a:p>
          <a:r>
            <a:rPr lang="en-GB" sz="1800" dirty="0">
              <a:latin typeface="Segoe UI" panose="020B0502040204020203" pitchFamily="34" charset="0"/>
              <a:cs typeface="Segoe UI" panose="020B0502040204020203" pitchFamily="34" charset="0"/>
            </a:rPr>
            <a:t>Outpatient &amp; Inpatient Cover</a:t>
          </a:r>
          <a:endParaRPr lang="en-US" sz="1800" dirty="0">
            <a:latin typeface="Segoe UI" panose="020B0502040204020203" pitchFamily="34" charset="0"/>
            <a:cs typeface="Segoe UI" panose="020B0502040204020203" pitchFamily="34" charset="0"/>
          </a:endParaRPr>
        </a:p>
      </dgm:t>
    </dgm:pt>
    <dgm:pt modelId="{AB45CFE6-DD91-4E72-925C-E41C11E0F481}" type="parTrans" cxnId="{1BA95E78-1C6C-4034-AB38-8B8280699DD0}">
      <dgm:prSet/>
      <dgm:spPr/>
      <dgm:t>
        <a:bodyPr/>
        <a:lstStyle/>
        <a:p>
          <a:endParaRPr lang="en-US" sz="2000">
            <a:latin typeface="Segoe UI" panose="020B0502040204020203" pitchFamily="34" charset="0"/>
            <a:cs typeface="Segoe UI" panose="020B0502040204020203" pitchFamily="34" charset="0"/>
          </a:endParaRPr>
        </a:p>
      </dgm:t>
    </dgm:pt>
    <dgm:pt modelId="{46DC37E3-46FE-451A-8B7C-BAACE82AA2B0}" type="sibTrans" cxnId="{1BA95E78-1C6C-4034-AB38-8B8280699DD0}">
      <dgm:prSet/>
      <dgm:spPr/>
      <dgm:t>
        <a:bodyPr/>
        <a:lstStyle/>
        <a:p>
          <a:endParaRPr lang="en-US" sz="2000">
            <a:latin typeface="Segoe UI" panose="020B0502040204020203" pitchFamily="34" charset="0"/>
            <a:cs typeface="Segoe UI" panose="020B0502040204020203" pitchFamily="34" charset="0"/>
          </a:endParaRPr>
        </a:p>
      </dgm:t>
    </dgm:pt>
    <dgm:pt modelId="{C157FF7D-87CF-4B9F-A9D5-A85778FF4083}">
      <dgm:prSet custT="1">
        <dgm:style>
          <a:lnRef idx="2">
            <a:schemeClr val="accent5"/>
          </a:lnRef>
          <a:fillRef idx="1">
            <a:schemeClr val="lt1"/>
          </a:fillRef>
          <a:effectRef idx="0">
            <a:schemeClr val="accent5"/>
          </a:effectRef>
          <a:fontRef idx="minor">
            <a:schemeClr val="dk1"/>
          </a:fontRef>
        </dgm:style>
      </dgm:prSet>
      <dgm:spPr/>
      <dgm:t>
        <a:bodyPr/>
        <a:lstStyle/>
        <a:p>
          <a:r>
            <a:rPr lang="en-GB" sz="1800" dirty="0">
              <a:latin typeface="Segoe UI" panose="020B0502040204020203" pitchFamily="34" charset="0"/>
              <a:cs typeface="Segoe UI" panose="020B0502040204020203" pitchFamily="34" charset="0"/>
            </a:rPr>
            <a:t>Dental &amp; Optical</a:t>
          </a:r>
          <a:endParaRPr lang="en-US" sz="1800" dirty="0">
            <a:latin typeface="Segoe UI" panose="020B0502040204020203" pitchFamily="34" charset="0"/>
            <a:cs typeface="Segoe UI" panose="020B0502040204020203" pitchFamily="34" charset="0"/>
          </a:endParaRPr>
        </a:p>
      </dgm:t>
    </dgm:pt>
    <dgm:pt modelId="{344EFAF9-3794-429D-9B4A-3CB37FA7EAF3}" type="parTrans" cxnId="{95C3B1B3-4F42-4234-81F5-866813D4A03E}">
      <dgm:prSet/>
      <dgm:spPr/>
      <dgm:t>
        <a:bodyPr/>
        <a:lstStyle/>
        <a:p>
          <a:endParaRPr lang="en-US" sz="2000">
            <a:latin typeface="Segoe UI" panose="020B0502040204020203" pitchFamily="34" charset="0"/>
            <a:cs typeface="Segoe UI" panose="020B0502040204020203" pitchFamily="34" charset="0"/>
          </a:endParaRPr>
        </a:p>
      </dgm:t>
    </dgm:pt>
    <dgm:pt modelId="{589FDEDB-66AD-41EC-8E60-29342B233C78}" type="sibTrans" cxnId="{95C3B1B3-4F42-4234-81F5-866813D4A03E}">
      <dgm:prSet/>
      <dgm:spPr/>
      <dgm:t>
        <a:bodyPr/>
        <a:lstStyle/>
        <a:p>
          <a:endParaRPr lang="en-US" sz="2000">
            <a:latin typeface="Segoe UI" panose="020B0502040204020203" pitchFamily="34" charset="0"/>
            <a:cs typeface="Segoe UI" panose="020B0502040204020203" pitchFamily="34" charset="0"/>
          </a:endParaRPr>
        </a:p>
      </dgm:t>
    </dgm:pt>
    <dgm:pt modelId="{4761FE24-FAD1-4CE6-98C0-0B9B888D96C4}">
      <dgm:prSet custT="1">
        <dgm:style>
          <a:lnRef idx="2">
            <a:schemeClr val="accent5"/>
          </a:lnRef>
          <a:fillRef idx="1">
            <a:schemeClr val="lt1"/>
          </a:fillRef>
          <a:effectRef idx="0">
            <a:schemeClr val="accent5"/>
          </a:effectRef>
          <a:fontRef idx="minor">
            <a:schemeClr val="dk1"/>
          </a:fontRef>
        </dgm:style>
      </dgm:prSet>
      <dgm:spPr/>
      <dgm:t>
        <a:bodyPr/>
        <a:lstStyle/>
        <a:p>
          <a:pPr marL="0" marR="0" lvl="0" indent="0" defTabSz="914400" eaLnBrk="1" fontAlgn="auto" latinLnBrk="0" hangingPunct="1">
            <a:lnSpc>
              <a:spcPct val="100000"/>
            </a:lnSpc>
            <a:spcBef>
              <a:spcPts val="0"/>
            </a:spcBef>
            <a:spcAft>
              <a:spcPts val="0"/>
            </a:spcAft>
            <a:buClrTx/>
            <a:buSzTx/>
            <a:buFontTx/>
            <a:buNone/>
          </a:pPr>
          <a:r>
            <a:rPr lang="en-GB" sz="1800" dirty="0">
              <a:latin typeface="Segoe UI" panose="020B0502040204020203" pitchFamily="34" charset="0"/>
              <a:cs typeface="Segoe UI" panose="020B0502040204020203" pitchFamily="34" charset="0"/>
            </a:rPr>
            <a:t>Overseas treatment </a:t>
          </a:r>
          <a:endParaRPr lang="en-US" sz="1800" dirty="0">
            <a:latin typeface="Segoe UI" panose="020B0502040204020203" pitchFamily="34" charset="0"/>
            <a:cs typeface="Segoe UI" panose="020B0502040204020203" pitchFamily="34" charset="0"/>
          </a:endParaRPr>
        </a:p>
        <a:p>
          <a:pPr lvl="0" defTabSz="800100">
            <a:lnSpc>
              <a:spcPct val="90000"/>
            </a:lnSpc>
            <a:spcBef>
              <a:spcPct val="0"/>
            </a:spcBef>
            <a:spcAft>
              <a:spcPct val="35000"/>
            </a:spcAft>
          </a:pPr>
          <a:endParaRPr lang="en-US" sz="1800" dirty="0">
            <a:latin typeface="Segoe UI" panose="020B0502040204020203" pitchFamily="34" charset="0"/>
            <a:cs typeface="Segoe UI" panose="020B0502040204020203" pitchFamily="34" charset="0"/>
          </a:endParaRPr>
        </a:p>
      </dgm:t>
    </dgm:pt>
    <dgm:pt modelId="{85AF77FA-01D5-49B3-BBD6-34741A0AF54E}" type="parTrans" cxnId="{4D98F299-015A-4828-ABBA-26EDFD321A42}">
      <dgm:prSet/>
      <dgm:spPr/>
      <dgm:t>
        <a:bodyPr/>
        <a:lstStyle/>
        <a:p>
          <a:endParaRPr lang="en-US" sz="2000">
            <a:latin typeface="Segoe UI" panose="020B0502040204020203" pitchFamily="34" charset="0"/>
            <a:cs typeface="Segoe UI" panose="020B0502040204020203" pitchFamily="34" charset="0"/>
          </a:endParaRPr>
        </a:p>
      </dgm:t>
    </dgm:pt>
    <dgm:pt modelId="{A8CBF2FB-30B6-4DF5-95E9-92C26366D97C}" type="sibTrans" cxnId="{4D98F299-015A-4828-ABBA-26EDFD321A42}">
      <dgm:prSet/>
      <dgm:spPr/>
      <dgm:t>
        <a:bodyPr/>
        <a:lstStyle/>
        <a:p>
          <a:endParaRPr lang="en-US" sz="2000">
            <a:latin typeface="Segoe UI" panose="020B0502040204020203" pitchFamily="34" charset="0"/>
            <a:cs typeface="Segoe UI" panose="020B0502040204020203" pitchFamily="34" charset="0"/>
          </a:endParaRPr>
        </a:p>
      </dgm:t>
    </dgm:pt>
    <dgm:pt modelId="{9FC159D1-3445-46F3-B344-E6C4844CF2F3}">
      <dgm:prSet custT="1">
        <dgm:style>
          <a:lnRef idx="2">
            <a:schemeClr val="accent5"/>
          </a:lnRef>
          <a:fillRef idx="1">
            <a:schemeClr val="lt1"/>
          </a:fillRef>
          <a:effectRef idx="0">
            <a:schemeClr val="accent5"/>
          </a:effectRef>
          <a:fontRef idx="minor">
            <a:schemeClr val="dk1"/>
          </a:fontRef>
        </dgm:style>
      </dgm:prSet>
      <dgm:spPr/>
      <dgm:t>
        <a:bodyPr/>
        <a:lstStyle/>
        <a:p>
          <a:pPr marL="0" marR="0" lvl="0" indent="0" defTabSz="914400" eaLnBrk="1" fontAlgn="auto" latinLnBrk="0" hangingPunct="1">
            <a:lnSpc>
              <a:spcPct val="100000"/>
            </a:lnSpc>
            <a:spcBef>
              <a:spcPts val="0"/>
            </a:spcBef>
            <a:spcAft>
              <a:spcPts val="0"/>
            </a:spcAft>
            <a:buClrTx/>
            <a:buSzTx/>
            <a:buFontTx/>
            <a:buNone/>
          </a:pPr>
          <a:r>
            <a:rPr lang="en-GB" sz="1800" dirty="0">
              <a:latin typeface="Segoe UI" panose="020B0502040204020203" pitchFamily="34" charset="0"/>
              <a:cs typeface="Segoe UI" panose="020B0502040204020203" pitchFamily="34" charset="0"/>
            </a:rPr>
            <a:t>Radiology Services</a:t>
          </a:r>
          <a:endParaRPr lang="en-US" sz="1800" dirty="0">
            <a:latin typeface="Segoe UI" panose="020B0502040204020203" pitchFamily="34" charset="0"/>
            <a:cs typeface="Segoe UI" panose="020B0502040204020203" pitchFamily="34" charset="0"/>
          </a:endParaRPr>
        </a:p>
        <a:p>
          <a:pPr lvl="0" defTabSz="800100">
            <a:lnSpc>
              <a:spcPct val="90000"/>
            </a:lnSpc>
            <a:spcBef>
              <a:spcPct val="0"/>
            </a:spcBef>
            <a:spcAft>
              <a:spcPct val="35000"/>
            </a:spcAft>
          </a:pPr>
          <a:endParaRPr lang="en-US" sz="1800" dirty="0">
            <a:latin typeface="Segoe UI" panose="020B0502040204020203" pitchFamily="34" charset="0"/>
            <a:cs typeface="Segoe UI" panose="020B0502040204020203" pitchFamily="34" charset="0"/>
          </a:endParaRPr>
        </a:p>
      </dgm:t>
    </dgm:pt>
    <dgm:pt modelId="{0996752A-7645-41F5-B1CC-F8F42EC5FAA6}" type="parTrans" cxnId="{266D79AE-1059-46C3-B0C9-1E265C280F21}">
      <dgm:prSet/>
      <dgm:spPr/>
      <dgm:t>
        <a:bodyPr/>
        <a:lstStyle/>
        <a:p>
          <a:endParaRPr lang="en-US" sz="2000">
            <a:latin typeface="Segoe UI" panose="020B0502040204020203" pitchFamily="34" charset="0"/>
            <a:cs typeface="Segoe UI" panose="020B0502040204020203" pitchFamily="34" charset="0"/>
          </a:endParaRPr>
        </a:p>
      </dgm:t>
    </dgm:pt>
    <dgm:pt modelId="{B88B02E4-3B69-48B9-9B89-D717B64281F0}" type="sibTrans" cxnId="{266D79AE-1059-46C3-B0C9-1E265C280F21}">
      <dgm:prSet/>
      <dgm:spPr/>
      <dgm:t>
        <a:bodyPr/>
        <a:lstStyle/>
        <a:p>
          <a:endParaRPr lang="en-US" sz="2000">
            <a:latin typeface="Segoe UI" panose="020B0502040204020203" pitchFamily="34" charset="0"/>
            <a:cs typeface="Segoe UI" panose="020B0502040204020203" pitchFamily="34" charset="0"/>
          </a:endParaRPr>
        </a:p>
      </dgm:t>
    </dgm:pt>
    <dgm:pt modelId="{E4C967BA-2CF7-4F0E-81B6-7EFB8DC3DD74}">
      <dgm:prSet custT="1">
        <dgm:style>
          <a:lnRef idx="2">
            <a:schemeClr val="accent5"/>
          </a:lnRef>
          <a:fillRef idx="1">
            <a:schemeClr val="lt1"/>
          </a:fillRef>
          <a:effectRef idx="0">
            <a:schemeClr val="accent5"/>
          </a:effectRef>
          <a:fontRef idx="minor">
            <a:schemeClr val="dk1"/>
          </a:fontRef>
        </dgm:style>
      </dgm:prSet>
      <dgm:spPr/>
      <dgm:t>
        <a:bodyPr/>
        <a:lstStyle/>
        <a:p>
          <a:r>
            <a:rPr lang="en-GB" sz="1800" dirty="0">
              <a:latin typeface="Segoe UI" panose="020B0502040204020203" pitchFamily="34" charset="0"/>
              <a:cs typeface="Segoe UI" panose="020B0502040204020203" pitchFamily="34" charset="0"/>
            </a:rPr>
            <a:t>Annual Medical Check-up</a:t>
          </a:r>
          <a:endParaRPr lang="en-US" sz="1800" dirty="0">
            <a:latin typeface="Segoe UI" panose="020B0502040204020203" pitchFamily="34" charset="0"/>
            <a:cs typeface="Segoe UI" panose="020B0502040204020203" pitchFamily="34" charset="0"/>
          </a:endParaRPr>
        </a:p>
      </dgm:t>
    </dgm:pt>
    <dgm:pt modelId="{4D65BA27-9461-4AF6-B580-64C84BBC2A06}" type="parTrans" cxnId="{83B29B2D-49F2-42D7-8F15-DB9311030CDC}">
      <dgm:prSet/>
      <dgm:spPr/>
      <dgm:t>
        <a:bodyPr/>
        <a:lstStyle/>
        <a:p>
          <a:endParaRPr lang="en-US" sz="2000">
            <a:latin typeface="Segoe UI" panose="020B0502040204020203" pitchFamily="34" charset="0"/>
            <a:cs typeface="Segoe UI" panose="020B0502040204020203" pitchFamily="34" charset="0"/>
          </a:endParaRPr>
        </a:p>
      </dgm:t>
    </dgm:pt>
    <dgm:pt modelId="{C7B5B3AC-1C6F-4CAB-99F5-ACF2A88F887D}" type="sibTrans" cxnId="{83B29B2D-49F2-42D7-8F15-DB9311030CDC}">
      <dgm:prSet/>
      <dgm:spPr/>
      <dgm:t>
        <a:bodyPr/>
        <a:lstStyle/>
        <a:p>
          <a:endParaRPr lang="en-US" sz="2000">
            <a:latin typeface="Segoe UI" panose="020B0502040204020203" pitchFamily="34" charset="0"/>
            <a:cs typeface="Segoe UI" panose="020B0502040204020203" pitchFamily="34" charset="0"/>
          </a:endParaRPr>
        </a:p>
      </dgm:t>
    </dgm:pt>
    <dgm:pt modelId="{9316F9E9-7BD6-460C-973F-2423853BA448}">
      <dgm:prSet custT="1">
        <dgm:style>
          <a:lnRef idx="2">
            <a:schemeClr val="accent5"/>
          </a:lnRef>
          <a:fillRef idx="1">
            <a:schemeClr val="lt1"/>
          </a:fillRef>
          <a:effectRef idx="0">
            <a:schemeClr val="accent5"/>
          </a:effectRef>
          <a:fontRef idx="minor">
            <a:schemeClr val="dk1"/>
          </a:fontRef>
        </dgm:style>
      </dgm:prSet>
      <dgm:spPr/>
      <dgm:t>
        <a:bodyPr/>
        <a:lstStyle/>
        <a:p>
          <a:r>
            <a:rPr lang="en-GB" sz="1800" dirty="0">
              <a:latin typeface="Segoe UI" panose="020B0502040204020203" pitchFamily="34" charset="0"/>
              <a:cs typeface="Segoe UI" panose="020B0502040204020203" pitchFamily="34" charset="0"/>
            </a:rPr>
            <a:t>Maternity Package </a:t>
          </a:r>
          <a:endParaRPr lang="en-US" sz="1800" dirty="0">
            <a:latin typeface="Segoe UI" panose="020B0502040204020203" pitchFamily="34" charset="0"/>
            <a:cs typeface="Segoe UI" panose="020B0502040204020203" pitchFamily="34" charset="0"/>
          </a:endParaRPr>
        </a:p>
      </dgm:t>
    </dgm:pt>
    <dgm:pt modelId="{2CAC6577-1B2B-4B1E-BE29-CE6FCC014470}" type="parTrans" cxnId="{30438738-4324-48EE-A921-6497EE757C85}">
      <dgm:prSet/>
      <dgm:spPr/>
      <dgm:t>
        <a:bodyPr/>
        <a:lstStyle/>
        <a:p>
          <a:endParaRPr lang="en-US" sz="2000">
            <a:latin typeface="Segoe UI" panose="020B0502040204020203" pitchFamily="34" charset="0"/>
            <a:cs typeface="Segoe UI" panose="020B0502040204020203" pitchFamily="34" charset="0"/>
          </a:endParaRPr>
        </a:p>
      </dgm:t>
    </dgm:pt>
    <dgm:pt modelId="{DC2976CC-CB4F-4FDA-9460-218E21E27E2D}" type="sibTrans" cxnId="{30438738-4324-48EE-A921-6497EE757C85}">
      <dgm:prSet/>
      <dgm:spPr/>
      <dgm:t>
        <a:bodyPr/>
        <a:lstStyle/>
        <a:p>
          <a:endParaRPr lang="en-US" sz="2000">
            <a:latin typeface="Segoe UI" panose="020B0502040204020203" pitchFamily="34" charset="0"/>
            <a:cs typeface="Segoe UI" panose="020B0502040204020203" pitchFamily="34" charset="0"/>
          </a:endParaRPr>
        </a:p>
      </dgm:t>
    </dgm:pt>
    <dgm:pt modelId="{DDF334EA-5256-4BB9-AAB3-B3582312C2DA}">
      <dgm:prSet custT="1">
        <dgm:style>
          <a:lnRef idx="2">
            <a:schemeClr val="accent5"/>
          </a:lnRef>
          <a:fillRef idx="1">
            <a:schemeClr val="lt1"/>
          </a:fillRef>
          <a:effectRef idx="0">
            <a:schemeClr val="accent5"/>
          </a:effectRef>
          <a:fontRef idx="minor">
            <a:schemeClr val="dk1"/>
          </a:fontRef>
        </dgm:style>
      </dgm:prSet>
      <dgm:spPr/>
      <dgm:t>
        <a:bodyPr/>
        <a:lstStyle/>
        <a:p>
          <a:r>
            <a:rPr lang="en-GB" sz="1800" dirty="0">
              <a:latin typeface="Segoe UI" panose="020B0502040204020203" pitchFamily="34" charset="0"/>
              <a:cs typeface="Segoe UI" panose="020B0502040204020203" pitchFamily="34" charset="0"/>
            </a:rPr>
            <a:t>Drug &amp; Substance Abuse Rehabilitation</a:t>
          </a:r>
          <a:endParaRPr lang="en-US" sz="1800" dirty="0">
            <a:latin typeface="Segoe UI" panose="020B0502040204020203" pitchFamily="34" charset="0"/>
            <a:cs typeface="Segoe UI" panose="020B0502040204020203" pitchFamily="34" charset="0"/>
          </a:endParaRPr>
        </a:p>
      </dgm:t>
    </dgm:pt>
    <dgm:pt modelId="{C916371D-69B6-411A-86A8-326E85393454}" type="parTrans" cxnId="{FA0C941B-8354-47F9-8AEC-91729315AB65}">
      <dgm:prSet/>
      <dgm:spPr/>
      <dgm:t>
        <a:bodyPr/>
        <a:lstStyle/>
        <a:p>
          <a:endParaRPr lang="en-US" sz="2000">
            <a:latin typeface="Segoe UI" panose="020B0502040204020203" pitchFamily="34" charset="0"/>
            <a:cs typeface="Segoe UI" panose="020B0502040204020203" pitchFamily="34" charset="0"/>
          </a:endParaRPr>
        </a:p>
      </dgm:t>
    </dgm:pt>
    <dgm:pt modelId="{7B8F14ED-6094-447B-9FA3-CF28C1963898}" type="sibTrans" cxnId="{FA0C941B-8354-47F9-8AEC-91729315AB65}">
      <dgm:prSet/>
      <dgm:spPr/>
      <dgm:t>
        <a:bodyPr/>
        <a:lstStyle/>
        <a:p>
          <a:endParaRPr lang="en-US" sz="2000">
            <a:latin typeface="Segoe UI" panose="020B0502040204020203" pitchFamily="34" charset="0"/>
            <a:cs typeface="Segoe UI" panose="020B0502040204020203" pitchFamily="34" charset="0"/>
          </a:endParaRPr>
        </a:p>
      </dgm:t>
    </dgm:pt>
    <dgm:pt modelId="{FAAC73E0-8E2C-4A2F-8833-68B64A7070B3}">
      <dgm:prSet custT="1">
        <dgm:style>
          <a:lnRef idx="2">
            <a:schemeClr val="accent5"/>
          </a:lnRef>
          <a:fillRef idx="1">
            <a:schemeClr val="lt1"/>
          </a:fillRef>
          <a:effectRef idx="0">
            <a:schemeClr val="accent5"/>
          </a:effectRef>
          <a:fontRef idx="minor">
            <a:schemeClr val="dk1"/>
          </a:fontRef>
        </dgm:style>
      </dgm:prSet>
      <dgm:spPr/>
      <dgm:t>
        <a:bodyPr/>
        <a:lstStyle/>
        <a:p>
          <a:r>
            <a:rPr lang="en-GB" sz="1800" dirty="0">
              <a:latin typeface="Segoe UI" panose="020B0502040204020203" pitchFamily="34" charset="0"/>
              <a:cs typeface="Segoe UI" panose="020B0502040204020203" pitchFamily="34" charset="0"/>
            </a:rPr>
            <a:t>Chronic Illness</a:t>
          </a:r>
          <a:endParaRPr lang="en-US" sz="1800" dirty="0">
            <a:latin typeface="Segoe UI" panose="020B0502040204020203" pitchFamily="34" charset="0"/>
            <a:cs typeface="Segoe UI" panose="020B0502040204020203" pitchFamily="34" charset="0"/>
          </a:endParaRPr>
        </a:p>
      </dgm:t>
    </dgm:pt>
    <dgm:pt modelId="{46ABB0A8-E41F-4AA0-B9C0-8218704ADC69}" type="parTrans" cxnId="{BF8402F5-ECAA-4461-B08E-6B3388590A1A}">
      <dgm:prSet/>
      <dgm:spPr/>
      <dgm:t>
        <a:bodyPr/>
        <a:lstStyle/>
        <a:p>
          <a:endParaRPr lang="en-US" sz="2000">
            <a:latin typeface="Segoe UI" panose="020B0502040204020203" pitchFamily="34" charset="0"/>
            <a:cs typeface="Segoe UI" panose="020B0502040204020203" pitchFamily="34" charset="0"/>
          </a:endParaRPr>
        </a:p>
      </dgm:t>
    </dgm:pt>
    <dgm:pt modelId="{182A592B-E1A7-4CBE-810C-897177CC2E7C}" type="sibTrans" cxnId="{BF8402F5-ECAA-4461-B08E-6B3388590A1A}">
      <dgm:prSet/>
      <dgm:spPr/>
      <dgm:t>
        <a:bodyPr/>
        <a:lstStyle/>
        <a:p>
          <a:endParaRPr lang="en-US" sz="2000">
            <a:latin typeface="Segoe UI" panose="020B0502040204020203" pitchFamily="34" charset="0"/>
            <a:cs typeface="Segoe UI" panose="020B0502040204020203" pitchFamily="34" charset="0"/>
          </a:endParaRPr>
        </a:p>
      </dgm:t>
    </dgm:pt>
    <dgm:pt modelId="{698F1178-A0A8-4E16-83D7-F3EB99C2838B}">
      <dgm:prSet custT="1">
        <dgm:style>
          <a:lnRef idx="2">
            <a:schemeClr val="accent5"/>
          </a:lnRef>
          <a:fillRef idx="1">
            <a:schemeClr val="lt1"/>
          </a:fillRef>
          <a:effectRef idx="0">
            <a:schemeClr val="accent5"/>
          </a:effectRef>
          <a:fontRef idx="minor">
            <a:schemeClr val="dk1"/>
          </a:fontRef>
        </dgm:style>
      </dgm:prSet>
      <dgm:spPr/>
      <dgm:t>
        <a:bodyPr/>
        <a:lstStyle/>
        <a:p>
          <a:r>
            <a:rPr lang="en-GB" sz="1800" dirty="0">
              <a:latin typeface="Segoe UI" panose="020B0502040204020203" pitchFamily="34" charset="0"/>
              <a:cs typeface="Segoe UI" panose="020B0502040204020203" pitchFamily="34" charset="0"/>
            </a:rPr>
            <a:t>Renal Dialysis </a:t>
          </a:r>
          <a:endParaRPr lang="en-US" sz="1800" dirty="0">
            <a:latin typeface="Segoe UI" panose="020B0502040204020203" pitchFamily="34" charset="0"/>
            <a:cs typeface="Segoe UI" panose="020B0502040204020203" pitchFamily="34" charset="0"/>
          </a:endParaRPr>
        </a:p>
      </dgm:t>
    </dgm:pt>
    <dgm:pt modelId="{17B36030-5643-4069-B671-220C57B463EC}" type="parTrans" cxnId="{CB37069D-FD06-475D-B9EA-2BC52E0D8BEA}">
      <dgm:prSet/>
      <dgm:spPr/>
      <dgm:t>
        <a:bodyPr/>
        <a:lstStyle/>
        <a:p>
          <a:endParaRPr lang="en-US" sz="2000">
            <a:latin typeface="Segoe UI" panose="020B0502040204020203" pitchFamily="34" charset="0"/>
            <a:cs typeface="Segoe UI" panose="020B0502040204020203" pitchFamily="34" charset="0"/>
          </a:endParaRPr>
        </a:p>
      </dgm:t>
    </dgm:pt>
    <dgm:pt modelId="{F9FE6F5E-B747-43D9-9773-85136FA071A5}" type="sibTrans" cxnId="{CB37069D-FD06-475D-B9EA-2BC52E0D8BEA}">
      <dgm:prSet/>
      <dgm:spPr/>
      <dgm:t>
        <a:bodyPr/>
        <a:lstStyle/>
        <a:p>
          <a:endParaRPr lang="en-US" sz="2000">
            <a:latin typeface="Segoe UI" panose="020B0502040204020203" pitchFamily="34" charset="0"/>
            <a:cs typeface="Segoe UI" panose="020B0502040204020203" pitchFamily="34" charset="0"/>
          </a:endParaRPr>
        </a:p>
      </dgm:t>
    </dgm:pt>
    <dgm:pt modelId="{88DE6B62-1095-4CBA-A48B-9272A04161E5}">
      <dgm:prSet custT="1">
        <dgm:style>
          <a:lnRef idx="2">
            <a:schemeClr val="accent5"/>
          </a:lnRef>
          <a:fillRef idx="1">
            <a:schemeClr val="lt1"/>
          </a:fillRef>
          <a:effectRef idx="0">
            <a:schemeClr val="accent5"/>
          </a:effectRef>
          <a:fontRef idx="minor">
            <a:schemeClr val="dk1"/>
          </a:fontRef>
        </dgm:style>
      </dgm:prSet>
      <dgm:spPr/>
      <dgm:t>
        <a:bodyPr/>
        <a:lstStyle/>
        <a:p>
          <a:r>
            <a:rPr lang="en-GB" sz="1800" dirty="0">
              <a:latin typeface="Segoe UI" panose="020B0502040204020203" pitchFamily="34" charset="0"/>
              <a:cs typeface="Segoe UI" panose="020B0502040204020203" pitchFamily="34" charset="0"/>
            </a:rPr>
            <a:t>Evacuation Services</a:t>
          </a:r>
          <a:endParaRPr lang="en-US" sz="1800" dirty="0">
            <a:latin typeface="Segoe UI" panose="020B0502040204020203" pitchFamily="34" charset="0"/>
            <a:cs typeface="Segoe UI" panose="020B0502040204020203" pitchFamily="34" charset="0"/>
          </a:endParaRPr>
        </a:p>
      </dgm:t>
    </dgm:pt>
    <dgm:pt modelId="{8D9EC8C0-4929-43DF-A9D6-865B99A1E12C}" type="parTrans" cxnId="{4EB6F21A-E508-42B1-B61B-382FF7A56CDE}">
      <dgm:prSet/>
      <dgm:spPr/>
      <dgm:t>
        <a:bodyPr/>
        <a:lstStyle/>
        <a:p>
          <a:endParaRPr lang="en-US" sz="2000">
            <a:latin typeface="Segoe UI" panose="020B0502040204020203" pitchFamily="34" charset="0"/>
            <a:cs typeface="Segoe UI" panose="020B0502040204020203" pitchFamily="34" charset="0"/>
          </a:endParaRPr>
        </a:p>
      </dgm:t>
    </dgm:pt>
    <dgm:pt modelId="{70FEE9E5-E102-45E5-870D-D7C13F16A3F2}" type="sibTrans" cxnId="{4EB6F21A-E508-42B1-B61B-382FF7A56CDE}">
      <dgm:prSet/>
      <dgm:spPr/>
      <dgm:t>
        <a:bodyPr/>
        <a:lstStyle/>
        <a:p>
          <a:endParaRPr lang="en-US" sz="2000">
            <a:latin typeface="Segoe UI" panose="020B0502040204020203" pitchFamily="34" charset="0"/>
            <a:cs typeface="Segoe UI" panose="020B0502040204020203" pitchFamily="34" charset="0"/>
          </a:endParaRPr>
        </a:p>
      </dgm:t>
    </dgm:pt>
    <dgm:pt modelId="{9F86644F-6045-4136-B284-3225D0A8F9B7}">
      <dgm:prSet custT="1">
        <dgm:style>
          <a:lnRef idx="2">
            <a:schemeClr val="accent5"/>
          </a:lnRef>
          <a:fillRef idx="1">
            <a:schemeClr val="lt1"/>
          </a:fillRef>
          <a:effectRef idx="0">
            <a:schemeClr val="accent5"/>
          </a:effectRef>
          <a:fontRef idx="minor">
            <a:schemeClr val="dk1"/>
          </a:fontRef>
        </dgm:style>
      </dgm:prSet>
      <dgm:spPr/>
      <dgm:t>
        <a:bodyPr/>
        <a:lstStyle/>
        <a:p>
          <a:r>
            <a:rPr lang="en-GB" sz="1800" dirty="0">
              <a:latin typeface="Segoe UI" panose="020B0502040204020203" pitchFamily="34" charset="0"/>
              <a:cs typeface="Segoe UI" panose="020B0502040204020203" pitchFamily="34" charset="0"/>
            </a:rPr>
            <a:t>Tests for Organ Donors </a:t>
          </a:r>
          <a:endParaRPr lang="en-US" sz="1800" dirty="0">
            <a:latin typeface="Segoe UI" panose="020B0502040204020203" pitchFamily="34" charset="0"/>
            <a:cs typeface="Segoe UI" panose="020B0502040204020203" pitchFamily="34" charset="0"/>
          </a:endParaRPr>
        </a:p>
      </dgm:t>
    </dgm:pt>
    <dgm:pt modelId="{2A9809D3-E7DF-4B36-9F5F-AAB855635991}" type="parTrans" cxnId="{C1B3A29A-937A-4D34-8714-E3BC0801416B}">
      <dgm:prSet/>
      <dgm:spPr/>
      <dgm:t>
        <a:bodyPr/>
        <a:lstStyle/>
        <a:p>
          <a:endParaRPr lang="en-US" sz="2000">
            <a:latin typeface="Segoe UI" panose="020B0502040204020203" pitchFamily="34" charset="0"/>
            <a:cs typeface="Segoe UI" panose="020B0502040204020203" pitchFamily="34" charset="0"/>
          </a:endParaRPr>
        </a:p>
      </dgm:t>
    </dgm:pt>
    <dgm:pt modelId="{814F9F81-17F1-48A0-A326-311793F2E817}" type="sibTrans" cxnId="{C1B3A29A-937A-4D34-8714-E3BC0801416B}">
      <dgm:prSet/>
      <dgm:spPr/>
      <dgm:t>
        <a:bodyPr/>
        <a:lstStyle/>
        <a:p>
          <a:endParaRPr lang="en-US" sz="2000">
            <a:latin typeface="Segoe UI" panose="020B0502040204020203" pitchFamily="34" charset="0"/>
            <a:cs typeface="Segoe UI" panose="020B0502040204020203" pitchFamily="34" charset="0"/>
          </a:endParaRPr>
        </a:p>
      </dgm:t>
    </dgm:pt>
    <dgm:pt modelId="{8C045EC3-55F3-489A-9BCE-C98D67E2651C}" type="pres">
      <dgm:prSet presAssocID="{121E06EC-2ADA-4E63-82F8-3558E13BD422}" presName="diagram" presStyleCnt="0">
        <dgm:presLayoutVars>
          <dgm:dir/>
          <dgm:resizeHandles val="exact"/>
        </dgm:presLayoutVars>
      </dgm:prSet>
      <dgm:spPr/>
    </dgm:pt>
    <dgm:pt modelId="{195FE205-BE66-44A3-B184-0D81B8B27C28}" type="pres">
      <dgm:prSet presAssocID="{24786FAF-1042-4A96-B236-A2D5B472B4C3}" presName="node" presStyleLbl="node1" presStyleIdx="0" presStyleCnt="11">
        <dgm:presLayoutVars>
          <dgm:bulletEnabled val="1"/>
        </dgm:presLayoutVars>
      </dgm:prSet>
      <dgm:spPr/>
    </dgm:pt>
    <dgm:pt modelId="{C3CF1190-B844-4644-833C-A8BE7D2C65F9}" type="pres">
      <dgm:prSet presAssocID="{46DC37E3-46FE-451A-8B7C-BAACE82AA2B0}" presName="sibTrans" presStyleCnt="0"/>
      <dgm:spPr/>
    </dgm:pt>
    <dgm:pt modelId="{9FF324E8-FB59-4712-A61E-1F294685B9BE}" type="pres">
      <dgm:prSet presAssocID="{C157FF7D-87CF-4B9F-A9D5-A85778FF4083}" presName="node" presStyleLbl="node1" presStyleIdx="1" presStyleCnt="11">
        <dgm:presLayoutVars>
          <dgm:bulletEnabled val="1"/>
        </dgm:presLayoutVars>
      </dgm:prSet>
      <dgm:spPr/>
    </dgm:pt>
    <dgm:pt modelId="{235D0B0A-D8D1-48F5-BB58-27C89EFC9776}" type="pres">
      <dgm:prSet presAssocID="{589FDEDB-66AD-41EC-8E60-29342B233C78}" presName="sibTrans" presStyleCnt="0"/>
      <dgm:spPr/>
    </dgm:pt>
    <dgm:pt modelId="{169C22AE-0DC6-4415-8935-8F5E20A89D04}" type="pres">
      <dgm:prSet presAssocID="{4761FE24-FAD1-4CE6-98C0-0B9B888D96C4}" presName="node" presStyleLbl="node1" presStyleIdx="2" presStyleCnt="11">
        <dgm:presLayoutVars>
          <dgm:bulletEnabled val="1"/>
        </dgm:presLayoutVars>
      </dgm:prSet>
      <dgm:spPr/>
    </dgm:pt>
    <dgm:pt modelId="{E52C48C1-79E2-46FF-BEF0-8B70D053DEEC}" type="pres">
      <dgm:prSet presAssocID="{A8CBF2FB-30B6-4DF5-95E9-92C26366D97C}" presName="sibTrans" presStyleCnt="0"/>
      <dgm:spPr/>
    </dgm:pt>
    <dgm:pt modelId="{8B5E7A73-901A-49D8-B51F-F1C0EC3DD290}" type="pres">
      <dgm:prSet presAssocID="{9FC159D1-3445-46F3-B344-E6C4844CF2F3}" presName="node" presStyleLbl="node1" presStyleIdx="3" presStyleCnt="11">
        <dgm:presLayoutVars>
          <dgm:bulletEnabled val="1"/>
        </dgm:presLayoutVars>
      </dgm:prSet>
      <dgm:spPr/>
    </dgm:pt>
    <dgm:pt modelId="{1C28A277-164B-44EC-BAB2-437F0C04DC8E}" type="pres">
      <dgm:prSet presAssocID="{B88B02E4-3B69-48B9-9B89-D717B64281F0}" presName="sibTrans" presStyleCnt="0"/>
      <dgm:spPr/>
    </dgm:pt>
    <dgm:pt modelId="{6E7772F3-5F37-47FC-BBF3-DF529F52BC09}" type="pres">
      <dgm:prSet presAssocID="{E4C967BA-2CF7-4F0E-81B6-7EFB8DC3DD74}" presName="node" presStyleLbl="node1" presStyleIdx="4" presStyleCnt="11">
        <dgm:presLayoutVars>
          <dgm:bulletEnabled val="1"/>
        </dgm:presLayoutVars>
      </dgm:prSet>
      <dgm:spPr/>
    </dgm:pt>
    <dgm:pt modelId="{BC495C5B-A095-42C6-B650-19F17625371C}" type="pres">
      <dgm:prSet presAssocID="{C7B5B3AC-1C6F-4CAB-99F5-ACF2A88F887D}" presName="sibTrans" presStyleCnt="0"/>
      <dgm:spPr/>
    </dgm:pt>
    <dgm:pt modelId="{701E41B1-BB76-4D6C-91FC-00C9E9BB71BA}" type="pres">
      <dgm:prSet presAssocID="{9316F9E9-7BD6-460C-973F-2423853BA448}" presName="node" presStyleLbl="node1" presStyleIdx="5" presStyleCnt="11">
        <dgm:presLayoutVars>
          <dgm:bulletEnabled val="1"/>
        </dgm:presLayoutVars>
      </dgm:prSet>
      <dgm:spPr/>
    </dgm:pt>
    <dgm:pt modelId="{47758F43-790D-416C-AE5D-42026FF41924}" type="pres">
      <dgm:prSet presAssocID="{DC2976CC-CB4F-4FDA-9460-218E21E27E2D}" presName="sibTrans" presStyleCnt="0"/>
      <dgm:spPr/>
    </dgm:pt>
    <dgm:pt modelId="{1D1B3552-93A5-48E7-B48B-700F914102E5}" type="pres">
      <dgm:prSet presAssocID="{DDF334EA-5256-4BB9-AAB3-B3582312C2DA}" presName="node" presStyleLbl="node1" presStyleIdx="6" presStyleCnt="11">
        <dgm:presLayoutVars>
          <dgm:bulletEnabled val="1"/>
        </dgm:presLayoutVars>
      </dgm:prSet>
      <dgm:spPr/>
    </dgm:pt>
    <dgm:pt modelId="{3501C229-E52C-470F-986D-845397F3D831}" type="pres">
      <dgm:prSet presAssocID="{7B8F14ED-6094-447B-9FA3-CF28C1963898}" presName="sibTrans" presStyleCnt="0"/>
      <dgm:spPr/>
    </dgm:pt>
    <dgm:pt modelId="{CA931D16-EF50-499E-9913-2350302C1077}" type="pres">
      <dgm:prSet presAssocID="{FAAC73E0-8E2C-4A2F-8833-68B64A7070B3}" presName="node" presStyleLbl="node1" presStyleIdx="7" presStyleCnt="11">
        <dgm:presLayoutVars>
          <dgm:bulletEnabled val="1"/>
        </dgm:presLayoutVars>
      </dgm:prSet>
      <dgm:spPr/>
    </dgm:pt>
    <dgm:pt modelId="{B6D686DE-F58D-423D-B345-D757566E40F7}" type="pres">
      <dgm:prSet presAssocID="{182A592B-E1A7-4CBE-810C-897177CC2E7C}" presName="sibTrans" presStyleCnt="0"/>
      <dgm:spPr/>
    </dgm:pt>
    <dgm:pt modelId="{6D37ED92-EAC0-4AEE-928F-8B91CC9A0448}" type="pres">
      <dgm:prSet presAssocID="{698F1178-A0A8-4E16-83D7-F3EB99C2838B}" presName="node" presStyleLbl="node1" presStyleIdx="8" presStyleCnt="11">
        <dgm:presLayoutVars>
          <dgm:bulletEnabled val="1"/>
        </dgm:presLayoutVars>
      </dgm:prSet>
      <dgm:spPr/>
    </dgm:pt>
    <dgm:pt modelId="{AEF9EFB1-75DB-4093-9A16-118ED3499829}" type="pres">
      <dgm:prSet presAssocID="{F9FE6F5E-B747-43D9-9773-85136FA071A5}" presName="sibTrans" presStyleCnt="0"/>
      <dgm:spPr/>
    </dgm:pt>
    <dgm:pt modelId="{1B36E662-40E1-4BF0-9E40-52B9D9518B0F}" type="pres">
      <dgm:prSet presAssocID="{88DE6B62-1095-4CBA-A48B-9272A04161E5}" presName="node" presStyleLbl="node1" presStyleIdx="9" presStyleCnt="11">
        <dgm:presLayoutVars>
          <dgm:bulletEnabled val="1"/>
        </dgm:presLayoutVars>
      </dgm:prSet>
      <dgm:spPr/>
    </dgm:pt>
    <dgm:pt modelId="{D2F93F22-D350-41E2-8A06-56C6988176A7}" type="pres">
      <dgm:prSet presAssocID="{70FEE9E5-E102-45E5-870D-D7C13F16A3F2}" presName="sibTrans" presStyleCnt="0"/>
      <dgm:spPr/>
    </dgm:pt>
    <dgm:pt modelId="{DC807E30-B234-432B-9CA2-155BB08B4AAB}" type="pres">
      <dgm:prSet presAssocID="{9F86644F-6045-4136-B284-3225D0A8F9B7}" presName="node" presStyleLbl="node1" presStyleIdx="10" presStyleCnt="11">
        <dgm:presLayoutVars>
          <dgm:bulletEnabled val="1"/>
        </dgm:presLayoutVars>
      </dgm:prSet>
      <dgm:spPr/>
    </dgm:pt>
  </dgm:ptLst>
  <dgm:cxnLst>
    <dgm:cxn modelId="{3BB45709-ADA1-403C-B5E6-B7ABD8968385}" type="presOf" srcId="{E4C967BA-2CF7-4F0E-81B6-7EFB8DC3DD74}" destId="{6E7772F3-5F37-47FC-BBF3-DF529F52BC09}" srcOrd="0" destOrd="0" presId="urn:microsoft.com/office/officeart/2005/8/layout/default#2"/>
    <dgm:cxn modelId="{4EB6F21A-E508-42B1-B61B-382FF7A56CDE}" srcId="{121E06EC-2ADA-4E63-82F8-3558E13BD422}" destId="{88DE6B62-1095-4CBA-A48B-9272A04161E5}" srcOrd="9" destOrd="0" parTransId="{8D9EC8C0-4929-43DF-A9D6-865B99A1E12C}" sibTransId="{70FEE9E5-E102-45E5-870D-D7C13F16A3F2}"/>
    <dgm:cxn modelId="{FA0C941B-8354-47F9-8AEC-91729315AB65}" srcId="{121E06EC-2ADA-4E63-82F8-3558E13BD422}" destId="{DDF334EA-5256-4BB9-AAB3-B3582312C2DA}" srcOrd="6" destOrd="0" parTransId="{C916371D-69B6-411A-86A8-326E85393454}" sibTransId="{7B8F14ED-6094-447B-9FA3-CF28C1963898}"/>
    <dgm:cxn modelId="{50875F2A-EDC2-4C0E-87F9-EB5CBC24B59E}" type="presOf" srcId="{698F1178-A0A8-4E16-83D7-F3EB99C2838B}" destId="{6D37ED92-EAC0-4AEE-928F-8B91CC9A0448}" srcOrd="0" destOrd="0" presId="urn:microsoft.com/office/officeart/2005/8/layout/default#2"/>
    <dgm:cxn modelId="{83B29B2D-49F2-42D7-8F15-DB9311030CDC}" srcId="{121E06EC-2ADA-4E63-82F8-3558E13BD422}" destId="{E4C967BA-2CF7-4F0E-81B6-7EFB8DC3DD74}" srcOrd="4" destOrd="0" parTransId="{4D65BA27-9461-4AF6-B580-64C84BBC2A06}" sibTransId="{C7B5B3AC-1C6F-4CAB-99F5-ACF2A88F887D}"/>
    <dgm:cxn modelId="{30438738-4324-48EE-A921-6497EE757C85}" srcId="{121E06EC-2ADA-4E63-82F8-3558E13BD422}" destId="{9316F9E9-7BD6-460C-973F-2423853BA448}" srcOrd="5" destOrd="0" parTransId="{2CAC6577-1B2B-4B1E-BE29-CE6FCC014470}" sibTransId="{DC2976CC-CB4F-4FDA-9460-218E21E27E2D}"/>
    <dgm:cxn modelId="{6586A239-7E4B-4E66-AB5E-8563C41CB160}" type="presOf" srcId="{121E06EC-2ADA-4E63-82F8-3558E13BD422}" destId="{8C045EC3-55F3-489A-9BCE-C98D67E2651C}" srcOrd="0" destOrd="0" presId="urn:microsoft.com/office/officeart/2005/8/layout/default#2"/>
    <dgm:cxn modelId="{389ECC3D-95AE-4579-A9DB-528683436096}" type="presOf" srcId="{88DE6B62-1095-4CBA-A48B-9272A04161E5}" destId="{1B36E662-40E1-4BF0-9E40-52B9D9518B0F}" srcOrd="0" destOrd="0" presId="urn:microsoft.com/office/officeart/2005/8/layout/default#2"/>
    <dgm:cxn modelId="{1BA95E78-1C6C-4034-AB38-8B8280699DD0}" srcId="{121E06EC-2ADA-4E63-82F8-3558E13BD422}" destId="{24786FAF-1042-4A96-B236-A2D5B472B4C3}" srcOrd="0" destOrd="0" parTransId="{AB45CFE6-DD91-4E72-925C-E41C11E0F481}" sibTransId="{46DC37E3-46FE-451A-8B7C-BAACE82AA2B0}"/>
    <dgm:cxn modelId="{1193747A-1C23-44C2-AC4E-26EB719D8E27}" type="presOf" srcId="{9F86644F-6045-4136-B284-3225D0A8F9B7}" destId="{DC807E30-B234-432B-9CA2-155BB08B4AAB}" srcOrd="0" destOrd="0" presId="urn:microsoft.com/office/officeart/2005/8/layout/default#2"/>
    <dgm:cxn modelId="{3EBBBE7D-4F71-45CF-9A71-28B3A1C68877}" type="presOf" srcId="{9316F9E9-7BD6-460C-973F-2423853BA448}" destId="{701E41B1-BB76-4D6C-91FC-00C9E9BB71BA}" srcOrd="0" destOrd="0" presId="urn:microsoft.com/office/officeart/2005/8/layout/default#2"/>
    <dgm:cxn modelId="{15161D84-F90E-4351-8934-3E3A38605AD6}" type="presOf" srcId="{C157FF7D-87CF-4B9F-A9D5-A85778FF4083}" destId="{9FF324E8-FB59-4712-A61E-1F294685B9BE}" srcOrd="0" destOrd="0" presId="urn:microsoft.com/office/officeart/2005/8/layout/default#2"/>
    <dgm:cxn modelId="{0BADD98D-6732-49FE-B3C3-54FAB2050B1E}" type="presOf" srcId="{DDF334EA-5256-4BB9-AAB3-B3582312C2DA}" destId="{1D1B3552-93A5-48E7-B48B-700F914102E5}" srcOrd="0" destOrd="0" presId="urn:microsoft.com/office/officeart/2005/8/layout/default#2"/>
    <dgm:cxn modelId="{4D98F299-015A-4828-ABBA-26EDFD321A42}" srcId="{121E06EC-2ADA-4E63-82F8-3558E13BD422}" destId="{4761FE24-FAD1-4CE6-98C0-0B9B888D96C4}" srcOrd="2" destOrd="0" parTransId="{85AF77FA-01D5-49B3-BBD6-34741A0AF54E}" sibTransId="{A8CBF2FB-30B6-4DF5-95E9-92C26366D97C}"/>
    <dgm:cxn modelId="{C1B3A29A-937A-4D34-8714-E3BC0801416B}" srcId="{121E06EC-2ADA-4E63-82F8-3558E13BD422}" destId="{9F86644F-6045-4136-B284-3225D0A8F9B7}" srcOrd="10" destOrd="0" parTransId="{2A9809D3-E7DF-4B36-9F5F-AAB855635991}" sibTransId="{814F9F81-17F1-48A0-A326-311793F2E817}"/>
    <dgm:cxn modelId="{CB37069D-FD06-475D-B9EA-2BC52E0D8BEA}" srcId="{121E06EC-2ADA-4E63-82F8-3558E13BD422}" destId="{698F1178-A0A8-4E16-83D7-F3EB99C2838B}" srcOrd="8" destOrd="0" parTransId="{17B36030-5643-4069-B671-220C57B463EC}" sibTransId="{F9FE6F5E-B747-43D9-9773-85136FA071A5}"/>
    <dgm:cxn modelId="{266D79AE-1059-46C3-B0C9-1E265C280F21}" srcId="{121E06EC-2ADA-4E63-82F8-3558E13BD422}" destId="{9FC159D1-3445-46F3-B344-E6C4844CF2F3}" srcOrd="3" destOrd="0" parTransId="{0996752A-7645-41F5-B1CC-F8F42EC5FAA6}" sibTransId="{B88B02E4-3B69-48B9-9B89-D717B64281F0}"/>
    <dgm:cxn modelId="{95C3B1B3-4F42-4234-81F5-866813D4A03E}" srcId="{121E06EC-2ADA-4E63-82F8-3558E13BD422}" destId="{C157FF7D-87CF-4B9F-A9D5-A85778FF4083}" srcOrd="1" destOrd="0" parTransId="{344EFAF9-3794-429D-9B4A-3CB37FA7EAF3}" sibTransId="{589FDEDB-66AD-41EC-8E60-29342B233C78}"/>
    <dgm:cxn modelId="{310964B7-5468-4148-A6ED-33106DFDE3FA}" type="presOf" srcId="{9FC159D1-3445-46F3-B344-E6C4844CF2F3}" destId="{8B5E7A73-901A-49D8-B51F-F1C0EC3DD290}" srcOrd="0" destOrd="0" presId="urn:microsoft.com/office/officeart/2005/8/layout/default#2"/>
    <dgm:cxn modelId="{BF5E24C4-3F0C-4821-8034-7A3EA74275EE}" type="presOf" srcId="{FAAC73E0-8E2C-4A2F-8833-68B64A7070B3}" destId="{CA931D16-EF50-499E-9913-2350302C1077}" srcOrd="0" destOrd="0" presId="urn:microsoft.com/office/officeart/2005/8/layout/default#2"/>
    <dgm:cxn modelId="{2FDDB2D9-00E1-434D-8984-3F00C9C5CF45}" type="presOf" srcId="{4761FE24-FAD1-4CE6-98C0-0B9B888D96C4}" destId="{169C22AE-0DC6-4415-8935-8F5E20A89D04}" srcOrd="0" destOrd="0" presId="urn:microsoft.com/office/officeart/2005/8/layout/default#2"/>
    <dgm:cxn modelId="{03FFC6E3-B0DD-4750-89AA-CE3E57541436}" type="presOf" srcId="{24786FAF-1042-4A96-B236-A2D5B472B4C3}" destId="{195FE205-BE66-44A3-B184-0D81B8B27C28}" srcOrd="0" destOrd="0" presId="urn:microsoft.com/office/officeart/2005/8/layout/default#2"/>
    <dgm:cxn modelId="{BF8402F5-ECAA-4461-B08E-6B3388590A1A}" srcId="{121E06EC-2ADA-4E63-82F8-3558E13BD422}" destId="{FAAC73E0-8E2C-4A2F-8833-68B64A7070B3}" srcOrd="7" destOrd="0" parTransId="{46ABB0A8-E41F-4AA0-B9C0-8218704ADC69}" sibTransId="{182A592B-E1A7-4CBE-810C-897177CC2E7C}"/>
    <dgm:cxn modelId="{53A218EB-9925-48C9-96DE-AADF403C86AD}" type="presParOf" srcId="{8C045EC3-55F3-489A-9BCE-C98D67E2651C}" destId="{195FE205-BE66-44A3-B184-0D81B8B27C28}" srcOrd="0" destOrd="0" presId="urn:microsoft.com/office/officeart/2005/8/layout/default#2"/>
    <dgm:cxn modelId="{9AA8D76A-8F57-49E5-915E-02CFA894184D}" type="presParOf" srcId="{8C045EC3-55F3-489A-9BCE-C98D67E2651C}" destId="{C3CF1190-B844-4644-833C-A8BE7D2C65F9}" srcOrd="1" destOrd="0" presId="urn:microsoft.com/office/officeart/2005/8/layout/default#2"/>
    <dgm:cxn modelId="{CF907E02-310B-4613-ABA7-C014187EA5C7}" type="presParOf" srcId="{8C045EC3-55F3-489A-9BCE-C98D67E2651C}" destId="{9FF324E8-FB59-4712-A61E-1F294685B9BE}" srcOrd="2" destOrd="0" presId="urn:microsoft.com/office/officeart/2005/8/layout/default#2"/>
    <dgm:cxn modelId="{6B10A130-D5E8-43F4-ADBF-341453E59E5C}" type="presParOf" srcId="{8C045EC3-55F3-489A-9BCE-C98D67E2651C}" destId="{235D0B0A-D8D1-48F5-BB58-27C89EFC9776}" srcOrd="3" destOrd="0" presId="urn:microsoft.com/office/officeart/2005/8/layout/default#2"/>
    <dgm:cxn modelId="{F5FB228F-3225-46DC-AC4B-9A2C36CB1594}" type="presParOf" srcId="{8C045EC3-55F3-489A-9BCE-C98D67E2651C}" destId="{169C22AE-0DC6-4415-8935-8F5E20A89D04}" srcOrd="4" destOrd="0" presId="urn:microsoft.com/office/officeart/2005/8/layout/default#2"/>
    <dgm:cxn modelId="{53ECB9CC-A489-4C7F-A590-595D38E7D2F7}" type="presParOf" srcId="{8C045EC3-55F3-489A-9BCE-C98D67E2651C}" destId="{E52C48C1-79E2-46FF-BEF0-8B70D053DEEC}" srcOrd="5" destOrd="0" presId="urn:microsoft.com/office/officeart/2005/8/layout/default#2"/>
    <dgm:cxn modelId="{43305458-88AA-41D6-BEBA-A5C1D5AF3D14}" type="presParOf" srcId="{8C045EC3-55F3-489A-9BCE-C98D67E2651C}" destId="{8B5E7A73-901A-49D8-B51F-F1C0EC3DD290}" srcOrd="6" destOrd="0" presId="urn:microsoft.com/office/officeart/2005/8/layout/default#2"/>
    <dgm:cxn modelId="{A89BE5FA-5FD3-4D2E-AECC-272D1719A885}" type="presParOf" srcId="{8C045EC3-55F3-489A-9BCE-C98D67E2651C}" destId="{1C28A277-164B-44EC-BAB2-437F0C04DC8E}" srcOrd="7" destOrd="0" presId="urn:microsoft.com/office/officeart/2005/8/layout/default#2"/>
    <dgm:cxn modelId="{6722CFD3-E807-47B7-A07A-D1CD81E79ADD}" type="presParOf" srcId="{8C045EC3-55F3-489A-9BCE-C98D67E2651C}" destId="{6E7772F3-5F37-47FC-BBF3-DF529F52BC09}" srcOrd="8" destOrd="0" presId="urn:microsoft.com/office/officeart/2005/8/layout/default#2"/>
    <dgm:cxn modelId="{F67BC44B-2F5D-4C64-B003-9BB95A1872D0}" type="presParOf" srcId="{8C045EC3-55F3-489A-9BCE-C98D67E2651C}" destId="{BC495C5B-A095-42C6-B650-19F17625371C}" srcOrd="9" destOrd="0" presId="urn:microsoft.com/office/officeart/2005/8/layout/default#2"/>
    <dgm:cxn modelId="{2174B367-8987-424D-A6F7-D54EAE19C4AC}" type="presParOf" srcId="{8C045EC3-55F3-489A-9BCE-C98D67E2651C}" destId="{701E41B1-BB76-4D6C-91FC-00C9E9BB71BA}" srcOrd="10" destOrd="0" presId="urn:microsoft.com/office/officeart/2005/8/layout/default#2"/>
    <dgm:cxn modelId="{F572C43F-1CBB-4628-8C19-3F2D1868776A}" type="presParOf" srcId="{8C045EC3-55F3-489A-9BCE-C98D67E2651C}" destId="{47758F43-790D-416C-AE5D-42026FF41924}" srcOrd="11" destOrd="0" presId="urn:microsoft.com/office/officeart/2005/8/layout/default#2"/>
    <dgm:cxn modelId="{BA2A56C8-EF68-4E2D-B147-0E912FC8B825}" type="presParOf" srcId="{8C045EC3-55F3-489A-9BCE-C98D67E2651C}" destId="{1D1B3552-93A5-48E7-B48B-700F914102E5}" srcOrd="12" destOrd="0" presId="urn:microsoft.com/office/officeart/2005/8/layout/default#2"/>
    <dgm:cxn modelId="{E25E07FC-BA25-4104-BCD2-E30A074445F8}" type="presParOf" srcId="{8C045EC3-55F3-489A-9BCE-C98D67E2651C}" destId="{3501C229-E52C-470F-986D-845397F3D831}" srcOrd="13" destOrd="0" presId="urn:microsoft.com/office/officeart/2005/8/layout/default#2"/>
    <dgm:cxn modelId="{03E3748C-40D5-4D8B-9321-336C51A3ABAC}" type="presParOf" srcId="{8C045EC3-55F3-489A-9BCE-C98D67E2651C}" destId="{CA931D16-EF50-499E-9913-2350302C1077}" srcOrd="14" destOrd="0" presId="urn:microsoft.com/office/officeart/2005/8/layout/default#2"/>
    <dgm:cxn modelId="{250DAC9D-9AC5-4330-8F48-59F4B012373B}" type="presParOf" srcId="{8C045EC3-55F3-489A-9BCE-C98D67E2651C}" destId="{B6D686DE-F58D-423D-B345-D757566E40F7}" srcOrd="15" destOrd="0" presId="urn:microsoft.com/office/officeart/2005/8/layout/default#2"/>
    <dgm:cxn modelId="{9D31B55A-CC90-48B9-AE2D-3DC03EC077E4}" type="presParOf" srcId="{8C045EC3-55F3-489A-9BCE-C98D67E2651C}" destId="{6D37ED92-EAC0-4AEE-928F-8B91CC9A0448}" srcOrd="16" destOrd="0" presId="urn:microsoft.com/office/officeart/2005/8/layout/default#2"/>
    <dgm:cxn modelId="{7D4BC068-4E4F-469E-8BCF-638241AD9217}" type="presParOf" srcId="{8C045EC3-55F3-489A-9BCE-C98D67E2651C}" destId="{AEF9EFB1-75DB-4093-9A16-118ED3499829}" srcOrd="17" destOrd="0" presId="urn:microsoft.com/office/officeart/2005/8/layout/default#2"/>
    <dgm:cxn modelId="{9FBCAD21-334A-4B52-A843-5868035848E1}" type="presParOf" srcId="{8C045EC3-55F3-489A-9BCE-C98D67E2651C}" destId="{1B36E662-40E1-4BF0-9E40-52B9D9518B0F}" srcOrd="18" destOrd="0" presId="urn:microsoft.com/office/officeart/2005/8/layout/default#2"/>
    <dgm:cxn modelId="{E8186DE5-8C1C-4FFA-97C9-DE5A42C21F0D}" type="presParOf" srcId="{8C045EC3-55F3-489A-9BCE-C98D67E2651C}" destId="{D2F93F22-D350-41E2-8A06-56C6988176A7}" srcOrd="19" destOrd="0" presId="urn:microsoft.com/office/officeart/2005/8/layout/default#2"/>
    <dgm:cxn modelId="{4C4184ED-7A45-461B-865B-2DE9D2839E15}" type="presParOf" srcId="{8C045EC3-55F3-489A-9BCE-C98D67E2651C}" destId="{DC807E30-B234-432B-9CA2-155BB08B4AAB}" srcOrd="20" destOrd="0" presId="urn:microsoft.com/office/officeart/2005/8/layout/default#2"/>
  </dgm:cxnLst>
  <dgm:bg>
    <a:solidFill>
      <a:schemeClr val="accent1"/>
    </a:solidFill>
  </dgm:bg>
  <dgm:whole>
    <a:ln w="9525" cap="flat" cmpd="sng" algn="ctr">
      <a:solidFill>
        <a:schemeClr val="accent1"/>
      </a:solidFill>
      <a:prstDash val="solid"/>
      <a:round/>
      <a:headEnd type="none" w="med" len="med"/>
      <a:tailEnd type="none" w="med" len="med"/>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FC9FF6-D2B0-4233-BDA2-7A29871FC655}" type="doc">
      <dgm:prSet loTypeId="urn:microsoft.com/office/officeart/2018/5/layout/CenteredIconLabelDescriptionList" loCatId="icon" qsTypeId="urn:microsoft.com/office/officeart/2005/8/quickstyle/simple1" qsCatId="simple" csTypeId="urn:microsoft.com/office/officeart/2018/5/colors/Iconchunking_neutralbg_accent1_2" csCatId="accent1" phldr="1"/>
      <dgm:spPr/>
      <dgm:t>
        <a:bodyPr/>
        <a:lstStyle/>
        <a:p>
          <a:endParaRPr lang="en-US"/>
        </a:p>
      </dgm:t>
    </dgm:pt>
    <dgm:pt modelId="{D042D876-32EA-494E-88E2-1EF9A6B877C7}">
      <dgm:prSet/>
      <dgm:spPr/>
      <dgm:t>
        <a:bodyPr/>
        <a:lstStyle/>
        <a:p>
          <a:pPr>
            <a:lnSpc>
              <a:spcPct val="100000"/>
            </a:lnSpc>
            <a:defRPr b="1"/>
          </a:pPr>
          <a:r>
            <a:rPr lang="en-US" dirty="0">
              <a:latin typeface="Segoe UI" panose="020B0502040204020203" pitchFamily="34" charset="0"/>
              <a:cs typeface="Segoe UI" panose="020B0502040204020203" pitchFamily="34" charset="0"/>
            </a:rPr>
            <a:t>Caters for funeral expenses upon the death of the principal member</a:t>
          </a:r>
          <a:r>
            <a:rPr lang="en-US" dirty="0"/>
            <a:t>. </a:t>
          </a:r>
        </a:p>
      </dgm:t>
    </dgm:pt>
    <dgm:pt modelId="{D9B3A92F-D829-4B35-807D-AC4DFD73F45E}" type="parTrans" cxnId="{55338D25-BCB1-4309-967E-B03C46BC8B33}">
      <dgm:prSet/>
      <dgm:spPr/>
      <dgm:t>
        <a:bodyPr/>
        <a:lstStyle/>
        <a:p>
          <a:endParaRPr lang="en-US"/>
        </a:p>
      </dgm:t>
    </dgm:pt>
    <dgm:pt modelId="{4C75D16E-04C4-455A-B485-B1E8141803B3}" type="sibTrans" cxnId="{55338D25-BCB1-4309-967E-B03C46BC8B33}">
      <dgm:prSet/>
      <dgm:spPr/>
      <dgm:t>
        <a:bodyPr/>
        <a:lstStyle/>
        <a:p>
          <a:endParaRPr lang="en-US"/>
        </a:p>
      </dgm:t>
    </dgm:pt>
    <dgm:pt modelId="{FB46E86F-092D-4F20-80DF-33832D329E95}">
      <dgm:prSet/>
      <dgm:spPr/>
      <dgm:t>
        <a:bodyPr/>
        <a:lstStyle/>
        <a:p>
          <a:pPr>
            <a:lnSpc>
              <a:spcPct val="100000"/>
            </a:lnSpc>
            <a:defRPr b="1"/>
          </a:pPr>
          <a:r>
            <a:rPr lang="en-US" dirty="0">
              <a:latin typeface="Segoe UI" panose="020B0502040204020203" pitchFamily="34" charset="0"/>
              <a:cs typeface="Segoe UI" panose="020B0502040204020203" pitchFamily="34" charset="0"/>
            </a:rPr>
            <a:t>Requirements</a:t>
          </a:r>
        </a:p>
      </dgm:t>
    </dgm:pt>
    <dgm:pt modelId="{36BF9F1F-8CC8-422B-992B-984B373903F6}" type="parTrans" cxnId="{4759F961-B043-4F8B-852F-76D6AA5D90D7}">
      <dgm:prSet/>
      <dgm:spPr/>
      <dgm:t>
        <a:bodyPr/>
        <a:lstStyle/>
        <a:p>
          <a:endParaRPr lang="en-US"/>
        </a:p>
      </dgm:t>
    </dgm:pt>
    <dgm:pt modelId="{9F7F62D3-C303-4AF8-A4AF-39C471C42531}" type="sibTrans" cxnId="{4759F961-B043-4F8B-852F-76D6AA5D90D7}">
      <dgm:prSet/>
      <dgm:spPr/>
      <dgm:t>
        <a:bodyPr/>
        <a:lstStyle/>
        <a:p>
          <a:endParaRPr lang="en-US"/>
        </a:p>
      </dgm:t>
    </dgm:pt>
    <dgm:pt modelId="{4FF0A8D2-B267-43A2-A9F4-7AC5B2150E71}">
      <dgm:prSet custT="1"/>
      <dgm:spPr/>
      <dgm:t>
        <a:bodyPr/>
        <a:lstStyle/>
        <a:p>
          <a:pPr>
            <a:lnSpc>
              <a:spcPct val="100000"/>
            </a:lnSpc>
          </a:pPr>
          <a:r>
            <a:rPr lang="en-US" sz="1800" dirty="0">
              <a:latin typeface="Segoe UI" panose="020B0502040204020203" pitchFamily="34" charset="0"/>
              <a:cs typeface="Segoe UI" panose="020B0502040204020203" pitchFamily="34" charset="0"/>
            </a:rPr>
            <a:t>Duly completed claim form</a:t>
          </a:r>
        </a:p>
        <a:p>
          <a:pPr>
            <a:lnSpc>
              <a:spcPct val="100000"/>
            </a:lnSpc>
          </a:pPr>
          <a:r>
            <a:rPr lang="en-US" sz="1800" dirty="0">
              <a:latin typeface="Segoe UI" panose="020B0502040204020203" pitchFamily="34" charset="0"/>
              <a:cs typeface="Segoe UI" panose="020B0502040204020203" pitchFamily="34" charset="0"/>
            </a:rPr>
            <a:t>Copy of burial permit</a:t>
          </a:r>
        </a:p>
      </dgm:t>
    </dgm:pt>
    <dgm:pt modelId="{3EEF83AD-3700-4E29-824C-613F2720C93E}" type="parTrans" cxnId="{6405E451-166A-4E0C-93D8-E17EFFF93A30}">
      <dgm:prSet/>
      <dgm:spPr/>
      <dgm:t>
        <a:bodyPr/>
        <a:lstStyle/>
        <a:p>
          <a:endParaRPr lang="en-US"/>
        </a:p>
      </dgm:t>
    </dgm:pt>
    <dgm:pt modelId="{315B68DC-ED48-413A-829E-2CA669DA6253}" type="sibTrans" cxnId="{6405E451-166A-4E0C-93D8-E17EFFF93A30}">
      <dgm:prSet/>
      <dgm:spPr/>
      <dgm:t>
        <a:bodyPr/>
        <a:lstStyle/>
        <a:p>
          <a:endParaRPr lang="en-US"/>
        </a:p>
      </dgm:t>
    </dgm:pt>
    <dgm:pt modelId="{B7D8FC93-03B4-4F80-98FF-4E4D9A196391}">
      <dgm:prSet custT="1"/>
      <dgm:spPr/>
      <dgm:t>
        <a:bodyPr/>
        <a:lstStyle/>
        <a:p>
          <a:pPr>
            <a:lnSpc>
              <a:spcPct val="100000"/>
            </a:lnSpc>
          </a:pPr>
          <a:r>
            <a:rPr lang="en-US" sz="1800" dirty="0">
              <a:latin typeface="Segoe UI" panose="020B0502040204020203" pitchFamily="34" charset="0"/>
              <a:cs typeface="Segoe UI" panose="020B0502040204020203" pitchFamily="34" charset="0"/>
            </a:rPr>
            <a:t>Copy of deceased’s ID</a:t>
          </a:r>
        </a:p>
      </dgm:t>
    </dgm:pt>
    <dgm:pt modelId="{00E105FE-83C9-43A8-A17F-DE304866D8EE}" type="parTrans" cxnId="{953C4671-0025-4489-AB2F-D76B0859613D}">
      <dgm:prSet/>
      <dgm:spPr/>
      <dgm:t>
        <a:bodyPr/>
        <a:lstStyle/>
        <a:p>
          <a:endParaRPr lang="en-US"/>
        </a:p>
      </dgm:t>
    </dgm:pt>
    <dgm:pt modelId="{58B12587-2F4C-42C7-BF21-E5B2DF7E7FC0}" type="sibTrans" cxnId="{953C4671-0025-4489-AB2F-D76B0859613D}">
      <dgm:prSet/>
      <dgm:spPr/>
      <dgm:t>
        <a:bodyPr/>
        <a:lstStyle/>
        <a:p>
          <a:endParaRPr lang="en-US"/>
        </a:p>
      </dgm:t>
    </dgm:pt>
    <dgm:pt modelId="{9D9F41B7-F817-476C-BDD0-132DE075744D}" type="pres">
      <dgm:prSet presAssocID="{28FC9FF6-D2B0-4233-BDA2-7A29871FC655}" presName="root" presStyleCnt="0">
        <dgm:presLayoutVars>
          <dgm:dir/>
          <dgm:resizeHandles val="exact"/>
        </dgm:presLayoutVars>
      </dgm:prSet>
      <dgm:spPr/>
    </dgm:pt>
    <dgm:pt modelId="{EF099473-F206-47F1-B11F-D40553718D14}" type="pres">
      <dgm:prSet presAssocID="{D042D876-32EA-494E-88E2-1EF9A6B877C7}" presName="compNode" presStyleCnt="0"/>
      <dgm:spPr/>
    </dgm:pt>
    <dgm:pt modelId="{F847A5E1-646A-4F16-A0D6-DF9811944996}" type="pres">
      <dgm:prSet presAssocID="{D042D876-32EA-494E-88E2-1EF9A6B877C7}" presName="iconRect" presStyleLbl="node1" presStyleIdx="0" presStyleCnt="2" custLinFactNeighborX="320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avestone"/>
        </a:ext>
      </dgm:extLst>
    </dgm:pt>
    <dgm:pt modelId="{9957AD34-BBD3-40AE-BCA3-636EE62E1AC9}" type="pres">
      <dgm:prSet presAssocID="{D042D876-32EA-494E-88E2-1EF9A6B877C7}" presName="iconSpace" presStyleCnt="0"/>
      <dgm:spPr/>
    </dgm:pt>
    <dgm:pt modelId="{B6F1B55D-56CE-4544-B45C-66569B6B3E2C}" type="pres">
      <dgm:prSet presAssocID="{D042D876-32EA-494E-88E2-1EF9A6B877C7}" presName="parTx" presStyleLbl="revTx" presStyleIdx="0" presStyleCnt="4">
        <dgm:presLayoutVars>
          <dgm:chMax val="0"/>
          <dgm:chPref val="0"/>
        </dgm:presLayoutVars>
      </dgm:prSet>
      <dgm:spPr/>
    </dgm:pt>
    <dgm:pt modelId="{4ED76F3F-6D0E-49A2-83D9-EB1B134061F4}" type="pres">
      <dgm:prSet presAssocID="{D042D876-32EA-494E-88E2-1EF9A6B877C7}" presName="txSpace" presStyleCnt="0"/>
      <dgm:spPr/>
    </dgm:pt>
    <dgm:pt modelId="{749EA3D0-330B-4B21-A3D8-78681AB411BB}" type="pres">
      <dgm:prSet presAssocID="{D042D876-32EA-494E-88E2-1EF9A6B877C7}" presName="desTx" presStyleLbl="revTx" presStyleIdx="1" presStyleCnt="4">
        <dgm:presLayoutVars/>
      </dgm:prSet>
      <dgm:spPr/>
    </dgm:pt>
    <dgm:pt modelId="{61886A3F-54F8-463F-A994-F9C3E390A023}" type="pres">
      <dgm:prSet presAssocID="{4C75D16E-04C4-455A-B485-B1E8141803B3}" presName="sibTrans" presStyleCnt="0"/>
      <dgm:spPr/>
    </dgm:pt>
    <dgm:pt modelId="{CD4D8AE0-265D-4E8D-8E82-CEFE029D9722}" type="pres">
      <dgm:prSet presAssocID="{FB46E86F-092D-4F20-80DF-33832D329E95}" presName="compNode" presStyleCnt="0"/>
      <dgm:spPr/>
    </dgm:pt>
    <dgm:pt modelId="{C0CCDD98-3E05-47B9-8608-72F8EEFC7FAF}" type="pres">
      <dgm:prSet presAssocID="{FB46E86F-092D-4F20-80DF-33832D329E9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1289186E-D927-41D9-B863-50F0A7931133}" type="pres">
      <dgm:prSet presAssocID="{FB46E86F-092D-4F20-80DF-33832D329E95}" presName="iconSpace" presStyleCnt="0"/>
      <dgm:spPr/>
    </dgm:pt>
    <dgm:pt modelId="{0FB451D2-FD38-4D7E-96D3-609A9998231B}" type="pres">
      <dgm:prSet presAssocID="{FB46E86F-092D-4F20-80DF-33832D329E95}" presName="parTx" presStyleLbl="revTx" presStyleIdx="2" presStyleCnt="4">
        <dgm:presLayoutVars>
          <dgm:chMax val="0"/>
          <dgm:chPref val="0"/>
        </dgm:presLayoutVars>
      </dgm:prSet>
      <dgm:spPr/>
    </dgm:pt>
    <dgm:pt modelId="{E84243D5-02E0-4DD8-94B3-481A03B7F721}" type="pres">
      <dgm:prSet presAssocID="{FB46E86F-092D-4F20-80DF-33832D329E95}" presName="txSpace" presStyleCnt="0"/>
      <dgm:spPr/>
    </dgm:pt>
    <dgm:pt modelId="{8B128C65-7764-4198-A0A0-8444F3A230F2}" type="pres">
      <dgm:prSet presAssocID="{FB46E86F-092D-4F20-80DF-33832D329E95}" presName="desTx" presStyleLbl="revTx" presStyleIdx="3" presStyleCnt="4">
        <dgm:presLayoutVars/>
      </dgm:prSet>
      <dgm:spPr/>
    </dgm:pt>
  </dgm:ptLst>
  <dgm:cxnLst>
    <dgm:cxn modelId="{55338D25-BCB1-4309-967E-B03C46BC8B33}" srcId="{28FC9FF6-D2B0-4233-BDA2-7A29871FC655}" destId="{D042D876-32EA-494E-88E2-1EF9A6B877C7}" srcOrd="0" destOrd="0" parTransId="{D9B3A92F-D829-4B35-807D-AC4DFD73F45E}" sibTransId="{4C75D16E-04C4-455A-B485-B1E8141803B3}"/>
    <dgm:cxn modelId="{4759F961-B043-4F8B-852F-76D6AA5D90D7}" srcId="{28FC9FF6-D2B0-4233-BDA2-7A29871FC655}" destId="{FB46E86F-092D-4F20-80DF-33832D329E95}" srcOrd="1" destOrd="0" parTransId="{36BF9F1F-8CC8-422B-992B-984B373903F6}" sibTransId="{9F7F62D3-C303-4AF8-A4AF-39C471C42531}"/>
    <dgm:cxn modelId="{BBE0674E-8C5B-47BC-9DA2-5D5356EB9294}" type="presOf" srcId="{FB46E86F-092D-4F20-80DF-33832D329E95}" destId="{0FB451D2-FD38-4D7E-96D3-609A9998231B}" srcOrd="0" destOrd="0" presId="urn:microsoft.com/office/officeart/2018/5/layout/CenteredIconLabelDescriptionList"/>
    <dgm:cxn modelId="{953C4671-0025-4489-AB2F-D76B0859613D}" srcId="{FB46E86F-092D-4F20-80DF-33832D329E95}" destId="{B7D8FC93-03B4-4F80-98FF-4E4D9A196391}" srcOrd="1" destOrd="0" parTransId="{00E105FE-83C9-43A8-A17F-DE304866D8EE}" sibTransId="{58B12587-2F4C-42C7-BF21-E5B2DF7E7FC0}"/>
    <dgm:cxn modelId="{6405E451-166A-4E0C-93D8-E17EFFF93A30}" srcId="{FB46E86F-092D-4F20-80DF-33832D329E95}" destId="{4FF0A8D2-B267-43A2-A9F4-7AC5B2150E71}" srcOrd="0" destOrd="0" parTransId="{3EEF83AD-3700-4E29-824C-613F2720C93E}" sibTransId="{315B68DC-ED48-413A-829E-2CA669DA6253}"/>
    <dgm:cxn modelId="{95721E59-5480-4A3E-97FF-2CDAAB6657BE}" type="presOf" srcId="{B7D8FC93-03B4-4F80-98FF-4E4D9A196391}" destId="{8B128C65-7764-4198-A0A0-8444F3A230F2}" srcOrd="0" destOrd="1" presId="urn:microsoft.com/office/officeart/2018/5/layout/CenteredIconLabelDescriptionList"/>
    <dgm:cxn modelId="{74EFDE79-BB2D-4E52-9798-79EA72FE1C6F}" type="presOf" srcId="{4FF0A8D2-B267-43A2-A9F4-7AC5B2150E71}" destId="{8B128C65-7764-4198-A0A0-8444F3A230F2}" srcOrd="0" destOrd="0" presId="urn:microsoft.com/office/officeart/2018/5/layout/CenteredIconLabelDescriptionList"/>
    <dgm:cxn modelId="{AE86F2AB-367C-44D8-9AAE-6B342CF69832}" type="presOf" srcId="{28FC9FF6-D2B0-4233-BDA2-7A29871FC655}" destId="{9D9F41B7-F817-476C-BDD0-132DE075744D}" srcOrd="0" destOrd="0" presId="urn:microsoft.com/office/officeart/2018/5/layout/CenteredIconLabelDescriptionList"/>
    <dgm:cxn modelId="{2570A0B8-66E0-42D6-8190-374BACBB12E0}" type="presOf" srcId="{D042D876-32EA-494E-88E2-1EF9A6B877C7}" destId="{B6F1B55D-56CE-4544-B45C-66569B6B3E2C}" srcOrd="0" destOrd="0" presId="urn:microsoft.com/office/officeart/2018/5/layout/CenteredIconLabelDescriptionList"/>
    <dgm:cxn modelId="{C6C26272-19B6-4487-8EA6-903E25FF5A8A}" type="presParOf" srcId="{9D9F41B7-F817-476C-BDD0-132DE075744D}" destId="{EF099473-F206-47F1-B11F-D40553718D14}" srcOrd="0" destOrd="0" presId="urn:microsoft.com/office/officeart/2018/5/layout/CenteredIconLabelDescriptionList"/>
    <dgm:cxn modelId="{A0DBC88C-EA2F-4DA0-9957-54E16A92D7C6}" type="presParOf" srcId="{EF099473-F206-47F1-B11F-D40553718D14}" destId="{F847A5E1-646A-4F16-A0D6-DF9811944996}" srcOrd="0" destOrd="0" presId="urn:microsoft.com/office/officeart/2018/5/layout/CenteredIconLabelDescriptionList"/>
    <dgm:cxn modelId="{5D9AC5DE-A0FE-495E-A8B1-0D7AACC2D8B5}" type="presParOf" srcId="{EF099473-F206-47F1-B11F-D40553718D14}" destId="{9957AD34-BBD3-40AE-BCA3-636EE62E1AC9}" srcOrd="1" destOrd="0" presId="urn:microsoft.com/office/officeart/2018/5/layout/CenteredIconLabelDescriptionList"/>
    <dgm:cxn modelId="{C5C21BF7-D9B1-45FA-9A21-9222C680D6F5}" type="presParOf" srcId="{EF099473-F206-47F1-B11F-D40553718D14}" destId="{B6F1B55D-56CE-4544-B45C-66569B6B3E2C}" srcOrd="2" destOrd="0" presId="urn:microsoft.com/office/officeart/2018/5/layout/CenteredIconLabelDescriptionList"/>
    <dgm:cxn modelId="{AE159A10-65DB-4637-B2E6-6F2C42996305}" type="presParOf" srcId="{EF099473-F206-47F1-B11F-D40553718D14}" destId="{4ED76F3F-6D0E-49A2-83D9-EB1B134061F4}" srcOrd="3" destOrd="0" presId="urn:microsoft.com/office/officeart/2018/5/layout/CenteredIconLabelDescriptionList"/>
    <dgm:cxn modelId="{E515DA5B-223A-46B9-847A-3DE7C094B6AF}" type="presParOf" srcId="{EF099473-F206-47F1-B11F-D40553718D14}" destId="{749EA3D0-330B-4B21-A3D8-78681AB411BB}" srcOrd="4" destOrd="0" presId="urn:microsoft.com/office/officeart/2018/5/layout/CenteredIconLabelDescriptionList"/>
    <dgm:cxn modelId="{63264DE9-67CA-44BA-AF47-12388ECD2898}" type="presParOf" srcId="{9D9F41B7-F817-476C-BDD0-132DE075744D}" destId="{61886A3F-54F8-463F-A994-F9C3E390A023}" srcOrd="1" destOrd="0" presId="urn:microsoft.com/office/officeart/2018/5/layout/CenteredIconLabelDescriptionList"/>
    <dgm:cxn modelId="{B45C1252-983A-4264-A4BD-26D308D5F303}" type="presParOf" srcId="{9D9F41B7-F817-476C-BDD0-132DE075744D}" destId="{CD4D8AE0-265D-4E8D-8E82-CEFE029D9722}" srcOrd="2" destOrd="0" presId="urn:microsoft.com/office/officeart/2018/5/layout/CenteredIconLabelDescriptionList"/>
    <dgm:cxn modelId="{28744A7E-1EB1-4734-A198-64988FF585DD}" type="presParOf" srcId="{CD4D8AE0-265D-4E8D-8E82-CEFE029D9722}" destId="{C0CCDD98-3E05-47B9-8608-72F8EEFC7FAF}" srcOrd="0" destOrd="0" presId="urn:microsoft.com/office/officeart/2018/5/layout/CenteredIconLabelDescriptionList"/>
    <dgm:cxn modelId="{BF283DC4-20AE-45FA-A818-8728E66840F6}" type="presParOf" srcId="{CD4D8AE0-265D-4E8D-8E82-CEFE029D9722}" destId="{1289186E-D927-41D9-B863-50F0A7931133}" srcOrd="1" destOrd="0" presId="urn:microsoft.com/office/officeart/2018/5/layout/CenteredIconLabelDescriptionList"/>
    <dgm:cxn modelId="{51EDE88C-675D-4D6D-B5D3-E32EC1DDBDC4}" type="presParOf" srcId="{CD4D8AE0-265D-4E8D-8E82-CEFE029D9722}" destId="{0FB451D2-FD38-4D7E-96D3-609A9998231B}" srcOrd="2" destOrd="0" presId="urn:microsoft.com/office/officeart/2018/5/layout/CenteredIconLabelDescriptionList"/>
    <dgm:cxn modelId="{AF1306CB-20A4-420B-B71E-5062A2B4FA2C}" type="presParOf" srcId="{CD4D8AE0-265D-4E8D-8E82-CEFE029D9722}" destId="{E84243D5-02E0-4DD8-94B3-481A03B7F721}" srcOrd="3" destOrd="0" presId="urn:microsoft.com/office/officeart/2018/5/layout/CenteredIconLabelDescriptionList"/>
    <dgm:cxn modelId="{A003DECE-2621-4878-9889-82631548E2CC}" type="presParOf" srcId="{CD4D8AE0-265D-4E8D-8E82-CEFE029D9722}" destId="{8B128C65-7764-4198-A0A0-8444F3A230F2}" srcOrd="4" destOrd="0" presId="urn:microsoft.com/office/officeart/2018/5/layout/Centered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00AE860-B11A-483F-AAD0-969C2520E6F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D87C673-7F50-4491-904A-4A8284384355}">
      <dgm:prSet custT="1"/>
      <dgm:spPr/>
      <dgm:t>
        <a:bodyPr/>
        <a:lstStyle/>
        <a:p>
          <a:r>
            <a:rPr lang="en-GB" sz="1800" b="1" dirty="0">
              <a:latin typeface="Segoe UI" panose="020B0502040204020203" pitchFamily="34" charset="0"/>
              <a:cs typeface="Segoe UI" panose="020B0502040204020203" pitchFamily="34" charset="0"/>
            </a:rPr>
            <a:t>Requirements</a:t>
          </a:r>
          <a:endParaRPr lang="en-US" sz="1800" dirty="0">
            <a:latin typeface="Segoe UI" panose="020B0502040204020203" pitchFamily="34" charset="0"/>
            <a:cs typeface="Segoe UI" panose="020B0502040204020203" pitchFamily="34" charset="0"/>
          </a:endParaRPr>
        </a:p>
      </dgm:t>
    </dgm:pt>
    <dgm:pt modelId="{6236E773-2707-4EB1-8E25-4914DB568B1B}" type="parTrans" cxnId="{5393700A-376A-42A6-9DBB-A29C74D9F1E1}">
      <dgm:prSet/>
      <dgm:spPr/>
      <dgm:t>
        <a:bodyPr/>
        <a:lstStyle/>
        <a:p>
          <a:endParaRPr lang="en-US">
            <a:latin typeface="Segoe UI" panose="020B0502040204020203" pitchFamily="34" charset="0"/>
            <a:cs typeface="Segoe UI" panose="020B0502040204020203" pitchFamily="34" charset="0"/>
          </a:endParaRPr>
        </a:p>
      </dgm:t>
    </dgm:pt>
    <dgm:pt modelId="{0E63FD3F-FAD4-4BEB-A512-100A89B108B0}" type="sibTrans" cxnId="{5393700A-376A-42A6-9DBB-A29C74D9F1E1}">
      <dgm:prSet/>
      <dgm:spPr/>
      <dgm:t>
        <a:bodyPr/>
        <a:lstStyle/>
        <a:p>
          <a:endParaRPr lang="en-US">
            <a:latin typeface="Segoe UI" panose="020B0502040204020203" pitchFamily="34" charset="0"/>
            <a:cs typeface="Segoe UI" panose="020B0502040204020203" pitchFamily="34" charset="0"/>
          </a:endParaRPr>
        </a:p>
      </dgm:t>
    </dgm:pt>
    <dgm:pt modelId="{3195E85F-639B-453D-ADCF-DDB4ABC9AB16}">
      <dgm:prSet custT="1"/>
      <dgm:spPr/>
      <dgm:t>
        <a:bodyPr/>
        <a:lstStyle/>
        <a:p>
          <a:pPr algn="just">
            <a:lnSpc>
              <a:spcPct val="100000"/>
            </a:lnSpc>
          </a:pPr>
          <a:r>
            <a:rPr lang="en-GB" sz="1700" dirty="0">
              <a:latin typeface="Segoe UI" panose="020B0502040204020203" pitchFamily="34" charset="0"/>
              <a:cs typeface="Segoe UI" panose="020B0502040204020203" pitchFamily="34" charset="0"/>
            </a:rPr>
            <a:t>Specialized services will be on referral basis.</a:t>
          </a:r>
          <a:endParaRPr lang="en-US" sz="1700" dirty="0">
            <a:latin typeface="Segoe UI" panose="020B0502040204020203" pitchFamily="34" charset="0"/>
            <a:cs typeface="Segoe UI" panose="020B0502040204020203" pitchFamily="34" charset="0"/>
          </a:endParaRPr>
        </a:p>
      </dgm:t>
    </dgm:pt>
    <dgm:pt modelId="{58032F0F-3D75-4E52-9154-ED669AAB0304}" type="parTrans" cxnId="{976C19C4-15E5-4751-845D-B1BF39FAD989}">
      <dgm:prSet/>
      <dgm:spPr/>
      <dgm:t>
        <a:bodyPr/>
        <a:lstStyle/>
        <a:p>
          <a:endParaRPr lang="en-US">
            <a:latin typeface="Segoe UI" panose="020B0502040204020203" pitchFamily="34" charset="0"/>
            <a:cs typeface="Segoe UI" panose="020B0502040204020203" pitchFamily="34" charset="0"/>
          </a:endParaRPr>
        </a:p>
      </dgm:t>
    </dgm:pt>
    <dgm:pt modelId="{9C2E113F-42A7-4A0D-9C51-4E6102DB9295}" type="sibTrans" cxnId="{976C19C4-15E5-4751-845D-B1BF39FAD989}">
      <dgm:prSet/>
      <dgm:spPr/>
      <dgm:t>
        <a:bodyPr/>
        <a:lstStyle/>
        <a:p>
          <a:endParaRPr lang="en-US">
            <a:latin typeface="Segoe UI" panose="020B0502040204020203" pitchFamily="34" charset="0"/>
            <a:cs typeface="Segoe UI" panose="020B0502040204020203" pitchFamily="34" charset="0"/>
          </a:endParaRPr>
        </a:p>
      </dgm:t>
    </dgm:pt>
    <dgm:pt modelId="{2FB970C7-B97F-4498-8C2F-1365628983C0}">
      <dgm:prSet custT="1"/>
      <dgm:spPr/>
      <dgm:t>
        <a:bodyPr/>
        <a:lstStyle/>
        <a:p>
          <a:r>
            <a:rPr lang="en-US" sz="1800" b="1" dirty="0">
              <a:latin typeface="Segoe UI" panose="020B0502040204020203" pitchFamily="34" charset="0"/>
              <a:cs typeface="Segoe UI" panose="020B0502040204020203" pitchFamily="34" charset="0"/>
            </a:rPr>
            <a:t>Services Covered</a:t>
          </a:r>
          <a:endParaRPr lang="en-US" sz="1800" dirty="0">
            <a:latin typeface="Segoe UI" panose="020B0502040204020203" pitchFamily="34" charset="0"/>
            <a:cs typeface="Segoe UI" panose="020B0502040204020203" pitchFamily="34" charset="0"/>
          </a:endParaRPr>
        </a:p>
      </dgm:t>
    </dgm:pt>
    <dgm:pt modelId="{60DAE5FB-3E47-4EE4-A153-8656DA1D2E2D}" type="parTrans" cxnId="{3C56FCE0-CC0C-49D4-9BAC-8E884116E8B7}">
      <dgm:prSet/>
      <dgm:spPr/>
      <dgm:t>
        <a:bodyPr/>
        <a:lstStyle/>
        <a:p>
          <a:endParaRPr lang="en-US">
            <a:latin typeface="Segoe UI" panose="020B0502040204020203" pitchFamily="34" charset="0"/>
            <a:cs typeface="Segoe UI" panose="020B0502040204020203" pitchFamily="34" charset="0"/>
          </a:endParaRPr>
        </a:p>
      </dgm:t>
    </dgm:pt>
    <dgm:pt modelId="{5116CB64-77E6-4614-985B-2BE3AA535DE8}" type="sibTrans" cxnId="{3C56FCE0-CC0C-49D4-9BAC-8E884116E8B7}">
      <dgm:prSet/>
      <dgm:spPr/>
      <dgm:t>
        <a:bodyPr/>
        <a:lstStyle/>
        <a:p>
          <a:endParaRPr lang="en-US">
            <a:latin typeface="Segoe UI" panose="020B0502040204020203" pitchFamily="34" charset="0"/>
            <a:cs typeface="Segoe UI" panose="020B0502040204020203" pitchFamily="34" charset="0"/>
          </a:endParaRPr>
        </a:p>
      </dgm:t>
    </dgm:pt>
    <dgm:pt modelId="{05BA6965-7997-4B43-B11D-730466E587D5}">
      <dgm:prSet custT="1"/>
      <dgm:spPr/>
      <dgm:t>
        <a:bodyPr/>
        <a:lstStyle/>
        <a:p>
          <a:pPr>
            <a:lnSpc>
              <a:spcPct val="100000"/>
            </a:lnSpc>
          </a:pPr>
          <a:r>
            <a:rPr lang="en-GB" sz="1700" dirty="0">
              <a:latin typeface="Segoe UI" panose="020B0502040204020203" pitchFamily="34" charset="0"/>
              <a:cs typeface="Segoe UI" panose="020B0502040204020203" pitchFamily="34" charset="0"/>
            </a:rPr>
            <a:t>Renal Dialysis &amp; Renal Transplant</a:t>
          </a:r>
          <a:endParaRPr lang="en-US" sz="1700" dirty="0">
            <a:latin typeface="Segoe UI" panose="020B0502040204020203" pitchFamily="34" charset="0"/>
            <a:cs typeface="Segoe UI" panose="020B0502040204020203" pitchFamily="34" charset="0"/>
          </a:endParaRPr>
        </a:p>
      </dgm:t>
    </dgm:pt>
    <dgm:pt modelId="{20349886-FC07-4916-BC84-7C70FEE179DD}" type="parTrans" cxnId="{08306607-B013-4842-9048-BAC4AEF39007}">
      <dgm:prSet/>
      <dgm:spPr/>
      <dgm:t>
        <a:bodyPr/>
        <a:lstStyle/>
        <a:p>
          <a:endParaRPr lang="en-US">
            <a:latin typeface="Segoe UI" panose="020B0502040204020203" pitchFamily="34" charset="0"/>
            <a:cs typeface="Segoe UI" panose="020B0502040204020203" pitchFamily="34" charset="0"/>
          </a:endParaRPr>
        </a:p>
      </dgm:t>
    </dgm:pt>
    <dgm:pt modelId="{C74A0FFF-1A30-4AAB-9A3D-E7DE453007B5}" type="sibTrans" cxnId="{08306607-B013-4842-9048-BAC4AEF39007}">
      <dgm:prSet/>
      <dgm:spPr/>
      <dgm:t>
        <a:bodyPr/>
        <a:lstStyle/>
        <a:p>
          <a:endParaRPr lang="en-US">
            <a:latin typeface="Segoe UI" panose="020B0502040204020203" pitchFamily="34" charset="0"/>
            <a:cs typeface="Segoe UI" panose="020B0502040204020203" pitchFamily="34" charset="0"/>
          </a:endParaRPr>
        </a:p>
      </dgm:t>
    </dgm:pt>
    <dgm:pt modelId="{86C26318-F95B-4D84-B83E-8E459D53B32D}">
      <dgm:prSet custT="1"/>
      <dgm:spPr/>
      <dgm:t>
        <a:bodyPr/>
        <a:lstStyle/>
        <a:p>
          <a:pPr>
            <a:lnSpc>
              <a:spcPct val="100000"/>
            </a:lnSpc>
          </a:pPr>
          <a:r>
            <a:rPr lang="en-GB" sz="1700" dirty="0">
              <a:latin typeface="Segoe UI" panose="020B0502040204020203" pitchFamily="34" charset="0"/>
              <a:cs typeface="Segoe UI" panose="020B0502040204020203" pitchFamily="34" charset="0"/>
            </a:rPr>
            <a:t>Optical &amp; Dental</a:t>
          </a:r>
          <a:endParaRPr lang="en-US" sz="1700" dirty="0">
            <a:latin typeface="Segoe UI" panose="020B0502040204020203" pitchFamily="34" charset="0"/>
            <a:cs typeface="Segoe UI" panose="020B0502040204020203" pitchFamily="34" charset="0"/>
          </a:endParaRPr>
        </a:p>
      </dgm:t>
    </dgm:pt>
    <dgm:pt modelId="{69159ED8-079A-4794-BAAA-99B409AD3D76}" type="parTrans" cxnId="{A5B0DA47-4A17-4804-9D0D-ACF31C3D81D0}">
      <dgm:prSet/>
      <dgm:spPr/>
      <dgm:t>
        <a:bodyPr/>
        <a:lstStyle/>
        <a:p>
          <a:endParaRPr lang="en-US">
            <a:latin typeface="Segoe UI" panose="020B0502040204020203" pitchFamily="34" charset="0"/>
            <a:cs typeface="Segoe UI" panose="020B0502040204020203" pitchFamily="34" charset="0"/>
          </a:endParaRPr>
        </a:p>
      </dgm:t>
    </dgm:pt>
    <dgm:pt modelId="{6CDAF955-122C-43F1-A830-89078F275E8C}" type="sibTrans" cxnId="{A5B0DA47-4A17-4804-9D0D-ACF31C3D81D0}">
      <dgm:prSet/>
      <dgm:spPr/>
      <dgm:t>
        <a:bodyPr/>
        <a:lstStyle/>
        <a:p>
          <a:endParaRPr lang="en-US">
            <a:latin typeface="Segoe UI" panose="020B0502040204020203" pitchFamily="34" charset="0"/>
            <a:cs typeface="Segoe UI" panose="020B0502040204020203" pitchFamily="34" charset="0"/>
          </a:endParaRPr>
        </a:p>
      </dgm:t>
    </dgm:pt>
    <dgm:pt modelId="{8668D814-2F43-41C7-9C63-F56B688A58AC}">
      <dgm:prSet custT="1"/>
      <dgm:spPr/>
      <dgm:t>
        <a:bodyPr/>
        <a:lstStyle/>
        <a:p>
          <a:pPr>
            <a:lnSpc>
              <a:spcPct val="100000"/>
            </a:lnSpc>
          </a:pPr>
          <a:r>
            <a:rPr lang="en-GB" sz="1700" dirty="0">
              <a:latin typeface="Segoe UI" panose="020B0502040204020203" pitchFamily="34" charset="0"/>
              <a:cs typeface="Segoe UI" panose="020B0502040204020203" pitchFamily="34" charset="0"/>
            </a:rPr>
            <a:t>Chronic Illness e.g., Diabetes, Hypertension</a:t>
          </a:r>
          <a:endParaRPr lang="en-US" sz="1700" dirty="0">
            <a:latin typeface="Segoe UI" panose="020B0502040204020203" pitchFamily="34" charset="0"/>
            <a:cs typeface="Segoe UI" panose="020B0502040204020203" pitchFamily="34" charset="0"/>
          </a:endParaRPr>
        </a:p>
      </dgm:t>
    </dgm:pt>
    <dgm:pt modelId="{A6B2FA90-AD9F-407D-AFC1-3A96031C9EAB}" type="parTrans" cxnId="{85120080-C903-4F55-B89E-D920997AD637}">
      <dgm:prSet/>
      <dgm:spPr/>
      <dgm:t>
        <a:bodyPr/>
        <a:lstStyle/>
        <a:p>
          <a:endParaRPr lang="en-US">
            <a:latin typeface="Segoe UI" panose="020B0502040204020203" pitchFamily="34" charset="0"/>
            <a:cs typeface="Segoe UI" panose="020B0502040204020203" pitchFamily="34" charset="0"/>
          </a:endParaRPr>
        </a:p>
      </dgm:t>
    </dgm:pt>
    <dgm:pt modelId="{7B4639A5-FFC8-47F3-8F95-8361B23B86D7}" type="sibTrans" cxnId="{85120080-C903-4F55-B89E-D920997AD637}">
      <dgm:prSet/>
      <dgm:spPr/>
      <dgm:t>
        <a:bodyPr/>
        <a:lstStyle/>
        <a:p>
          <a:endParaRPr lang="en-US">
            <a:latin typeface="Segoe UI" panose="020B0502040204020203" pitchFamily="34" charset="0"/>
            <a:cs typeface="Segoe UI" panose="020B0502040204020203" pitchFamily="34" charset="0"/>
          </a:endParaRPr>
        </a:p>
      </dgm:t>
    </dgm:pt>
    <dgm:pt modelId="{EC506F2A-556D-4BA2-8EA4-9C24FD99E7A7}">
      <dgm:prSet custT="1"/>
      <dgm:spPr/>
      <dgm:t>
        <a:bodyPr/>
        <a:lstStyle/>
        <a:p>
          <a:pPr>
            <a:lnSpc>
              <a:spcPct val="100000"/>
            </a:lnSpc>
          </a:pPr>
          <a:r>
            <a:rPr lang="en-GB" sz="1700" dirty="0">
              <a:latin typeface="Segoe UI" panose="020B0502040204020203" pitchFamily="34" charset="0"/>
              <a:cs typeface="Segoe UI" panose="020B0502040204020203" pitchFamily="34" charset="0"/>
            </a:rPr>
            <a:t>Radiological Tests e.g., MRI &amp; CT Scan</a:t>
          </a:r>
          <a:endParaRPr lang="en-US" sz="1700" dirty="0">
            <a:latin typeface="Segoe UI" panose="020B0502040204020203" pitchFamily="34" charset="0"/>
            <a:cs typeface="Segoe UI" panose="020B0502040204020203" pitchFamily="34" charset="0"/>
          </a:endParaRPr>
        </a:p>
      </dgm:t>
    </dgm:pt>
    <dgm:pt modelId="{BBD74121-3764-402D-A672-38884AB88823}" type="parTrans" cxnId="{DFE00E02-CEF2-4CFF-AA15-748960744643}">
      <dgm:prSet/>
      <dgm:spPr/>
      <dgm:t>
        <a:bodyPr/>
        <a:lstStyle/>
        <a:p>
          <a:endParaRPr lang="en-US">
            <a:latin typeface="Segoe UI" panose="020B0502040204020203" pitchFamily="34" charset="0"/>
            <a:cs typeface="Segoe UI" panose="020B0502040204020203" pitchFamily="34" charset="0"/>
          </a:endParaRPr>
        </a:p>
      </dgm:t>
    </dgm:pt>
    <dgm:pt modelId="{A89EEDF3-70C1-4E1F-B607-FCB0C2326F65}" type="sibTrans" cxnId="{DFE00E02-CEF2-4CFF-AA15-748960744643}">
      <dgm:prSet/>
      <dgm:spPr/>
      <dgm:t>
        <a:bodyPr/>
        <a:lstStyle/>
        <a:p>
          <a:endParaRPr lang="en-US">
            <a:latin typeface="Segoe UI" panose="020B0502040204020203" pitchFamily="34" charset="0"/>
            <a:cs typeface="Segoe UI" panose="020B0502040204020203" pitchFamily="34" charset="0"/>
          </a:endParaRPr>
        </a:p>
      </dgm:t>
    </dgm:pt>
    <dgm:pt modelId="{1EFFE4EF-F1F4-4EF8-B0B7-024707C2979B}">
      <dgm:prSet custT="1"/>
      <dgm:spPr/>
      <dgm:t>
        <a:bodyPr/>
        <a:lstStyle/>
        <a:p>
          <a:pPr>
            <a:lnSpc>
              <a:spcPct val="100000"/>
            </a:lnSpc>
          </a:pPr>
          <a:r>
            <a:rPr lang="en-GB" sz="1700" dirty="0">
              <a:latin typeface="Segoe UI" panose="020B0502040204020203" pitchFamily="34" charset="0"/>
              <a:cs typeface="Segoe UI" panose="020B0502040204020203" pitchFamily="34" charset="0"/>
            </a:rPr>
            <a:t>Oncology</a:t>
          </a:r>
          <a:endParaRPr lang="en-US" sz="1700" dirty="0">
            <a:latin typeface="Segoe UI" panose="020B0502040204020203" pitchFamily="34" charset="0"/>
            <a:cs typeface="Segoe UI" panose="020B0502040204020203" pitchFamily="34" charset="0"/>
          </a:endParaRPr>
        </a:p>
      </dgm:t>
    </dgm:pt>
    <dgm:pt modelId="{AEC656C2-60B6-4B12-8DC5-459D53973749}" type="parTrans" cxnId="{5CC1430F-3EDC-4540-8A51-2F61C7F5ABE2}">
      <dgm:prSet/>
      <dgm:spPr/>
      <dgm:t>
        <a:bodyPr/>
        <a:lstStyle/>
        <a:p>
          <a:endParaRPr lang="en-US">
            <a:latin typeface="Segoe UI" panose="020B0502040204020203" pitchFamily="34" charset="0"/>
            <a:cs typeface="Segoe UI" panose="020B0502040204020203" pitchFamily="34" charset="0"/>
          </a:endParaRPr>
        </a:p>
      </dgm:t>
    </dgm:pt>
    <dgm:pt modelId="{B2F9DBE8-A5E2-47C9-9440-D092BEE9A7A8}" type="sibTrans" cxnId="{5CC1430F-3EDC-4540-8A51-2F61C7F5ABE2}">
      <dgm:prSet/>
      <dgm:spPr/>
      <dgm:t>
        <a:bodyPr/>
        <a:lstStyle/>
        <a:p>
          <a:endParaRPr lang="en-US">
            <a:latin typeface="Segoe UI" panose="020B0502040204020203" pitchFamily="34" charset="0"/>
            <a:cs typeface="Segoe UI" panose="020B0502040204020203" pitchFamily="34" charset="0"/>
          </a:endParaRPr>
        </a:p>
      </dgm:t>
    </dgm:pt>
    <dgm:pt modelId="{0EBEF159-1A1C-43FB-A1AE-146406549FE0}">
      <dgm:prSet custT="1"/>
      <dgm:spPr/>
      <dgm:t>
        <a:bodyPr/>
        <a:lstStyle/>
        <a:p>
          <a:pPr>
            <a:lnSpc>
              <a:spcPct val="100000"/>
            </a:lnSpc>
          </a:pPr>
          <a:r>
            <a:rPr lang="en-GB" sz="1700" dirty="0">
              <a:latin typeface="Segoe UI" panose="020B0502040204020203" pitchFamily="34" charset="0"/>
              <a:cs typeface="Segoe UI" panose="020B0502040204020203" pitchFamily="34" charset="0"/>
            </a:rPr>
            <a:t>Orthopaedic Appliances</a:t>
          </a:r>
          <a:endParaRPr lang="en-US" sz="1700" dirty="0">
            <a:latin typeface="Segoe UI" panose="020B0502040204020203" pitchFamily="34" charset="0"/>
            <a:cs typeface="Segoe UI" panose="020B0502040204020203" pitchFamily="34" charset="0"/>
          </a:endParaRPr>
        </a:p>
      </dgm:t>
    </dgm:pt>
    <dgm:pt modelId="{D26A7CAA-D84D-4D18-8F45-FC65E49BB268}" type="parTrans" cxnId="{B4EA370F-3F1F-4043-B085-ABD03410EF32}">
      <dgm:prSet/>
      <dgm:spPr/>
      <dgm:t>
        <a:bodyPr/>
        <a:lstStyle/>
        <a:p>
          <a:endParaRPr lang="en-US">
            <a:latin typeface="Segoe UI" panose="020B0502040204020203" pitchFamily="34" charset="0"/>
            <a:cs typeface="Segoe UI" panose="020B0502040204020203" pitchFamily="34" charset="0"/>
          </a:endParaRPr>
        </a:p>
      </dgm:t>
    </dgm:pt>
    <dgm:pt modelId="{8BD9E8B5-5171-47AA-9828-0E20DB2D3A25}" type="sibTrans" cxnId="{B4EA370F-3F1F-4043-B085-ABD03410EF32}">
      <dgm:prSet/>
      <dgm:spPr/>
      <dgm:t>
        <a:bodyPr/>
        <a:lstStyle/>
        <a:p>
          <a:endParaRPr lang="en-US">
            <a:latin typeface="Segoe UI" panose="020B0502040204020203" pitchFamily="34" charset="0"/>
            <a:cs typeface="Segoe UI" panose="020B0502040204020203" pitchFamily="34" charset="0"/>
          </a:endParaRPr>
        </a:p>
      </dgm:t>
    </dgm:pt>
    <dgm:pt modelId="{438061F8-E5A6-40BC-857F-2A7AEE132DF2}">
      <dgm:prSet custT="1"/>
      <dgm:spPr/>
      <dgm:t>
        <a:bodyPr/>
        <a:lstStyle/>
        <a:p>
          <a:pPr>
            <a:lnSpc>
              <a:spcPct val="100000"/>
            </a:lnSpc>
          </a:pPr>
          <a:r>
            <a:rPr lang="en-GB" sz="1700" dirty="0">
              <a:latin typeface="Segoe UI" panose="020B0502040204020203" pitchFamily="34" charset="0"/>
              <a:cs typeface="Segoe UI" panose="020B0502040204020203" pitchFamily="34" charset="0"/>
            </a:rPr>
            <a:t>Drug and Substance Abuse Rehabilitation</a:t>
          </a:r>
          <a:endParaRPr lang="en-US" sz="1700" dirty="0">
            <a:latin typeface="Segoe UI" panose="020B0502040204020203" pitchFamily="34" charset="0"/>
            <a:cs typeface="Segoe UI" panose="020B0502040204020203" pitchFamily="34" charset="0"/>
          </a:endParaRPr>
        </a:p>
      </dgm:t>
    </dgm:pt>
    <dgm:pt modelId="{9A1801BD-6082-4FC3-8851-F23FB6E31014}" type="parTrans" cxnId="{65EE7098-5F88-4515-9860-1E1FB7B83888}">
      <dgm:prSet/>
      <dgm:spPr/>
      <dgm:t>
        <a:bodyPr/>
        <a:lstStyle/>
        <a:p>
          <a:endParaRPr lang="en-US">
            <a:latin typeface="Segoe UI" panose="020B0502040204020203" pitchFamily="34" charset="0"/>
            <a:cs typeface="Segoe UI" panose="020B0502040204020203" pitchFamily="34" charset="0"/>
          </a:endParaRPr>
        </a:p>
      </dgm:t>
    </dgm:pt>
    <dgm:pt modelId="{647A8811-A70F-4F47-913A-EAA8C9A67B94}" type="sibTrans" cxnId="{65EE7098-5F88-4515-9860-1E1FB7B83888}">
      <dgm:prSet/>
      <dgm:spPr/>
      <dgm:t>
        <a:bodyPr/>
        <a:lstStyle/>
        <a:p>
          <a:endParaRPr lang="en-US">
            <a:latin typeface="Segoe UI" panose="020B0502040204020203" pitchFamily="34" charset="0"/>
            <a:cs typeface="Segoe UI" panose="020B0502040204020203" pitchFamily="34" charset="0"/>
          </a:endParaRPr>
        </a:p>
      </dgm:t>
    </dgm:pt>
    <dgm:pt modelId="{AB8C17BB-363C-4F51-BD50-5C83BE96802D}">
      <dgm:prSet custT="1"/>
      <dgm:spPr/>
      <dgm:t>
        <a:bodyPr/>
        <a:lstStyle/>
        <a:p>
          <a:pPr algn="just">
            <a:lnSpc>
              <a:spcPct val="100000"/>
            </a:lnSpc>
          </a:pPr>
          <a:r>
            <a:rPr lang="en-GB" sz="1700" dirty="0">
              <a:latin typeface="Segoe UI" panose="020B0502040204020203" pitchFamily="34" charset="0"/>
              <a:cs typeface="Segoe UI" panose="020B0502040204020203" pitchFamily="34" charset="0"/>
            </a:rPr>
            <a:t>The healthcare provider is required to seek preauthorization for specialized services.</a:t>
          </a:r>
          <a:endParaRPr lang="en-US" sz="1700" dirty="0">
            <a:latin typeface="Segoe UI" panose="020B0502040204020203" pitchFamily="34" charset="0"/>
            <a:cs typeface="Segoe UI" panose="020B0502040204020203" pitchFamily="34" charset="0"/>
          </a:endParaRPr>
        </a:p>
      </dgm:t>
    </dgm:pt>
    <dgm:pt modelId="{EC5E9287-D671-4E60-AEBA-45AC5F9075C0}" type="parTrans" cxnId="{41D8FC03-5323-476B-8A01-F1C131E2A7AC}">
      <dgm:prSet/>
      <dgm:spPr/>
      <dgm:t>
        <a:bodyPr/>
        <a:lstStyle/>
        <a:p>
          <a:endParaRPr lang="en-GB">
            <a:latin typeface="Segoe UI" panose="020B0502040204020203" pitchFamily="34" charset="0"/>
            <a:cs typeface="Segoe UI" panose="020B0502040204020203" pitchFamily="34" charset="0"/>
          </a:endParaRPr>
        </a:p>
      </dgm:t>
    </dgm:pt>
    <dgm:pt modelId="{28E44D3E-1F19-4E6A-8A55-5089F6AC874B}" type="sibTrans" cxnId="{41D8FC03-5323-476B-8A01-F1C131E2A7AC}">
      <dgm:prSet/>
      <dgm:spPr/>
      <dgm:t>
        <a:bodyPr/>
        <a:lstStyle/>
        <a:p>
          <a:endParaRPr lang="en-GB">
            <a:latin typeface="Segoe UI" panose="020B0502040204020203" pitchFamily="34" charset="0"/>
            <a:cs typeface="Segoe UI" panose="020B0502040204020203" pitchFamily="34" charset="0"/>
          </a:endParaRPr>
        </a:p>
      </dgm:t>
    </dgm:pt>
    <dgm:pt modelId="{2B356BF8-CD5F-49A6-A678-D610892D9F2E}">
      <dgm:prSet custT="1"/>
      <dgm:spPr/>
      <dgm:t>
        <a:bodyPr/>
        <a:lstStyle/>
        <a:p>
          <a:pPr algn="just">
            <a:lnSpc>
              <a:spcPct val="100000"/>
            </a:lnSpc>
          </a:pPr>
          <a:r>
            <a:rPr lang="en-US" sz="1700" dirty="0">
              <a:latin typeface="Segoe UI" panose="020B0502040204020203" pitchFamily="34" charset="0"/>
              <a:cs typeface="Segoe UI" panose="020B0502040204020203" pitchFamily="34" charset="0"/>
            </a:rPr>
            <a:t>These services shall be on fee for service basis.</a:t>
          </a:r>
        </a:p>
      </dgm:t>
    </dgm:pt>
    <dgm:pt modelId="{481EB63F-3992-403B-99AC-443F6EF6AD7C}" type="parTrans" cxnId="{6715C4E7-B8DD-4326-8E02-83E7BDF9525A}">
      <dgm:prSet/>
      <dgm:spPr/>
      <dgm:t>
        <a:bodyPr/>
        <a:lstStyle/>
        <a:p>
          <a:endParaRPr lang="en-GB">
            <a:latin typeface="Segoe UI" panose="020B0502040204020203" pitchFamily="34" charset="0"/>
            <a:cs typeface="Segoe UI" panose="020B0502040204020203" pitchFamily="34" charset="0"/>
          </a:endParaRPr>
        </a:p>
      </dgm:t>
    </dgm:pt>
    <dgm:pt modelId="{89BAC115-E69F-4A15-902E-6513711CC787}" type="sibTrans" cxnId="{6715C4E7-B8DD-4326-8E02-83E7BDF9525A}">
      <dgm:prSet/>
      <dgm:spPr/>
      <dgm:t>
        <a:bodyPr/>
        <a:lstStyle/>
        <a:p>
          <a:endParaRPr lang="en-GB">
            <a:latin typeface="Segoe UI" panose="020B0502040204020203" pitchFamily="34" charset="0"/>
            <a:cs typeface="Segoe UI" panose="020B0502040204020203" pitchFamily="34" charset="0"/>
          </a:endParaRPr>
        </a:p>
      </dgm:t>
    </dgm:pt>
    <dgm:pt modelId="{71A03536-1392-4FD7-BC28-965B700FA4CF}">
      <dgm:prSet custT="1"/>
      <dgm:spPr/>
      <dgm:t>
        <a:bodyPr/>
        <a:lstStyle/>
        <a:p>
          <a:pPr algn="just">
            <a:lnSpc>
              <a:spcPct val="100000"/>
            </a:lnSpc>
          </a:pPr>
          <a:r>
            <a:rPr lang="en-US" sz="1700" dirty="0">
              <a:latin typeface="Segoe UI" panose="020B0502040204020203" pitchFamily="34" charset="0"/>
              <a:cs typeface="Segoe UI" panose="020B0502040204020203" pitchFamily="34" charset="0"/>
            </a:rPr>
            <a:t>Services available in SHA Empaneled and Contracted Facilities</a:t>
          </a:r>
        </a:p>
      </dgm:t>
    </dgm:pt>
    <dgm:pt modelId="{B64C3D21-22FB-4F5C-867D-DF70C851B5AF}" type="sibTrans" cxnId="{EA3EB134-3941-4B72-B6B1-8721F96704A0}">
      <dgm:prSet/>
      <dgm:spPr/>
      <dgm:t>
        <a:bodyPr/>
        <a:lstStyle/>
        <a:p>
          <a:endParaRPr lang="en-GB">
            <a:latin typeface="Segoe UI" panose="020B0502040204020203" pitchFamily="34" charset="0"/>
            <a:cs typeface="Segoe UI" panose="020B0502040204020203" pitchFamily="34" charset="0"/>
          </a:endParaRPr>
        </a:p>
      </dgm:t>
    </dgm:pt>
    <dgm:pt modelId="{8A315633-3BF0-4BDC-A68A-3122F6360920}" type="parTrans" cxnId="{EA3EB134-3941-4B72-B6B1-8721F96704A0}">
      <dgm:prSet/>
      <dgm:spPr/>
      <dgm:t>
        <a:bodyPr/>
        <a:lstStyle/>
        <a:p>
          <a:endParaRPr lang="en-GB">
            <a:latin typeface="Segoe UI" panose="020B0502040204020203" pitchFamily="34" charset="0"/>
            <a:cs typeface="Segoe UI" panose="020B0502040204020203" pitchFamily="34" charset="0"/>
          </a:endParaRPr>
        </a:p>
      </dgm:t>
    </dgm:pt>
    <dgm:pt modelId="{732D21B8-78AA-46DC-A685-4C0B4692ADDC}">
      <dgm:prSet custT="1"/>
      <dgm:spPr/>
      <dgm:t>
        <a:bodyPr/>
        <a:lstStyle/>
        <a:p>
          <a:pPr>
            <a:lnSpc>
              <a:spcPct val="100000"/>
            </a:lnSpc>
          </a:pPr>
          <a:r>
            <a:rPr lang="en-US" sz="1700" dirty="0">
              <a:latin typeface="Segoe UI" panose="020B0502040204020203" pitchFamily="34" charset="0"/>
              <a:cs typeface="Segoe UI" panose="020B0502040204020203" pitchFamily="34" charset="0"/>
            </a:rPr>
            <a:t>Overseas Treatment</a:t>
          </a:r>
        </a:p>
      </dgm:t>
    </dgm:pt>
    <dgm:pt modelId="{81ACCF05-F8E0-406E-AF56-470361F7FC80}" type="parTrans" cxnId="{2EB40BAA-00FB-4529-8181-D70C0A818F1B}">
      <dgm:prSet/>
      <dgm:spPr/>
      <dgm:t>
        <a:bodyPr/>
        <a:lstStyle/>
        <a:p>
          <a:endParaRPr lang="en-US"/>
        </a:p>
      </dgm:t>
    </dgm:pt>
    <dgm:pt modelId="{6223B11D-BD4B-43FF-A668-E1A3AA229D13}" type="sibTrans" cxnId="{2EB40BAA-00FB-4529-8181-D70C0A818F1B}">
      <dgm:prSet/>
      <dgm:spPr/>
      <dgm:t>
        <a:bodyPr/>
        <a:lstStyle/>
        <a:p>
          <a:endParaRPr lang="en-US"/>
        </a:p>
      </dgm:t>
    </dgm:pt>
    <dgm:pt modelId="{A29874C9-D1EA-4B98-A2E6-DFD71DC32E75}" type="pres">
      <dgm:prSet presAssocID="{600AE860-B11A-483F-AAD0-969C2520E6F0}" presName="linear" presStyleCnt="0">
        <dgm:presLayoutVars>
          <dgm:dir/>
          <dgm:animLvl val="lvl"/>
          <dgm:resizeHandles val="exact"/>
        </dgm:presLayoutVars>
      </dgm:prSet>
      <dgm:spPr/>
    </dgm:pt>
    <dgm:pt modelId="{A83041D9-DA3C-47C3-8FE6-8AB9DF14715A}" type="pres">
      <dgm:prSet presAssocID="{7D87C673-7F50-4491-904A-4A8284384355}" presName="parentLin" presStyleCnt="0"/>
      <dgm:spPr/>
    </dgm:pt>
    <dgm:pt modelId="{AD49FDF5-EC2E-480D-98CF-34A1CA9776F7}" type="pres">
      <dgm:prSet presAssocID="{7D87C673-7F50-4491-904A-4A8284384355}" presName="parentLeftMargin" presStyleLbl="node1" presStyleIdx="0" presStyleCnt="2"/>
      <dgm:spPr/>
    </dgm:pt>
    <dgm:pt modelId="{7A417B75-5791-499C-8E7E-2302F1C791AD}" type="pres">
      <dgm:prSet presAssocID="{7D87C673-7F50-4491-904A-4A8284384355}" presName="parentText" presStyleLbl="node1" presStyleIdx="0" presStyleCnt="2">
        <dgm:presLayoutVars>
          <dgm:chMax val="0"/>
          <dgm:bulletEnabled val="1"/>
        </dgm:presLayoutVars>
      </dgm:prSet>
      <dgm:spPr/>
    </dgm:pt>
    <dgm:pt modelId="{452B9198-7061-4059-A972-902616E7A597}" type="pres">
      <dgm:prSet presAssocID="{7D87C673-7F50-4491-904A-4A8284384355}" presName="negativeSpace" presStyleCnt="0"/>
      <dgm:spPr/>
    </dgm:pt>
    <dgm:pt modelId="{F5DC34E9-9FC4-410F-95FC-3EE17EF0EE9E}" type="pres">
      <dgm:prSet presAssocID="{7D87C673-7F50-4491-904A-4A8284384355}" presName="childText" presStyleLbl="conFgAcc1" presStyleIdx="0" presStyleCnt="2" custLinFactY="12344" custLinFactNeighborX="-770" custLinFactNeighborY="100000">
        <dgm:presLayoutVars>
          <dgm:bulletEnabled val="1"/>
        </dgm:presLayoutVars>
      </dgm:prSet>
      <dgm:spPr/>
    </dgm:pt>
    <dgm:pt modelId="{BC2B7577-4ABA-439E-AD66-F40E2B8700EE}" type="pres">
      <dgm:prSet presAssocID="{0E63FD3F-FAD4-4BEB-A512-100A89B108B0}" presName="spaceBetweenRectangles" presStyleCnt="0"/>
      <dgm:spPr/>
    </dgm:pt>
    <dgm:pt modelId="{91F67470-0CAC-4012-BFB3-3D6E8535E520}" type="pres">
      <dgm:prSet presAssocID="{2FB970C7-B97F-4498-8C2F-1365628983C0}" presName="parentLin" presStyleCnt="0"/>
      <dgm:spPr/>
    </dgm:pt>
    <dgm:pt modelId="{C1109FFC-EAE0-4F54-A877-031F39EF9994}" type="pres">
      <dgm:prSet presAssocID="{2FB970C7-B97F-4498-8C2F-1365628983C0}" presName="parentLeftMargin" presStyleLbl="node1" presStyleIdx="0" presStyleCnt="2"/>
      <dgm:spPr/>
    </dgm:pt>
    <dgm:pt modelId="{4A454BEC-2927-4D2C-A162-D95143D611E0}" type="pres">
      <dgm:prSet presAssocID="{2FB970C7-B97F-4498-8C2F-1365628983C0}" presName="parentText" presStyleLbl="node1" presStyleIdx="1" presStyleCnt="2" custLinFactNeighborX="8182" custLinFactNeighborY="20917">
        <dgm:presLayoutVars>
          <dgm:chMax val="0"/>
          <dgm:bulletEnabled val="1"/>
        </dgm:presLayoutVars>
      </dgm:prSet>
      <dgm:spPr/>
    </dgm:pt>
    <dgm:pt modelId="{272191F9-0EDE-4E37-8BCC-C1D914B76CDF}" type="pres">
      <dgm:prSet presAssocID="{2FB970C7-B97F-4498-8C2F-1365628983C0}" presName="negativeSpace" presStyleCnt="0"/>
      <dgm:spPr/>
    </dgm:pt>
    <dgm:pt modelId="{8D1DDF7B-C34F-4A69-ABDF-2C631B67D15C}" type="pres">
      <dgm:prSet presAssocID="{2FB970C7-B97F-4498-8C2F-1365628983C0}" presName="childText" presStyleLbl="conFgAcc1" presStyleIdx="1" presStyleCnt="2" custScaleY="97808" custLinFactNeighborX="118" custLinFactNeighborY="14986">
        <dgm:presLayoutVars>
          <dgm:bulletEnabled val="1"/>
        </dgm:presLayoutVars>
      </dgm:prSet>
      <dgm:spPr/>
    </dgm:pt>
  </dgm:ptLst>
  <dgm:cxnLst>
    <dgm:cxn modelId="{DFE00E02-CEF2-4CFF-AA15-748960744643}" srcId="{2FB970C7-B97F-4498-8C2F-1365628983C0}" destId="{EC506F2A-556D-4BA2-8EA4-9C24FD99E7A7}" srcOrd="3" destOrd="0" parTransId="{BBD74121-3764-402D-A672-38884AB88823}" sibTransId="{A89EEDF3-70C1-4E1F-B607-FCB0C2326F65}"/>
    <dgm:cxn modelId="{41D8FC03-5323-476B-8A01-F1C131E2A7AC}" srcId="{7D87C673-7F50-4491-904A-4A8284384355}" destId="{AB8C17BB-363C-4F51-BD50-5C83BE96802D}" srcOrd="1" destOrd="0" parTransId="{EC5E9287-D671-4E60-AEBA-45AC5F9075C0}" sibTransId="{28E44D3E-1F19-4E6A-8A55-5089F6AC874B}"/>
    <dgm:cxn modelId="{08306607-B013-4842-9048-BAC4AEF39007}" srcId="{2FB970C7-B97F-4498-8C2F-1365628983C0}" destId="{05BA6965-7997-4B43-B11D-730466E587D5}" srcOrd="0" destOrd="0" parTransId="{20349886-FC07-4916-BC84-7C70FEE179DD}" sibTransId="{C74A0FFF-1A30-4AAB-9A3D-E7DE453007B5}"/>
    <dgm:cxn modelId="{4FFB6907-FF74-43C3-BD2F-ED058D52B627}" type="presOf" srcId="{3195E85F-639B-453D-ADCF-DDB4ABC9AB16}" destId="{F5DC34E9-9FC4-410F-95FC-3EE17EF0EE9E}" srcOrd="0" destOrd="0" presId="urn:microsoft.com/office/officeart/2005/8/layout/list1"/>
    <dgm:cxn modelId="{81CD4E08-327F-443B-A9B0-EA95D36F15DB}" type="presOf" srcId="{AB8C17BB-363C-4F51-BD50-5C83BE96802D}" destId="{F5DC34E9-9FC4-410F-95FC-3EE17EF0EE9E}" srcOrd="0" destOrd="1" presId="urn:microsoft.com/office/officeart/2005/8/layout/list1"/>
    <dgm:cxn modelId="{5393700A-376A-42A6-9DBB-A29C74D9F1E1}" srcId="{600AE860-B11A-483F-AAD0-969C2520E6F0}" destId="{7D87C673-7F50-4491-904A-4A8284384355}" srcOrd="0" destOrd="0" parTransId="{6236E773-2707-4EB1-8E25-4914DB568B1B}" sibTransId="{0E63FD3F-FAD4-4BEB-A512-100A89B108B0}"/>
    <dgm:cxn modelId="{B4EA370F-3F1F-4043-B085-ABD03410EF32}" srcId="{2FB970C7-B97F-4498-8C2F-1365628983C0}" destId="{0EBEF159-1A1C-43FB-A1AE-146406549FE0}" srcOrd="5" destOrd="0" parTransId="{D26A7CAA-D84D-4D18-8F45-FC65E49BB268}" sibTransId="{8BD9E8B5-5171-47AA-9828-0E20DB2D3A25}"/>
    <dgm:cxn modelId="{5CC1430F-3EDC-4540-8A51-2F61C7F5ABE2}" srcId="{2FB970C7-B97F-4498-8C2F-1365628983C0}" destId="{1EFFE4EF-F1F4-4EF8-B0B7-024707C2979B}" srcOrd="4" destOrd="0" parTransId="{AEC656C2-60B6-4B12-8DC5-459D53973749}" sibTransId="{B2F9DBE8-A5E2-47C9-9440-D092BEE9A7A8}"/>
    <dgm:cxn modelId="{53048617-D2DF-432B-BF1B-48B141399885}" type="presOf" srcId="{8668D814-2F43-41C7-9C63-F56B688A58AC}" destId="{8D1DDF7B-C34F-4A69-ABDF-2C631B67D15C}" srcOrd="0" destOrd="2" presId="urn:microsoft.com/office/officeart/2005/8/layout/list1"/>
    <dgm:cxn modelId="{00D7E520-8E7B-4E4A-B11F-B8EB446F5B85}" type="presOf" srcId="{438061F8-E5A6-40BC-857F-2A7AEE132DF2}" destId="{8D1DDF7B-C34F-4A69-ABDF-2C631B67D15C}" srcOrd="0" destOrd="6" presId="urn:microsoft.com/office/officeart/2005/8/layout/list1"/>
    <dgm:cxn modelId="{DBE86F22-CEC0-45EA-8734-467E38B14BB1}" type="presOf" srcId="{71A03536-1392-4FD7-BC28-965B700FA4CF}" destId="{F5DC34E9-9FC4-410F-95FC-3EE17EF0EE9E}" srcOrd="0" destOrd="3" presId="urn:microsoft.com/office/officeart/2005/8/layout/list1"/>
    <dgm:cxn modelId="{79DC6832-C4B7-4860-AF57-A64154E6DC04}" type="presOf" srcId="{0EBEF159-1A1C-43FB-A1AE-146406549FE0}" destId="{8D1DDF7B-C34F-4A69-ABDF-2C631B67D15C}" srcOrd="0" destOrd="5" presId="urn:microsoft.com/office/officeart/2005/8/layout/list1"/>
    <dgm:cxn modelId="{EA3EB134-3941-4B72-B6B1-8721F96704A0}" srcId="{7D87C673-7F50-4491-904A-4A8284384355}" destId="{71A03536-1392-4FD7-BC28-965B700FA4CF}" srcOrd="3" destOrd="0" parTransId="{8A315633-3BF0-4BDC-A68A-3122F6360920}" sibTransId="{B64C3D21-22FB-4F5C-867D-DF70C851B5AF}"/>
    <dgm:cxn modelId="{DE106161-6A50-4ABD-B697-DC22BDC0ABD0}" type="presOf" srcId="{2FB970C7-B97F-4498-8C2F-1365628983C0}" destId="{4A454BEC-2927-4D2C-A162-D95143D611E0}" srcOrd="1" destOrd="0" presId="urn:microsoft.com/office/officeart/2005/8/layout/list1"/>
    <dgm:cxn modelId="{A5B0DA47-4A17-4804-9D0D-ACF31C3D81D0}" srcId="{2FB970C7-B97F-4498-8C2F-1365628983C0}" destId="{86C26318-F95B-4D84-B83E-8E459D53B32D}" srcOrd="1" destOrd="0" parTransId="{69159ED8-079A-4794-BAAA-99B409AD3D76}" sibTransId="{6CDAF955-122C-43F1-A830-89078F275E8C}"/>
    <dgm:cxn modelId="{3E991374-0921-43A3-BC6B-B485F69B7749}" type="presOf" srcId="{1EFFE4EF-F1F4-4EF8-B0B7-024707C2979B}" destId="{8D1DDF7B-C34F-4A69-ABDF-2C631B67D15C}" srcOrd="0" destOrd="4" presId="urn:microsoft.com/office/officeart/2005/8/layout/list1"/>
    <dgm:cxn modelId="{85120080-C903-4F55-B89E-D920997AD637}" srcId="{2FB970C7-B97F-4498-8C2F-1365628983C0}" destId="{8668D814-2F43-41C7-9C63-F56B688A58AC}" srcOrd="2" destOrd="0" parTransId="{A6B2FA90-AD9F-407D-AFC1-3A96031C9EAB}" sibTransId="{7B4639A5-FFC8-47F3-8F95-8361B23B86D7}"/>
    <dgm:cxn modelId="{A2131289-82FC-408C-BBB8-AD90AD5D15A6}" type="presOf" srcId="{05BA6965-7997-4B43-B11D-730466E587D5}" destId="{8D1DDF7B-C34F-4A69-ABDF-2C631B67D15C}" srcOrd="0" destOrd="0" presId="urn:microsoft.com/office/officeart/2005/8/layout/list1"/>
    <dgm:cxn modelId="{65EE7098-5F88-4515-9860-1E1FB7B83888}" srcId="{2FB970C7-B97F-4498-8C2F-1365628983C0}" destId="{438061F8-E5A6-40BC-857F-2A7AEE132DF2}" srcOrd="6" destOrd="0" parTransId="{9A1801BD-6082-4FC3-8851-F23FB6E31014}" sibTransId="{647A8811-A70F-4F47-913A-EAA8C9A67B94}"/>
    <dgm:cxn modelId="{3763DF9F-0D36-4DD6-916B-23A0941A984A}" type="presOf" srcId="{2FB970C7-B97F-4498-8C2F-1365628983C0}" destId="{C1109FFC-EAE0-4F54-A877-031F39EF9994}" srcOrd="0" destOrd="0" presId="urn:microsoft.com/office/officeart/2005/8/layout/list1"/>
    <dgm:cxn modelId="{2EB40BAA-00FB-4529-8181-D70C0A818F1B}" srcId="{2FB970C7-B97F-4498-8C2F-1365628983C0}" destId="{732D21B8-78AA-46DC-A685-4C0B4692ADDC}" srcOrd="7" destOrd="0" parTransId="{81ACCF05-F8E0-406E-AF56-470361F7FC80}" sibTransId="{6223B11D-BD4B-43FF-A668-E1A3AA229D13}"/>
    <dgm:cxn modelId="{40B01BBC-F4B7-4B1A-A4A1-36C02FF2D695}" type="presOf" srcId="{600AE860-B11A-483F-AAD0-969C2520E6F0}" destId="{A29874C9-D1EA-4B98-A2E6-DFD71DC32E75}" srcOrd="0" destOrd="0" presId="urn:microsoft.com/office/officeart/2005/8/layout/list1"/>
    <dgm:cxn modelId="{2EA9F2BC-ED04-44E4-9E3F-75601427AE6C}" type="presOf" srcId="{2B356BF8-CD5F-49A6-A678-D610892D9F2E}" destId="{F5DC34E9-9FC4-410F-95FC-3EE17EF0EE9E}" srcOrd="0" destOrd="2" presId="urn:microsoft.com/office/officeart/2005/8/layout/list1"/>
    <dgm:cxn modelId="{37844CC1-3360-4267-BFDF-950FD188E596}" type="presOf" srcId="{732D21B8-78AA-46DC-A685-4C0B4692ADDC}" destId="{8D1DDF7B-C34F-4A69-ABDF-2C631B67D15C}" srcOrd="0" destOrd="7" presId="urn:microsoft.com/office/officeart/2005/8/layout/list1"/>
    <dgm:cxn modelId="{B597EAC3-81D7-432F-9DE6-E18C910AE0FC}" type="presOf" srcId="{7D87C673-7F50-4491-904A-4A8284384355}" destId="{AD49FDF5-EC2E-480D-98CF-34A1CA9776F7}" srcOrd="0" destOrd="0" presId="urn:microsoft.com/office/officeart/2005/8/layout/list1"/>
    <dgm:cxn modelId="{976C19C4-15E5-4751-845D-B1BF39FAD989}" srcId="{7D87C673-7F50-4491-904A-4A8284384355}" destId="{3195E85F-639B-453D-ADCF-DDB4ABC9AB16}" srcOrd="0" destOrd="0" parTransId="{58032F0F-3D75-4E52-9154-ED669AAB0304}" sibTransId="{9C2E113F-42A7-4A0D-9C51-4E6102DB9295}"/>
    <dgm:cxn modelId="{304291CB-765B-491A-8D78-EB052703805B}" type="presOf" srcId="{86C26318-F95B-4D84-B83E-8E459D53B32D}" destId="{8D1DDF7B-C34F-4A69-ABDF-2C631B67D15C}" srcOrd="0" destOrd="1" presId="urn:microsoft.com/office/officeart/2005/8/layout/list1"/>
    <dgm:cxn modelId="{3C56FCE0-CC0C-49D4-9BAC-8E884116E8B7}" srcId="{600AE860-B11A-483F-AAD0-969C2520E6F0}" destId="{2FB970C7-B97F-4498-8C2F-1365628983C0}" srcOrd="1" destOrd="0" parTransId="{60DAE5FB-3E47-4EE4-A153-8656DA1D2E2D}" sibTransId="{5116CB64-77E6-4614-985B-2BE3AA535DE8}"/>
    <dgm:cxn modelId="{D58F23E7-BD90-4741-8D20-109629A08592}" type="presOf" srcId="{7D87C673-7F50-4491-904A-4A8284384355}" destId="{7A417B75-5791-499C-8E7E-2302F1C791AD}" srcOrd="1" destOrd="0" presId="urn:microsoft.com/office/officeart/2005/8/layout/list1"/>
    <dgm:cxn modelId="{6715C4E7-B8DD-4326-8E02-83E7BDF9525A}" srcId="{7D87C673-7F50-4491-904A-4A8284384355}" destId="{2B356BF8-CD5F-49A6-A678-D610892D9F2E}" srcOrd="2" destOrd="0" parTransId="{481EB63F-3992-403B-99AC-443F6EF6AD7C}" sibTransId="{89BAC115-E69F-4A15-902E-6513711CC787}"/>
    <dgm:cxn modelId="{EB6610ED-5E8E-4066-92C3-3F821D4EEC5B}" type="presOf" srcId="{EC506F2A-556D-4BA2-8EA4-9C24FD99E7A7}" destId="{8D1DDF7B-C34F-4A69-ABDF-2C631B67D15C}" srcOrd="0" destOrd="3" presId="urn:microsoft.com/office/officeart/2005/8/layout/list1"/>
    <dgm:cxn modelId="{E945F912-CFBB-48A6-9036-358012954BE2}" type="presParOf" srcId="{A29874C9-D1EA-4B98-A2E6-DFD71DC32E75}" destId="{A83041D9-DA3C-47C3-8FE6-8AB9DF14715A}" srcOrd="0" destOrd="0" presId="urn:microsoft.com/office/officeart/2005/8/layout/list1"/>
    <dgm:cxn modelId="{D3DA6F92-CE11-4358-A2CE-CB1C2C31A2AA}" type="presParOf" srcId="{A83041D9-DA3C-47C3-8FE6-8AB9DF14715A}" destId="{AD49FDF5-EC2E-480D-98CF-34A1CA9776F7}" srcOrd="0" destOrd="0" presId="urn:microsoft.com/office/officeart/2005/8/layout/list1"/>
    <dgm:cxn modelId="{594D2E70-0B4C-4322-BF1E-A27181D5AEB0}" type="presParOf" srcId="{A83041D9-DA3C-47C3-8FE6-8AB9DF14715A}" destId="{7A417B75-5791-499C-8E7E-2302F1C791AD}" srcOrd="1" destOrd="0" presId="urn:microsoft.com/office/officeart/2005/8/layout/list1"/>
    <dgm:cxn modelId="{2A3C85BC-4BCB-4E1C-9743-D873FC7A0922}" type="presParOf" srcId="{A29874C9-D1EA-4B98-A2E6-DFD71DC32E75}" destId="{452B9198-7061-4059-A972-902616E7A597}" srcOrd="1" destOrd="0" presId="urn:microsoft.com/office/officeart/2005/8/layout/list1"/>
    <dgm:cxn modelId="{735A3210-D289-4A6F-8F41-A3F20EE2C767}" type="presParOf" srcId="{A29874C9-D1EA-4B98-A2E6-DFD71DC32E75}" destId="{F5DC34E9-9FC4-410F-95FC-3EE17EF0EE9E}" srcOrd="2" destOrd="0" presId="urn:microsoft.com/office/officeart/2005/8/layout/list1"/>
    <dgm:cxn modelId="{97B4B8F1-A18A-4789-B40B-97AFAD888951}" type="presParOf" srcId="{A29874C9-D1EA-4B98-A2E6-DFD71DC32E75}" destId="{BC2B7577-4ABA-439E-AD66-F40E2B8700EE}" srcOrd="3" destOrd="0" presId="urn:microsoft.com/office/officeart/2005/8/layout/list1"/>
    <dgm:cxn modelId="{AE082685-0157-416D-BED4-5D058A4C55F0}" type="presParOf" srcId="{A29874C9-D1EA-4B98-A2E6-DFD71DC32E75}" destId="{91F67470-0CAC-4012-BFB3-3D6E8535E520}" srcOrd="4" destOrd="0" presId="urn:microsoft.com/office/officeart/2005/8/layout/list1"/>
    <dgm:cxn modelId="{947F58B7-2C18-443E-AD64-0FE3FDF1E69F}" type="presParOf" srcId="{91F67470-0CAC-4012-BFB3-3D6E8535E520}" destId="{C1109FFC-EAE0-4F54-A877-031F39EF9994}" srcOrd="0" destOrd="0" presId="urn:microsoft.com/office/officeart/2005/8/layout/list1"/>
    <dgm:cxn modelId="{A2247227-333B-4042-9723-CF82B8379349}" type="presParOf" srcId="{91F67470-0CAC-4012-BFB3-3D6E8535E520}" destId="{4A454BEC-2927-4D2C-A162-D95143D611E0}" srcOrd="1" destOrd="0" presId="urn:microsoft.com/office/officeart/2005/8/layout/list1"/>
    <dgm:cxn modelId="{EEE930F9-58BD-4303-B5F0-ABC7C6B22CAA}" type="presParOf" srcId="{A29874C9-D1EA-4B98-A2E6-DFD71DC32E75}" destId="{272191F9-0EDE-4E37-8BCC-C1D914B76CDF}" srcOrd="5" destOrd="0" presId="urn:microsoft.com/office/officeart/2005/8/layout/list1"/>
    <dgm:cxn modelId="{DF864802-1F8E-47EF-A4A7-08DD4A1904D6}" type="presParOf" srcId="{A29874C9-D1EA-4B98-A2E6-DFD71DC32E75}" destId="{8D1DDF7B-C34F-4A69-ABDF-2C631B67D15C}"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A8683E-A8F2-4816-ADBC-7CB67EF9335C}">
      <dsp:nvSpPr>
        <dsp:cNvPr id="0" name=""/>
        <dsp:cNvSpPr/>
      </dsp:nvSpPr>
      <dsp:spPr>
        <a:xfrm>
          <a:off x="0" y="1276"/>
          <a:ext cx="10865069" cy="71962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Segoe UI" panose="020B0502040204020203" pitchFamily="34" charset="0"/>
              <a:cs typeface="Segoe UI" panose="020B0502040204020203" pitchFamily="34" charset="0"/>
            </a:rPr>
            <a:t>Spouse</a:t>
          </a:r>
          <a:r>
            <a:rPr lang="en-US" sz="1800" kern="1200" dirty="0">
              <a:latin typeface="Segoe UI" panose="020B0502040204020203" pitchFamily="34" charset="0"/>
              <a:cs typeface="Segoe UI" panose="020B0502040204020203" pitchFamily="34" charset="0"/>
            </a:rPr>
            <a:t>-ID of spouse and proof of marriage</a:t>
          </a:r>
        </a:p>
      </dsp:txBody>
      <dsp:txXfrm>
        <a:off x="35129" y="36405"/>
        <a:ext cx="10794811" cy="649366"/>
      </dsp:txXfrm>
    </dsp:sp>
    <dsp:sp modelId="{79844799-8A14-42BA-B6D4-F8FB23928817}">
      <dsp:nvSpPr>
        <dsp:cNvPr id="0" name=""/>
        <dsp:cNvSpPr/>
      </dsp:nvSpPr>
      <dsp:spPr>
        <a:xfrm>
          <a:off x="0" y="734358"/>
          <a:ext cx="10865069" cy="71962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Segoe UI" panose="020B0502040204020203" pitchFamily="34" charset="0"/>
              <a:cs typeface="Segoe UI" panose="020B0502040204020203" pitchFamily="34" charset="0"/>
            </a:rPr>
            <a:t>Child</a:t>
          </a:r>
          <a:r>
            <a:rPr lang="en-US" sz="1800" kern="1200" dirty="0">
              <a:latin typeface="Segoe UI" panose="020B0502040204020203" pitchFamily="34" charset="0"/>
              <a:cs typeface="Segoe UI" panose="020B0502040204020203" pitchFamily="34" charset="0"/>
            </a:rPr>
            <a:t>-Birth notification/Certificate</a:t>
          </a:r>
        </a:p>
      </dsp:txBody>
      <dsp:txXfrm>
        <a:off x="35129" y="769487"/>
        <a:ext cx="10794811" cy="649366"/>
      </dsp:txXfrm>
    </dsp:sp>
    <dsp:sp modelId="{460A57B0-889A-4A52-B294-BA9975D2A90D}">
      <dsp:nvSpPr>
        <dsp:cNvPr id="0" name=""/>
        <dsp:cNvSpPr/>
      </dsp:nvSpPr>
      <dsp:spPr>
        <a:xfrm>
          <a:off x="0" y="1467441"/>
          <a:ext cx="10865069" cy="71962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Segoe UI" panose="020B0502040204020203" pitchFamily="34" charset="0"/>
              <a:cs typeface="Segoe UI" panose="020B0502040204020203" pitchFamily="34" charset="0"/>
            </a:rPr>
            <a:t>Adopted Child</a:t>
          </a:r>
          <a:r>
            <a:rPr lang="en-US" sz="1800" kern="1200" dirty="0">
              <a:latin typeface="Segoe UI" panose="020B0502040204020203" pitchFamily="34" charset="0"/>
              <a:cs typeface="Segoe UI" panose="020B0502040204020203" pitchFamily="34" charset="0"/>
            </a:rPr>
            <a:t>-Adoption Order </a:t>
          </a:r>
        </a:p>
      </dsp:txBody>
      <dsp:txXfrm>
        <a:off x="35129" y="1502570"/>
        <a:ext cx="10794811" cy="649366"/>
      </dsp:txXfrm>
    </dsp:sp>
    <dsp:sp modelId="{C3EEBFD0-5EAC-43D9-8647-81B0223FF9AB}">
      <dsp:nvSpPr>
        <dsp:cNvPr id="0" name=""/>
        <dsp:cNvSpPr/>
      </dsp:nvSpPr>
      <dsp:spPr>
        <a:xfrm>
          <a:off x="0" y="2215392"/>
          <a:ext cx="10865069" cy="71962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Segoe UI" panose="020B0502040204020203" pitchFamily="34" charset="0"/>
              <a:cs typeface="Segoe UI" panose="020B0502040204020203" pitchFamily="34" charset="0"/>
            </a:rPr>
            <a:t>A child for who the contributor is a Guardian</a:t>
          </a:r>
          <a:r>
            <a:rPr lang="en-US" sz="1800" kern="1200" dirty="0">
              <a:latin typeface="Segoe UI" panose="020B0502040204020203" pitchFamily="34" charset="0"/>
              <a:cs typeface="Segoe UI" panose="020B0502040204020203" pitchFamily="34" charset="0"/>
            </a:rPr>
            <a:t>-Will, Deed or court order or other document recognized under the Children’s Act</a:t>
          </a:r>
        </a:p>
      </dsp:txBody>
      <dsp:txXfrm>
        <a:off x="35129" y="2250521"/>
        <a:ext cx="10794811" cy="649366"/>
      </dsp:txXfrm>
    </dsp:sp>
    <dsp:sp modelId="{86B12949-2AE7-412A-958C-92D2DF130D03}">
      <dsp:nvSpPr>
        <dsp:cNvPr id="0" name=""/>
        <dsp:cNvSpPr/>
      </dsp:nvSpPr>
      <dsp:spPr>
        <a:xfrm>
          <a:off x="0" y="2933607"/>
          <a:ext cx="10865069" cy="71962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Segoe UI" panose="020B0502040204020203" pitchFamily="34" charset="0"/>
              <a:cs typeface="Segoe UI" panose="020B0502040204020203" pitchFamily="34" charset="0"/>
            </a:rPr>
            <a:t>Person with Disability</a:t>
          </a:r>
          <a:r>
            <a:rPr lang="en-US" sz="1800" kern="1200" dirty="0">
              <a:latin typeface="Segoe UI" panose="020B0502040204020203" pitchFamily="34" charset="0"/>
              <a:cs typeface="Segoe UI" panose="020B0502040204020203" pitchFamily="34" charset="0"/>
            </a:rPr>
            <a:t>-ID &amp; Certificate of Registration from National Council for Persons with Disabilities</a:t>
          </a:r>
        </a:p>
      </dsp:txBody>
      <dsp:txXfrm>
        <a:off x="35129" y="2968736"/>
        <a:ext cx="10794811" cy="649366"/>
      </dsp:txXfrm>
    </dsp:sp>
    <dsp:sp modelId="{5E00C86E-3514-4FE3-B904-E085E3401809}">
      <dsp:nvSpPr>
        <dsp:cNvPr id="0" name=""/>
        <dsp:cNvSpPr/>
      </dsp:nvSpPr>
      <dsp:spPr>
        <a:xfrm>
          <a:off x="0" y="3666690"/>
          <a:ext cx="10865069" cy="71962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Segoe UI" panose="020B0502040204020203" pitchFamily="34" charset="0"/>
              <a:cs typeface="Segoe UI" panose="020B0502040204020203" pitchFamily="34" charset="0"/>
            </a:rPr>
            <a:t>Persons under lawful custody</a:t>
          </a:r>
          <a:r>
            <a:rPr lang="en-US" sz="1800" kern="1200" dirty="0">
              <a:latin typeface="Segoe UI" panose="020B0502040204020203" pitchFamily="34" charset="0"/>
              <a:cs typeface="Segoe UI" panose="020B0502040204020203" pitchFamily="34" charset="0"/>
            </a:rPr>
            <a:t>-Prison  admission number or remand identification number of copy of ID</a:t>
          </a:r>
          <a:endParaRPr lang="en-US" sz="500" kern="1200" dirty="0">
            <a:latin typeface="Segoe UI" panose="020B0502040204020203" pitchFamily="34" charset="0"/>
            <a:cs typeface="Segoe UI" panose="020B0502040204020203" pitchFamily="34" charset="0"/>
          </a:endParaRPr>
        </a:p>
      </dsp:txBody>
      <dsp:txXfrm>
        <a:off x="35129" y="3701819"/>
        <a:ext cx="10794811" cy="649366"/>
      </dsp:txXfrm>
    </dsp:sp>
    <dsp:sp modelId="{06F5021A-7E64-4341-BD38-0EE10CA790F4}">
      <dsp:nvSpPr>
        <dsp:cNvPr id="0" name=""/>
        <dsp:cNvSpPr/>
      </dsp:nvSpPr>
      <dsp:spPr>
        <a:xfrm>
          <a:off x="0" y="4399772"/>
          <a:ext cx="10865069" cy="71962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Segoe UI" panose="020B0502040204020203" pitchFamily="34" charset="0"/>
              <a:cs typeface="Segoe UI" panose="020B0502040204020203" pitchFamily="34" charset="0"/>
            </a:rPr>
            <a:t>Child in conflict with the law</a:t>
          </a:r>
          <a:r>
            <a:rPr lang="en-US" sz="1800" kern="1200" dirty="0">
              <a:latin typeface="Segoe UI" panose="020B0502040204020203" pitchFamily="34" charset="0"/>
              <a:cs typeface="Segoe UI" panose="020B0502040204020203" pitchFamily="34" charset="0"/>
            </a:rPr>
            <a:t>-admission number of the children’s remand home, rehabilitation institution or </a:t>
          </a:r>
          <a:r>
            <a:rPr lang="en-US" sz="1800" kern="1200" dirty="0" err="1">
              <a:latin typeface="Segoe UI" panose="020B0502040204020203" pitchFamily="34" charset="0"/>
              <a:cs typeface="Segoe UI" panose="020B0502040204020203" pitchFamily="34" charset="0"/>
            </a:rPr>
            <a:t>borstal</a:t>
          </a:r>
          <a:r>
            <a:rPr lang="en-US" sz="1800" kern="1200" dirty="0">
              <a:latin typeface="Segoe UI" panose="020B0502040204020203" pitchFamily="34" charset="0"/>
              <a:cs typeface="Segoe UI" panose="020B0502040204020203" pitchFamily="34" charset="0"/>
            </a:rPr>
            <a:t> institution or Child’s  birth certificate</a:t>
          </a:r>
        </a:p>
      </dsp:txBody>
      <dsp:txXfrm>
        <a:off x="35129" y="4434901"/>
        <a:ext cx="10794811" cy="6493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28D3DC-B7F8-478C-9CAA-A462F0D25E84}">
      <dsp:nvSpPr>
        <dsp:cNvPr id="0" name=""/>
        <dsp:cNvSpPr/>
      </dsp:nvSpPr>
      <dsp:spPr>
        <a:xfrm>
          <a:off x="0" y="5589"/>
          <a:ext cx="6245265" cy="16577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E87068-0EF1-43D5-8D23-F2CE4AB3C608}">
      <dsp:nvSpPr>
        <dsp:cNvPr id="0" name=""/>
        <dsp:cNvSpPr/>
      </dsp:nvSpPr>
      <dsp:spPr>
        <a:xfrm>
          <a:off x="501459" y="378576"/>
          <a:ext cx="912635" cy="9117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68A8D1-287B-4518-B7C2-5839690EC14E}">
      <dsp:nvSpPr>
        <dsp:cNvPr id="0" name=""/>
        <dsp:cNvSpPr/>
      </dsp:nvSpPr>
      <dsp:spPr>
        <a:xfrm>
          <a:off x="1915554" y="5589"/>
          <a:ext cx="4177370" cy="1659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613" tIns="175613" rIns="175613" bIns="175613" numCol="1" spcCol="1270" anchor="ctr" anchorCtr="0">
          <a:noAutofit/>
        </a:bodyPr>
        <a:lstStyle/>
        <a:p>
          <a:pPr marL="0" lvl="0" indent="0" algn="just" defTabSz="800100">
            <a:lnSpc>
              <a:spcPct val="100000"/>
            </a:lnSpc>
            <a:spcBef>
              <a:spcPct val="0"/>
            </a:spcBef>
            <a:spcAft>
              <a:spcPct val="35000"/>
            </a:spcAft>
            <a:buNone/>
          </a:pPr>
          <a:r>
            <a:rPr lang="en-GB" sz="1800" kern="1200" dirty="0">
              <a:latin typeface="Segoe UI" panose="020B0502040204020203" pitchFamily="34" charset="0"/>
              <a:ea typeface="Lato" panose="020F0502020204030203" pitchFamily="34" charset="0"/>
              <a:cs typeface="Segoe UI" panose="020B0502040204020203" pitchFamily="34" charset="0"/>
            </a:rPr>
            <a:t>A 30-day waiting period applies when a member changes their declared spouse for the first time before the new spouse becomes eligible for services.</a:t>
          </a:r>
          <a:endParaRPr lang="en-US" sz="1800" kern="1200" dirty="0">
            <a:latin typeface="Segoe UI" panose="020B0502040204020203" pitchFamily="34" charset="0"/>
            <a:ea typeface="Lato" panose="020F0502020204030203" pitchFamily="34" charset="0"/>
            <a:cs typeface="Segoe UI" panose="020B0502040204020203" pitchFamily="34" charset="0"/>
          </a:endParaRPr>
        </a:p>
      </dsp:txBody>
      <dsp:txXfrm>
        <a:off x="1915554" y="5589"/>
        <a:ext cx="4177370" cy="1659337"/>
      </dsp:txXfrm>
    </dsp:sp>
    <dsp:sp modelId="{C2892E31-F692-41E5-8E11-F9B352C531C1}">
      <dsp:nvSpPr>
        <dsp:cNvPr id="0" name=""/>
        <dsp:cNvSpPr/>
      </dsp:nvSpPr>
      <dsp:spPr>
        <a:xfrm>
          <a:off x="0" y="2033669"/>
          <a:ext cx="6245265" cy="16577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FA9325-F4D8-4334-9E41-46CCB83E5803}">
      <dsp:nvSpPr>
        <dsp:cNvPr id="0" name=""/>
        <dsp:cNvSpPr/>
      </dsp:nvSpPr>
      <dsp:spPr>
        <a:xfrm>
          <a:off x="501459" y="2406655"/>
          <a:ext cx="912635" cy="9117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30AA6A-CFE4-49EB-9C1E-C796A008AB55}">
      <dsp:nvSpPr>
        <dsp:cNvPr id="0" name=""/>
        <dsp:cNvSpPr/>
      </dsp:nvSpPr>
      <dsp:spPr>
        <a:xfrm>
          <a:off x="1915554" y="2033669"/>
          <a:ext cx="4177370" cy="1659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613" tIns="175613" rIns="175613" bIns="175613" numCol="1" spcCol="1270" anchor="ctr" anchorCtr="0">
          <a:noAutofit/>
        </a:bodyPr>
        <a:lstStyle/>
        <a:p>
          <a:pPr marL="0" lvl="0" indent="0" algn="just" defTabSz="800100">
            <a:lnSpc>
              <a:spcPct val="100000"/>
            </a:lnSpc>
            <a:spcBef>
              <a:spcPct val="0"/>
            </a:spcBef>
            <a:spcAft>
              <a:spcPct val="35000"/>
            </a:spcAft>
            <a:buNone/>
          </a:pPr>
          <a:r>
            <a:rPr lang="en-GB" sz="1800" kern="1200" dirty="0">
              <a:latin typeface="Segoe UI" panose="020B0502040204020203" pitchFamily="34" charset="0"/>
              <a:ea typeface="Lato" panose="020F0502020204030203" pitchFamily="34" charset="0"/>
              <a:cs typeface="Segoe UI" panose="020B0502040204020203" pitchFamily="34" charset="0"/>
            </a:rPr>
            <a:t>For any subsequent spouse change, a 6-month waiting period applies before eligibility for services</a:t>
          </a:r>
          <a:endParaRPr lang="en-US" sz="1800" kern="1200" dirty="0">
            <a:latin typeface="Segoe UI" panose="020B0502040204020203" pitchFamily="34" charset="0"/>
            <a:ea typeface="Lato" panose="020F0502020204030203" pitchFamily="34" charset="0"/>
            <a:cs typeface="Segoe UI" panose="020B0502040204020203" pitchFamily="34" charset="0"/>
          </a:endParaRPr>
        </a:p>
      </dsp:txBody>
      <dsp:txXfrm>
        <a:off x="1915554" y="2033669"/>
        <a:ext cx="4177370" cy="1659337"/>
      </dsp:txXfrm>
    </dsp:sp>
    <dsp:sp modelId="{3EE1C172-123B-4215-8B09-66669DC12D55}">
      <dsp:nvSpPr>
        <dsp:cNvPr id="0" name=""/>
        <dsp:cNvSpPr/>
      </dsp:nvSpPr>
      <dsp:spPr>
        <a:xfrm>
          <a:off x="0" y="4061748"/>
          <a:ext cx="6245265" cy="16577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EB430C-0D8A-47E1-BCAC-26047477C9D8}">
      <dsp:nvSpPr>
        <dsp:cNvPr id="0" name=""/>
        <dsp:cNvSpPr/>
      </dsp:nvSpPr>
      <dsp:spPr>
        <a:xfrm>
          <a:off x="501459" y="4434734"/>
          <a:ext cx="912635" cy="9117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B1ACFE-70AD-43FB-B56E-AEE05381B0BE}">
      <dsp:nvSpPr>
        <dsp:cNvPr id="0" name=""/>
        <dsp:cNvSpPr/>
      </dsp:nvSpPr>
      <dsp:spPr>
        <a:xfrm>
          <a:off x="1915554" y="4061748"/>
          <a:ext cx="4177370" cy="1659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613" tIns="175613" rIns="175613" bIns="175613" numCol="1" spcCol="1270" anchor="ctr" anchorCtr="0">
          <a:noAutofit/>
        </a:bodyPr>
        <a:lstStyle/>
        <a:p>
          <a:pPr marL="0" lvl="0" indent="0" algn="l" defTabSz="800100">
            <a:lnSpc>
              <a:spcPct val="100000"/>
            </a:lnSpc>
            <a:spcBef>
              <a:spcPct val="0"/>
            </a:spcBef>
            <a:spcAft>
              <a:spcPct val="35000"/>
            </a:spcAft>
            <a:buNone/>
          </a:pPr>
          <a:r>
            <a:rPr lang="en-US" sz="1800" kern="1200" dirty="0">
              <a:latin typeface="Segoe UI" panose="020B0502040204020203" pitchFamily="34" charset="0"/>
              <a:ea typeface="Lato" panose="020F0502020204030203" pitchFamily="34" charset="0"/>
              <a:cs typeface="Segoe UI" panose="020B0502040204020203" pitchFamily="34" charset="0"/>
            </a:rPr>
            <a:t>In case the change is due to death of a spouse, the waiting period does not apply.</a:t>
          </a:r>
        </a:p>
      </dsp:txBody>
      <dsp:txXfrm>
        <a:off x="1915554" y="4061748"/>
        <a:ext cx="4177370" cy="16593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5FE205-BE66-44A3-B184-0D81B8B27C28}">
      <dsp:nvSpPr>
        <dsp:cNvPr id="0" name=""/>
        <dsp:cNvSpPr/>
      </dsp:nvSpPr>
      <dsp:spPr bwMode="white">
        <a:xfrm>
          <a:off x="2255" y="494894"/>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egoe UI" panose="020B0502040204020203" pitchFamily="34" charset="0"/>
              <a:cs typeface="Segoe UI" panose="020B0502040204020203" pitchFamily="34" charset="0"/>
            </a:rPr>
            <a:t>Outpatient &amp; Inpatient Cover</a:t>
          </a:r>
          <a:endParaRPr lang="en-US" sz="1800" kern="1200" dirty="0">
            <a:latin typeface="Segoe UI" panose="020B0502040204020203" pitchFamily="34" charset="0"/>
            <a:cs typeface="Segoe UI" panose="020B0502040204020203" pitchFamily="34" charset="0"/>
          </a:endParaRPr>
        </a:p>
      </dsp:txBody>
      <dsp:txXfrm>
        <a:off x="2255" y="494894"/>
        <a:ext cx="1789333" cy="1073600"/>
      </dsp:txXfrm>
    </dsp:sp>
    <dsp:sp modelId="{9FF324E8-FB59-4712-A61E-1F294685B9BE}">
      <dsp:nvSpPr>
        <dsp:cNvPr id="0" name=""/>
        <dsp:cNvSpPr/>
      </dsp:nvSpPr>
      <dsp:spPr bwMode="white">
        <a:xfrm>
          <a:off x="1970522" y="494894"/>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egoe UI" panose="020B0502040204020203" pitchFamily="34" charset="0"/>
              <a:cs typeface="Segoe UI" panose="020B0502040204020203" pitchFamily="34" charset="0"/>
            </a:rPr>
            <a:t>Dental &amp; Optical</a:t>
          </a:r>
          <a:endParaRPr lang="en-US" sz="1800" kern="1200" dirty="0">
            <a:latin typeface="Segoe UI" panose="020B0502040204020203" pitchFamily="34" charset="0"/>
            <a:cs typeface="Segoe UI" panose="020B0502040204020203" pitchFamily="34" charset="0"/>
          </a:endParaRPr>
        </a:p>
      </dsp:txBody>
      <dsp:txXfrm>
        <a:off x="1970522" y="494894"/>
        <a:ext cx="1789333" cy="1073600"/>
      </dsp:txXfrm>
    </dsp:sp>
    <dsp:sp modelId="{169C22AE-0DC6-4415-8935-8F5E20A89D04}">
      <dsp:nvSpPr>
        <dsp:cNvPr id="0" name=""/>
        <dsp:cNvSpPr/>
      </dsp:nvSpPr>
      <dsp:spPr bwMode="white">
        <a:xfrm>
          <a:off x="3938790" y="494894"/>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pPr>
          <a:r>
            <a:rPr lang="en-GB" sz="1800" kern="1200" dirty="0">
              <a:latin typeface="Segoe UI" panose="020B0502040204020203" pitchFamily="34" charset="0"/>
              <a:cs typeface="Segoe UI" panose="020B0502040204020203" pitchFamily="34" charset="0"/>
            </a:rPr>
            <a:t>Overseas treatment </a:t>
          </a:r>
          <a:endParaRPr lang="en-US" sz="1800" kern="1200" dirty="0">
            <a:latin typeface="Segoe UI" panose="020B0502040204020203" pitchFamily="34" charset="0"/>
            <a:cs typeface="Segoe UI" panose="020B0502040204020203" pitchFamily="34" charset="0"/>
          </a:endParaRPr>
        </a:p>
        <a:p>
          <a:pPr lvl="0" algn="ctr" defTabSz="800100">
            <a:lnSpc>
              <a:spcPct val="90000"/>
            </a:lnSpc>
            <a:spcBef>
              <a:spcPct val="0"/>
            </a:spcBef>
            <a:spcAft>
              <a:spcPct val="35000"/>
            </a:spcAft>
            <a:buNone/>
          </a:pPr>
          <a:endParaRPr lang="en-US" sz="1800" kern="1200" dirty="0">
            <a:latin typeface="Segoe UI" panose="020B0502040204020203" pitchFamily="34" charset="0"/>
            <a:cs typeface="Segoe UI" panose="020B0502040204020203" pitchFamily="34" charset="0"/>
          </a:endParaRPr>
        </a:p>
      </dsp:txBody>
      <dsp:txXfrm>
        <a:off x="3938790" y="494894"/>
        <a:ext cx="1789333" cy="1073600"/>
      </dsp:txXfrm>
    </dsp:sp>
    <dsp:sp modelId="{8B5E7A73-901A-49D8-B51F-F1C0EC3DD290}">
      <dsp:nvSpPr>
        <dsp:cNvPr id="0" name=""/>
        <dsp:cNvSpPr/>
      </dsp:nvSpPr>
      <dsp:spPr bwMode="white">
        <a:xfrm>
          <a:off x="5907057" y="494894"/>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pPr>
          <a:r>
            <a:rPr lang="en-GB" sz="1800" kern="1200" dirty="0">
              <a:latin typeface="Segoe UI" panose="020B0502040204020203" pitchFamily="34" charset="0"/>
              <a:cs typeface="Segoe UI" panose="020B0502040204020203" pitchFamily="34" charset="0"/>
            </a:rPr>
            <a:t>Radiology Services</a:t>
          </a:r>
          <a:endParaRPr lang="en-US" sz="1800" kern="1200" dirty="0">
            <a:latin typeface="Segoe UI" panose="020B0502040204020203" pitchFamily="34" charset="0"/>
            <a:cs typeface="Segoe UI" panose="020B0502040204020203" pitchFamily="34" charset="0"/>
          </a:endParaRPr>
        </a:p>
        <a:p>
          <a:pPr lvl="0" algn="ctr" defTabSz="800100">
            <a:lnSpc>
              <a:spcPct val="90000"/>
            </a:lnSpc>
            <a:spcBef>
              <a:spcPct val="0"/>
            </a:spcBef>
            <a:spcAft>
              <a:spcPct val="35000"/>
            </a:spcAft>
            <a:buNone/>
          </a:pPr>
          <a:endParaRPr lang="en-US" sz="1800" kern="1200" dirty="0">
            <a:latin typeface="Segoe UI" panose="020B0502040204020203" pitchFamily="34" charset="0"/>
            <a:cs typeface="Segoe UI" panose="020B0502040204020203" pitchFamily="34" charset="0"/>
          </a:endParaRPr>
        </a:p>
      </dsp:txBody>
      <dsp:txXfrm>
        <a:off x="5907057" y="494894"/>
        <a:ext cx="1789333" cy="1073600"/>
      </dsp:txXfrm>
    </dsp:sp>
    <dsp:sp modelId="{6E7772F3-5F37-47FC-BBF3-DF529F52BC09}">
      <dsp:nvSpPr>
        <dsp:cNvPr id="0" name=""/>
        <dsp:cNvSpPr/>
      </dsp:nvSpPr>
      <dsp:spPr bwMode="white">
        <a:xfrm>
          <a:off x="2255" y="1747427"/>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egoe UI" panose="020B0502040204020203" pitchFamily="34" charset="0"/>
              <a:cs typeface="Segoe UI" panose="020B0502040204020203" pitchFamily="34" charset="0"/>
            </a:rPr>
            <a:t>Annual Medical Check-up</a:t>
          </a:r>
          <a:endParaRPr lang="en-US" sz="1800" kern="1200" dirty="0">
            <a:latin typeface="Segoe UI" panose="020B0502040204020203" pitchFamily="34" charset="0"/>
            <a:cs typeface="Segoe UI" panose="020B0502040204020203" pitchFamily="34" charset="0"/>
          </a:endParaRPr>
        </a:p>
      </dsp:txBody>
      <dsp:txXfrm>
        <a:off x="2255" y="1747427"/>
        <a:ext cx="1789333" cy="1073600"/>
      </dsp:txXfrm>
    </dsp:sp>
    <dsp:sp modelId="{701E41B1-BB76-4D6C-91FC-00C9E9BB71BA}">
      <dsp:nvSpPr>
        <dsp:cNvPr id="0" name=""/>
        <dsp:cNvSpPr/>
      </dsp:nvSpPr>
      <dsp:spPr bwMode="white">
        <a:xfrm>
          <a:off x="1970522" y="1747427"/>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egoe UI" panose="020B0502040204020203" pitchFamily="34" charset="0"/>
              <a:cs typeface="Segoe UI" panose="020B0502040204020203" pitchFamily="34" charset="0"/>
            </a:rPr>
            <a:t>Maternity Package </a:t>
          </a:r>
          <a:endParaRPr lang="en-US" sz="1800" kern="1200" dirty="0">
            <a:latin typeface="Segoe UI" panose="020B0502040204020203" pitchFamily="34" charset="0"/>
            <a:cs typeface="Segoe UI" panose="020B0502040204020203" pitchFamily="34" charset="0"/>
          </a:endParaRPr>
        </a:p>
      </dsp:txBody>
      <dsp:txXfrm>
        <a:off x="1970522" y="1747427"/>
        <a:ext cx="1789333" cy="1073600"/>
      </dsp:txXfrm>
    </dsp:sp>
    <dsp:sp modelId="{1D1B3552-93A5-48E7-B48B-700F914102E5}">
      <dsp:nvSpPr>
        <dsp:cNvPr id="0" name=""/>
        <dsp:cNvSpPr/>
      </dsp:nvSpPr>
      <dsp:spPr bwMode="white">
        <a:xfrm>
          <a:off x="3938790" y="1747427"/>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egoe UI" panose="020B0502040204020203" pitchFamily="34" charset="0"/>
              <a:cs typeface="Segoe UI" panose="020B0502040204020203" pitchFamily="34" charset="0"/>
            </a:rPr>
            <a:t>Drug &amp; Substance Abuse Rehabilitation</a:t>
          </a:r>
          <a:endParaRPr lang="en-US" sz="1800" kern="1200" dirty="0">
            <a:latin typeface="Segoe UI" panose="020B0502040204020203" pitchFamily="34" charset="0"/>
            <a:cs typeface="Segoe UI" panose="020B0502040204020203" pitchFamily="34" charset="0"/>
          </a:endParaRPr>
        </a:p>
      </dsp:txBody>
      <dsp:txXfrm>
        <a:off x="3938790" y="1747427"/>
        <a:ext cx="1789333" cy="1073600"/>
      </dsp:txXfrm>
    </dsp:sp>
    <dsp:sp modelId="{CA931D16-EF50-499E-9913-2350302C1077}">
      <dsp:nvSpPr>
        <dsp:cNvPr id="0" name=""/>
        <dsp:cNvSpPr/>
      </dsp:nvSpPr>
      <dsp:spPr bwMode="white">
        <a:xfrm>
          <a:off x="5907057" y="1747427"/>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egoe UI" panose="020B0502040204020203" pitchFamily="34" charset="0"/>
              <a:cs typeface="Segoe UI" panose="020B0502040204020203" pitchFamily="34" charset="0"/>
            </a:rPr>
            <a:t>Chronic Illness</a:t>
          </a:r>
          <a:endParaRPr lang="en-US" sz="1800" kern="1200" dirty="0">
            <a:latin typeface="Segoe UI" panose="020B0502040204020203" pitchFamily="34" charset="0"/>
            <a:cs typeface="Segoe UI" panose="020B0502040204020203" pitchFamily="34" charset="0"/>
          </a:endParaRPr>
        </a:p>
      </dsp:txBody>
      <dsp:txXfrm>
        <a:off x="5907057" y="1747427"/>
        <a:ext cx="1789333" cy="1073600"/>
      </dsp:txXfrm>
    </dsp:sp>
    <dsp:sp modelId="{6D37ED92-EAC0-4AEE-928F-8B91CC9A0448}">
      <dsp:nvSpPr>
        <dsp:cNvPr id="0" name=""/>
        <dsp:cNvSpPr/>
      </dsp:nvSpPr>
      <dsp:spPr bwMode="white">
        <a:xfrm>
          <a:off x="986389" y="2999961"/>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egoe UI" panose="020B0502040204020203" pitchFamily="34" charset="0"/>
              <a:cs typeface="Segoe UI" panose="020B0502040204020203" pitchFamily="34" charset="0"/>
            </a:rPr>
            <a:t>Renal Dialysis </a:t>
          </a:r>
          <a:endParaRPr lang="en-US" sz="1800" kern="1200" dirty="0">
            <a:latin typeface="Segoe UI" panose="020B0502040204020203" pitchFamily="34" charset="0"/>
            <a:cs typeface="Segoe UI" panose="020B0502040204020203" pitchFamily="34" charset="0"/>
          </a:endParaRPr>
        </a:p>
      </dsp:txBody>
      <dsp:txXfrm>
        <a:off x="986389" y="2999961"/>
        <a:ext cx="1789333" cy="1073600"/>
      </dsp:txXfrm>
    </dsp:sp>
    <dsp:sp modelId="{1B36E662-40E1-4BF0-9E40-52B9D9518B0F}">
      <dsp:nvSpPr>
        <dsp:cNvPr id="0" name=""/>
        <dsp:cNvSpPr/>
      </dsp:nvSpPr>
      <dsp:spPr bwMode="white">
        <a:xfrm>
          <a:off x="2954656" y="2999961"/>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egoe UI" panose="020B0502040204020203" pitchFamily="34" charset="0"/>
              <a:cs typeface="Segoe UI" panose="020B0502040204020203" pitchFamily="34" charset="0"/>
            </a:rPr>
            <a:t>Evacuation Services</a:t>
          </a:r>
          <a:endParaRPr lang="en-US" sz="1800" kern="1200" dirty="0">
            <a:latin typeface="Segoe UI" panose="020B0502040204020203" pitchFamily="34" charset="0"/>
            <a:cs typeface="Segoe UI" panose="020B0502040204020203" pitchFamily="34" charset="0"/>
          </a:endParaRPr>
        </a:p>
      </dsp:txBody>
      <dsp:txXfrm>
        <a:off x="2954656" y="2999961"/>
        <a:ext cx="1789333" cy="1073600"/>
      </dsp:txXfrm>
    </dsp:sp>
    <dsp:sp modelId="{DC807E30-B234-432B-9CA2-155BB08B4AAB}">
      <dsp:nvSpPr>
        <dsp:cNvPr id="0" name=""/>
        <dsp:cNvSpPr/>
      </dsp:nvSpPr>
      <dsp:spPr bwMode="white">
        <a:xfrm>
          <a:off x="4922923" y="2999961"/>
          <a:ext cx="1789333" cy="107360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egoe UI" panose="020B0502040204020203" pitchFamily="34" charset="0"/>
              <a:cs typeface="Segoe UI" panose="020B0502040204020203" pitchFamily="34" charset="0"/>
            </a:rPr>
            <a:t>Tests for Organ Donors </a:t>
          </a:r>
          <a:endParaRPr lang="en-US" sz="1800" kern="1200" dirty="0">
            <a:latin typeface="Segoe UI" panose="020B0502040204020203" pitchFamily="34" charset="0"/>
            <a:cs typeface="Segoe UI" panose="020B0502040204020203" pitchFamily="34" charset="0"/>
          </a:endParaRPr>
        </a:p>
      </dsp:txBody>
      <dsp:txXfrm>
        <a:off x="4922923" y="2999961"/>
        <a:ext cx="1789333" cy="10736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47A5E1-646A-4F16-A0D6-DF9811944996}">
      <dsp:nvSpPr>
        <dsp:cNvPr id="0" name=""/>
        <dsp:cNvSpPr/>
      </dsp:nvSpPr>
      <dsp:spPr>
        <a:xfrm>
          <a:off x="2219823" y="371810"/>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F1B55D-56CE-4544-B45C-66569B6B3E2C}">
      <dsp:nvSpPr>
        <dsp:cNvPr id="0" name=""/>
        <dsp:cNvSpPr/>
      </dsp:nvSpPr>
      <dsp:spPr>
        <a:xfrm>
          <a:off x="767379" y="2035098"/>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defRPr b="1"/>
          </a:pPr>
          <a:r>
            <a:rPr lang="en-US" sz="1900" kern="1200" dirty="0">
              <a:latin typeface="Segoe UI" panose="020B0502040204020203" pitchFamily="34" charset="0"/>
              <a:cs typeface="Segoe UI" panose="020B0502040204020203" pitchFamily="34" charset="0"/>
            </a:rPr>
            <a:t>Caters for funeral expenses upon the death of the principal member</a:t>
          </a:r>
          <a:r>
            <a:rPr lang="en-US" sz="1900" kern="1200" dirty="0"/>
            <a:t>. </a:t>
          </a:r>
        </a:p>
      </dsp:txBody>
      <dsp:txXfrm>
        <a:off x="767379" y="2035098"/>
        <a:ext cx="4320000" cy="648000"/>
      </dsp:txXfrm>
    </dsp:sp>
    <dsp:sp modelId="{749EA3D0-330B-4B21-A3D8-78681AB411BB}">
      <dsp:nvSpPr>
        <dsp:cNvPr id="0" name=""/>
        <dsp:cNvSpPr/>
      </dsp:nvSpPr>
      <dsp:spPr>
        <a:xfrm>
          <a:off x="767379" y="2753464"/>
          <a:ext cx="4320000" cy="1136670"/>
        </a:xfrm>
        <a:prstGeom prst="rect">
          <a:avLst/>
        </a:prstGeom>
        <a:noFill/>
        <a:ln>
          <a:noFill/>
        </a:ln>
        <a:effectLst/>
      </dsp:spPr>
      <dsp:style>
        <a:lnRef idx="0">
          <a:scrgbClr r="0" g="0" b="0"/>
        </a:lnRef>
        <a:fillRef idx="0">
          <a:scrgbClr r="0" g="0" b="0"/>
        </a:fillRef>
        <a:effectRef idx="0">
          <a:scrgbClr r="0" g="0" b="0"/>
        </a:effectRef>
        <a:fontRef idx="minor"/>
      </dsp:style>
    </dsp:sp>
    <dsp:sp modelId="{C0CCDD98-3E05-47B9-8608-72F8EEFC7FAF}">
      <dsp:nvSpPr>
        <dsp:cNvPr id="0" name=""/>
        <dsp:cNvSpPr/>
      </dsp:nvSpPr>
      <dsp:spPr>
        <a:xfrm>
          <a:off x="7247379" y="371810"/>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B451D2-FD38-4D7E-96D3-609A9998231B}">
      <dsp:nvSpPr>
        <dsp:cNvPr id="0" name=""/>
        <dsp:cNvSpPr/>
      </dsp:nvSpPr>
      <dsp:spPr>
        <a:xfrm>
          <a:off x="5843379" y="2035098"/>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defRPr b="1"/>
          </a:pPr>
          <a:r>
            <a:rPr lang="en-US" sz="1900" kern="1200" dirty="0">
              <a:latin typeface="Segoe UI" panose="020B0502040204020203" pitchFamily="34" charset="0"/>
              <a:cs typeface="Segoe UI" panose="020B0502040204020203" pitchFamily="34" charset="0"/>
            </a:rPr>
            <a:t>Requirements</a:t>
          </a:r>
        </a:p>
      </dsp:txBody>
      <dsp:txXfrm>
        <a:off x="5843379" y="2035098"/>
        <a:ext cx="4320000" cy="648000"/>
      </dsp:txXfrm>
    </dsp:sp>
    <dsp:sp modelId="{8B128C65-7764-4198-A0A0-8444F3A230F2}">
      <dsp:nvSpPr>
        <dsp:cNvPr id="0" name=""/>
        <dsp:cNvSpPr/>
      </dsp:nvSpPr>
      <dsp:spPr>
        <a:xfrm>
          <a:off x="5843379" y="2753464"/>
          <a:ext cx="4320000" cy="1136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US" sz="1800" kern="1200" dirty="0">
              <a:latin typeface="Segoe UI" panose="020B0502040204020203" pitchFamily="34" charset="0"/>
              <a:cs typeface="Segoe UI" panose="020B0502040204020203" pitchFamily="34" charset="0"/>
            </a:rPr>
            <a:t>Duly completed claim form</a:t>
          </a:r>
        </a:p>
        <a:p>
          <a:pPr marL="0" lvl="0" indent="0" algn="ctr" defTabSz="800100">
            <a:lnSpc>
              <a:spcPct val="100000"/>
            </a:lnSpc>
            <a:spcBef>
              <a:spcPct val="0"/>
            </a:spcBef>
            <a:spcAft>
              <a:spcPct val="35000"/>
            </a:spcAft>
            <a:buNone/>
          </a:pPr>
          <a:r>
            <a:rPr lang="en-US" sz="1800" kern="1200" dirty="0">
              <a:latin typeface="Segoe UI" panose="020B0502040204020203" pitchFamily="34" charset="0"/>
              <a:cs typeface="Segoe UI" panose="020B0502040204020203" pitchFamily="34" charset="0"/>
            </a:rPr>
            <a:t>Copy of burial permit</a:t>
          </a:r>
        </a:p>
        <a:p>
          <a:pPr marL="0" lvl="0" indent="0" algn="ctr" defTabSz="800100">
            <a:lnSpc>
              <a:spcPct val="100000"/>
            </a:lnSpc>
            <a:spcBef>
              <a:spcPct val="0"/>
            </a:spcBef>
            <a:spcAft>
              <a:spcPct val="35000"/>
            </a:spcAft>
            <a:buNone/>
          </a:pPr>
          <a:r>
            <a:rPr lang="en-US" sz="1800" kern="1200" dirty="0">
              <a:latin typeface="Segoe UI" panose="020B0502040204020203" pitchFamily="34" charset="0"/>
              <a:cs typeface="Segoe UI" panose="020B0502040204020203" pitchFamily="34" charset="0"/>
            </a:rPr>
            <a:t>Copy of deceased’s ID</a:t>
          </a:r>
        </a:p>
      </dsp:txBody>
      <dsp:txXfrm>
        <a:off x="5843379" y="2753464"/>
        <a:ext cx="4320000" cy="113667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C34E9-9FC4-410F-95FC-3EE17EF0EE9E}">
      <dsp:nvSpPr>
        <dsp:cNvPr id="0" name=""/>
        <dsp:cNvSpPr/>
      </dsp:nvSpPr>
      <dsp:spPr>
        <a:xfrm>
          <a:off x="0" y="548920"/>
          <a:ext cx="7206836" cy="19845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9331" tIns="291592" rIns="559331" bIns="120904" numCol="1" spcCol="1270" anchor="t" anchorCtr="0">
          <a:noAutofit/>
        </a:bodyPr>
        <a:lstStyle/>
        <a:p>
          <a:pPr marL="171450" lvl="1" indent="-171450" algn="just" defTabSz="755650">
            <a:lnSpc>
              <a:spcPct val="100000"/>
            </a:lnSpc>
            <a:spcBef>
              <a:spcPct val="0"/>
            </a:spcBef>
            <a:spcAft>
              <a:spcPct val="15000"/>
            </a:spcAft>
            <a:buChar char="•"/>
          </a:pPr>
          <a:r>
            <a:rPr lang="en-GB" sz="1700" kern="1200" dirty="0">
              <a:latin typeface="Segoe UI" panose="020B0502040204020203" pitchFamily="34" charset="0"/>
              <a:cs typeface="Segoe UI" panose="020B0502040204020203" pitchFamily="34" charset="0"/>
            </a:rPr>
            <a:t>Specialized services will be on referral basis.</a:t>
          </a:r>
          <a:endParaRPr lang="en-US" sz="1700" kern="1200" dirty="0">
            <a:latin typeface="Segoe UI" panose="020B0502040204020203" pitchFamily="34" charset="0"/>
            <a:cs typeface="Segoe UI" panose="020B0502040204020203" pitchFamily="34" charset="0"/>
          </a:endParaRPr>
        </a:p>
        <a:p>
          <a:pPr marL="171450" lvl="1" indent="-171450" algn="just" defTabSz="755650">
            <a:lnSpc>
              <a:spcPct val="100000"/>
            </a:lnSpc>
            <a:spcBef>
              <a:spcPct val="0"/>
            </a:spcBef>
            <a:spcAft>
              <a:spcPct val="15000"/>
            </a:spcAft>
            <a:buChar char="•"/>
          </a:pPr>
          <a:r>
            <a:rPr lang="en-GB" sz="1700" kern="1200" dirty="0">
              <a:latin typeface="Segoe UI" panose="020B0502040204020203" pitchFamily="34" charset="0"/>
              <a:cs typeface="Segoe UI" panose="020B0502040204020203" pitchFamily="34" charset="0"/>
            </a:rPr>
            <a:t>The healthcare provider is required to seek preauthorization for specialized services.</a:t>
          </a:r>
          <a:endParaRPr lang="en-US" sz="1700" kern="1200" dirty="0">
            <a:latin typeface="Segoe UI" panose="020B0502040204020203" pitchFamily="34" charset="0"/>
            <a:cs typeface="Segoe UI" panose="020B0502040204020203" pitchFamily="34" charset="0"/>
          </a:endParaRPr>
        </a:p>
        <a:p>
          <a:pPr marL="171450" lvl="1" indent="-171450" algn="just" defTabSz="755650">
            <a:lnSpc>
              <a:spcPct val="100000"/>
            </a:lnSpc>
            <a:spcBef>
              <a:spcPct val="0"/>
            </a:spcBef>
            <a:spcAft>
              <a:spcPct val="15000"/>
            </a:spcAft>
            <a:buChar char="•"/>
          </a:pPr>
          <a:r>
            <a:rPr lang="en-US" sz="1700" kern="1200" dirty="0">
              <a:latin typeface="Segoe UI" panose="020B0502040204020203" pitchFamily="34" charset="0"/>
              <a:cs typeface="Segoe UI" panose="020B0502040204020203" pitchFamily="34" charset="0"/>
            </a:rPr>
            <a:t>These services shall be on fee for service basis.</a:t>
          </a:r>
        </a:p>
        <a:p>
          <a:pPr marL="171450" lvl="1" indent="-171450" algn="just" defTabSz="755650">
            <a:lnSpc>
              <a:spcPct val="100000"/>
            </a:lnSpc>
            <a:spcBef>
              <a:spcPct val="0"/>
            </a:spcBef>
            <a:spcAft>
              <a:spcPct val="15000"/>
            </a:spcAft>
            <a:buChar char="•"/>
          </a:pPr>
          <a:r>
            <a:rPr lang="en-US" sz="1700" kern="1200" dirty="0">
              <a:latin typeface="Segoe UI" panose="020B0502040204020203" pitchFamily="34" charset="0"/>
              <a:cs typeface="Segoe UI" panose="020B0502040204020203" pitchFamily="34" charset="0"/>
            </a:rPr>
            <a:t>Services available in SHA Empaneled and Contracted Facilities</a:t>
          </a:r>
        </a:p>
      </dsp:txBody>
      <dsp:txXfrm>
        <a:off x="0" y="548920"/>
        <a:ext cx="7206836" cy="1984500"/>
      </dsp:txXfrm>
    </dsp:sp>
    <dsp:sp modelId="{7A417B75-5791-499C-8E7E-2302F1C791AD}">
      <dsp:nvSpPr>
        <dsp:cNvPr id="0" name=""/>
        <dsp:cNvSpPr/>
      </dsp:nvSpPr>
      <dsp:spPr>
        <a:xfrm>
          <a:off x="360341" y="21714"/>
          <a:ext cx="5044785"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681" tIns="0" rIns="190681" bIns="0" numCol="1" spcCol="1270" anchor="ctr" anchorCtr="0">
          <a:noAutofit/>
        </a:bodyPr>
        <a:lstStyle/>
        <a:p>
          <a:pPr marL="0" lvl="0" indent="0" algn="l" defTabSz="800100">
            <a:lnSpc>
              <a:spcPct val="90000"/>
            </a:lnSpc>
            <a:spcBef>
              <a:spcPct val="0"/>
            </a:spcBef>
            <a:spcAft>
              <a:spcPct val="35000"/>
            </a:spcAft>
            <a:buNone/>
          </a:pPr>
          <a:r>
            <a:rPr lang="en-GB" sz="1800" b="1" kern="1200" dirty="0">
              <a:latin typeface="Segoe UI" panose="020B0502040204020203" pitchFamily="34" charset="0"/>
              <a:cs typeface="Segoe UI" panose="020B0502040204020203" pitchFamily="34" charset="0"/>
            </a:rPr>
            <a:t>Requirements</a:t>
          </a:r>
          <a:endParaRPr lang="en-US" sz="1800" kern="1200" dirty="0">
            <a:latin typeface="Segoe UI" panose="020B0502040204020203" pitchFamily="34" charset="0"/>
            <a:cs typeface="Segoe UI" panose="020B0502040204020203" pitchFamily="34" charset="0"/>
          </a:endParaRPr>
        </a:p>
      </dsp:txBody>
      <dsp:txXfrm>
        <a:off x="380516" y="41889"/>
        <a:ext cx="5004435" cy="372930"/>
      </dsp:txXfrm>
    </dsp:sp>
    <dsp:sp modelId="{8D1DDF7B-C34F-4A69-ABDF-2C631B67D15C}">
      <dsp:nvSpPr>
        <dsp:cNvPr id="0" name=""/>
        <dsp:cNvSpPr/>
      </dsp:nvSpPr>
      <dsp:spPr>
        <a:xfrm>
          <a:off x="0" y="2516808"/>
          <a:ext cx="7206836" cy="301933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9331" tIns="291592" rIns="559331" bIns="120904" numCol="1" spcCol="1270" anchor="t" anchorCtr="0">
          <a:noAutofit/>
        </a:bodyPr>
        <a:lstStyle/>
        <a:p>
          <a:pPr marL="171450" lvl="1" indent="-171450" algn="l" defTabSz="755650">
            <a:lnSpc>
              <a:spcPct val="100000"/>
            </a:lnSpc>
            <a:spcBef>
              <a:spcPct val="0"/>
            </a:spcBef>
            <a:spcAft>
              <a:spcPct val="15000"/>
            </a:spcAft>
            <a:buChar char="•"/>
          </a:pPr>
          <a:r>
            <a:rPr lang="en-GB" sz="1700" kern="1200" dirty="0">
              <a:latin typeface="Segoe UI" panose="020B0502040204020203" pitchFamily="34" charset="0"/>
              <a:cs typeface="Segoe UI" panose="020B0502040204020203" pitchFamily="34" charset="0"/>
            </a:rPr>
            <a:t>Renal Dialysis &amp; Renal Transplant</a:t>
          </a:r>
          <a:endParaRPr lang="en-US" sz="1700" kern="1200" dirty="0">
            <a:latin typeface="Segoe UI" panose="020B0502040204020203" pitchFamily="34" charset="0"/>
            <a:cs typeface="Segoe UI" panose="020B0502040204020203" pitchFamily="34" charset="0"/>
          </a:endParaRPr>
        </a:p>
        <a:p>
          <a:pPr marL="171450" lvl="1" indent="-171450" algn="l" defTabSz="755650">
            <a:lnSpc>
              <a:spcPct val="100000"/>
            </a:lnSpc>
            <a:spcBef>
              <a:spcPct val="0"/>
            </a:spcBef>
            <a:spcAft>
              <a:spcPct val="15000"/>
            </a:spcAft>
            <a:buChar char="•"/>
          </a:pPr>
          <a:r>
            <a:rPr lang="en-GB" sz="1700" kern="1200" dirty="0">
              <a:latin typeface="Segoe UI" panose="020B0502040204020203" pitchFamily="34" charset="0"/>
              <a:cs typeface="Segoe UI" panose="020B0502040204020203" pitchFamily="34" charset="0"/>
            </a:rPr>
            <a:t>Optical &amp; Dental</a:t>
          </a:r>
          <a:endParaRPr lang="en-US" sz="1700" kern="1200" dirty="0">
            <a:latin typeface="Segoe UI" panose="020B0502040204020203" pitchFamily="34" charset="0"/>
            <a:cs typeface="Segoe UI" panose="020B0502040204020203" pitchFamily="34" charset="0"/>
          </a:endParaRPr>
        </a:p>
        <a:p>
          <a:pPr marL="171450" lvl="1" indent="-171450" algn="l" defTabSz="755650">
            <a:lnSpc>
              <a:spcPct val="100000"/>
            </a:lnSpc>
            <a:spcBef>
              <a:spcPct val="0"/>
            </a:spcBef>
            <a:spcAft>
              <a:spcPct val="15000"/>
            </a:spcAft>
            <a:buChar char="•"/>
          </a:pPr>
          <a:r>
            <a:rPr lang="en-GB" sz="1700" kern="1200" dirty="0">
              <a:latin typeface="Segoe UI" panose="020B0502040204020203" pitchFamily="34" charset="0"/>
              <a:cs typeface="Segoe UI" panose="020B0502040204020203" pitchFamily="34" charset="0"/>
            </a:rPr>
            <a:t>Chronic Illness e.g., Diabetes, Hypertension</a:t>
          </a:r>
          <a:endParaRPr lang="en-US" sz="1700" kern="1200" dirty="0">
            <a:latin typeface="Segoe UI" panose="020B0502040204020203" pitchFamily="34" charset="0"/>
            <a:cs typeface="Segoe UI" panose="020B0502040204020203" pitchFamily="34" charset="0"/>
          </a:endParaRPr>
        </a:p>
        <a:p>
          <a:pPr marL="171450" lvl="1" indent="-171450" algn="l" defTabSz="755650">
            <a:lnSpc>
              <a:spcPct val="100000"/>
            </a:lnSpc>
            <a:spcBef>
              <a:spcPct val="0"/>
            </a:spcBef>
            <a:spcAft>
              <a:spcPct val="15000"/>
            </a:spcAft>
            <a:buChar char="•"/>
          </a:pPr>
          <a:r>
            <a:rPr lang="en-GB" sz="1700" kern="1200" dirty="0">
              <a:latin typeface="Segoe UI" panose="020B0502040204020203" pitchFamily="34" charset="0"/>
              <a:cs typeface="Segoe UI" panose="020B0502040204020203" pitchFamily="34" charset="0"/>
            </a:rPr>
            <a:t>Radiological Tests e.g., MRI &amp; CT Scan</a:t>
          </a:r>
          <a:endParaRPr lang="en-US" sz="1700" kern="1200" dirty="0">
            <a:latin typeface="Segoe UI" panose="020B0502040204020203" pitchFamily="34" charset="0"/>
            <a:cs typeface="Segoe UI" panose="020B0502040204020203" pitchFamily="34" charset="0"/>
          </a:endParaRPr>
        </a:p>
        <a:p>
          <a:pPr marL="171450" lvl="1" indent="-171450" algn="l" defTabSz="755650">
            <a:lnSpc>
              <a:spcPct val="100000"/>
            </a:lnSpc>
            <a:spcBef>
              <a:spcPct val="0"/>
            </a:spcBef>
            <a:spcAft>
              <a:spcPct val="15000"/>
            </a:spcAft>
            <a:buChar char="•"/>
          </a:pPr>
          <a:r>
            <a:rPr lang="en-GB" sz="1700" kern="1200" dirty="0">
              <a:latin typeface="Segoe UI" panose="020B0502040204020203" pitchFamily="34" charset="0"/>
              <a:cs typeface="Segoe UI" panose="020B0502040204020203" pitchFamily="34" charset="0"/>
            </a:rPr>
            <a:t>Oncology</a:t>
          </a:r>
          <a:endParaRPr lang="en-US" sz="1700" kern="1200" dirty="0">
            <a:latin typeface="Segoe UI" panose="020B0502040204020203" pitchFamily="34" charset="0"/>
            <a:cs typeface="Segoe UI" panose="020B0502040204020203" pitchFamily="34" charset="0"/>
          </a:endParaRPr>
        </a:p>
        <a:p>
          <a:pPr marL="171450" lvl="1" indent="-171450" algn="l" defTabSz="755650">
            <a:lnSpc>
              <a:spcPct val="100000"/>
            </a:lnSpc>
            <a:spcBef>
              <a:spcPct val="0"/>
            </a:spcBef>
            <a:spcAft>
              <a:spcPct val="15000"/>
            </a:spcAft>
            <a:buChar char="•"/>
          </a:pPr>
          <a:r>
            <a:rPr lang="en-GB" sz="1700" kern="1200" dirty="0">
              <a:latin typeface="Segoe UI" panose="020B0502040204020203" pitchFamily="34" charset="0"/>
              <a:cs typeface="Segoe UI" panose="020B0502040204020203" pitchFamily="34" charset="0"/>
            </a:rPr>
            <a:t>Orthopaedic Appliances</a:t>
          </a:r>
          <a:endParaRPr lang="en-US" sz="1700" kern="1200" dirty="0">
            <a:latin typeface="Segoe UI" panose="020B0502040204020203" pitchFamily="34" charset="0"/>
            <a:cs typeface="Segoe UI" panose="020B0502040204020203" pitchFamily="34" charset="0"/>
          </a:endParaRPr>
        </a:p>
        <a:p>
          <a:pPr marL="171450" lvl="1" indent="-171450" algn="l" defTabSz="755650">
            <a:lnSpc>
              <a:spcPct val="100000"/>
            </a:lnSpc>
            <a:spcBef>
              <a:spcPct val="0"/>
            </a:spcBef>
            <a:spcAft>
              <a:spcPct val="15000"/>
            </a:spcAft>
            <a:buChar char="•"/>
          </a:pPr>
          <a:r>
            <a:rPr lang="en-GB" sz="1700" kern="1200" dirty="0">
              <a:latin typeface="Segoe UI" panose="020B0502040204020203" pitchFamily="34" charset="0"/>
              <a:cs typeface="Segoe UI" panose="020B0502040204020203" pitchFamily="34" charset="0"/>
            </a:rPr>
            <a:t>Drug and Substance Abuse Rehabilitation</a:t>
          </a:r>
          <a:endParaRPr lang="en-US" sz="1700" kern="1200" dirty="0">
            <a:latin typeface="Segoe UI" panose="020B0502040204020203" pitchFamily="34" charset="0"/>
            <a:cs typeface="Segoe UI" panose="020B0502040204020203" pitchFamily="34" charset="0"/>
          </a:endParaRPr>
        </a:p>
        <a:p>
          <a:pPr marL="171450" lvl="1" indent="-171450" algn="l" defTabSz="755650">
            <a:lnSpc>
              <a:spcPct val="100000"/>
            </a:lnSpc>
            <a:spcBef>
              <a:spcPct val="0"/>
            </a:spcBef>
            <a:spcAft>
              <a:spcPct val="15000"/>
            </a:spcAft>
            <a:buChar char="•"/>
          </a:pPr>
          <a:r>
            <a:rPr lang="en-US" sz="1700" kern="1200" dirty="0">
              <a:latin typeface="Segoe UI" panose="020B0502040204020203" pitchFamily="34" charset="0"/>
              <a:cs typeface="Segoe UI" panose="020B0502040204020203" pitchFamily="34" charset="0"/>
            </a:rPr>
            <a:t>Overseas Treatment</a:t>
          </a:r>
        </a:p>
      </dsp:txBody>
      <dsp:txXfrm>
        <a:off x="0" y="2516808"/>
        <a:ext cx="7206836" cy="3019332"/>
      </dsp:txXfrm>
    </dsp:sp>
    <dsp:sp modelId="{4A454BEC-2927-4D2C-A162-D95143D611E0}">
      <dsp:nvSpPr>
        <dsp:cNvPr id="0" name=""/>
        <dsp:cNvSpPr/>
      </dsp:nvSpPr>
      <dsp:spPr>
        <a:xfrm>
          <a:off x="389824" y="2374899"/>
          <a:ext cx="5044785"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681" tIns="0" rIns="190681" bIns="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Segoe UI" panose="020B0502040204020203" pitchFamily="34" charset="0"/>
              <a:cs typeface="Segoe UI" panose="020B0502040204020203" pitchFamily="34" charset="0"/>
            </a:rPr>
            <a:t>Services Covered</a:t>
          </a:r>
          <a:endParaRPr lang="en-US" sz="1800" kern="1200" dirty="0">
            <a:latin typeface="Segoe UI" panose="020B0502040204020203" pitchFamily="34" charset="0"/>
            <a:cs typeface="Segoe UI" panose="020B0502040204020203" pitchFamily="34" charset="0"/>
          </a:endParaRPr>
        </a:p>
      </dsp:txBody>
      <dsp:txXfrm>
        <a:off x="409999" y="2395074"/>
        <a:ext cx="5004435" cy="3729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F2A9417-9470-4E25-B4AC-D1AC5A38D520}"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37546384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2A9417-9470-4E25-B4AC-D1AC5A38D520}"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31083582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F2A9417-9470-4E25-B4AC-D1AC5A38D520}"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32736965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F2A9417-9470-4E25-B4AC-D1AC5A38D520}"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41029364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F2A9417-9470-4E25-B4AC-D1AC5A38D520}" type="datetimeFigureOut">
              <a:rPr lang="en-US" smtClean="0"/>
              <a:t>11/10/2025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41897881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F2A9417-9470-4E25-B4AC-D1AC5A38D520}" type="datetimeFigureOut">
              <a:rPr lang="en-US" smtClean="0"/>
              <a:t>11/10/2025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439678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2A9417-9470-4E25-B4AC-D1AC5A38D520}" type="datetimeFigureOut">
              <a:rPr lang="en-US" smtClean="0"/>
              <a:t>11/10/2025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14947445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F2A9417-9470-4E25-B4AC-D1AC5A38D520}"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14285070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F2A9417-9470-4E25-B4AC-D1AC5A38D520}"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14641314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2A9417-9470-4E25-B4AC-D1AC5A38D520}"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489013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2A9417-9470-4E25-B4AC-D1AC5A38D520}"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C3E4F8-08E6-4762-A81F-6F7387D63966}" type="slidenum">
              <a:rPr lang="en-US" smtClean="0"/>
              <a:t>‹#›</a:t>
            </a:fld>
            <a:endParaRPr lang="en-US"/>
          </a:p>
        </p:txBody>
      </p:sp>
    </p:spTree>
    <p:extLst>
      <p:ext uri="{BB962C8B-B14F-4D97-AF65-F5344CB8AC3E}">
        <p14:creationId xmlns:p14="http://schemas.microsoft.com/office/powerpoint/2010/main" val="2661534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2A9417-9470-4E25-B4AC-D1AC5A38D520}" type="datetimeFigureOut">
              <a:rPr lang="en-US" smtClean="0"/>
              <a:t>11/10/2025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C3E4F8-08E6-4762-A81F-6F7387D63966}" type="slidenum">
              <a:rPr lang="en-US" smtClean="0"/>
              <a:t>‹#›</a:t>
            </a:fld>
            <a:endParaRPr lang="en-US"/>
          </a:p>
        </p:txBody>
      </p:sp>
    </p:spTree>
    <p:extLst>
      <p:ext uri="{BB962C8B-B14F-4D97-AF65-F5344CB8AC3E}">
        <p14:creationId xmlns:p14="http://schemas.microsoft.com/office/powerpoint/2010/main" val="12966322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https://www.flickr.com/photos/mdgovpics/7315143938/"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758"/>
            <a:ext cx="12192000" cy="6858000"/>
          </a:xfrm>
          <a:prstGeom prst="rect">
            <a:avLst/>
          </a:prstGeom>
        </p:spPr>
      </p:pic>
      <p:sp>
        <p:nvSpPr>
          <p:cNvPr id="6" name="Rectangle 5"/>
          <p:cNvSpPr/>
          <p:nvPr/>
        </p:nvSpPr>
        <p:spPr>
          <a:xfrm>
            <a:off x="941262" y="313821"/>
            <a:ext cx="9723549" cy="4385816"/>
          </a:xfrm>
          <a:prstGeom prst="rect">
            <a:avLst/>
          </a:prstGeom>
        </p:spPr>
        <p:txBody>
          <a:bodyPr wrap="square">
            <a:spAutoFit/>
          </a:bodyPr>
          <a:lstStyle/>
          <a:p>
            <a:pPr lvl="0" algn="ctr"/>
            <a:endParaRPr lang="en-US" sz="5400" b="1" dirty="0">
              <a:solidFill>
                <a:prstClr val="black"/>
              </a:solidFill>
            </a:endParaRPr>
          </a:p>
          <a:p>
            <a:pPr lvl="0" algn="ctr"/>
            <a:r>
              <a:rPr lang="en-US" sz="4000" b="1" dirty="0">
                <a:solidFill>
                  <a:prstClr val="black"/>
                </a:solidFill>
                <a:latin typeface="Tahoma" panose="020B0604030504040204" pitchFamily="34" charset="0"/>
                <a:ea typeface="Tahoma" panose="020B0604030504040204" pitchFamily="34" charset="0"/>
                <a:cs typeface="Tahoma" panose="020B0604030504040204" pitchFamily="34" charset="0"/>
              </a:rPr>
              <a:t>TEACHERS SERVICE COMMISSION</a:t>
            </a:r>
          </a:p>
          <a:p>
            <a:pPr lvl="0" algn="ctr"/>
            <a:endParaRPr lang="en-US" sz="4500" b="1"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lvl="0" algn="ctr"/>
            <a:r>
              <a:rPr lang="en-US" sz="2800" b="1" dirty="0">
                <a:latin typeface="Tahoma" panose="020B0604030504040204" pitchFamily="34" charset="0"/>
                <a:ea typeface="Tahoma" panose="020B0604030504040204" pitchFamily="34" charset="0"/>
                <a:cs typeface="Tahoma" panose="020B0604030504040204" pitchFamily="34" charset="0"/>
              </a:rPr>
              <a:t>PRESENTATION ON TEACHERS MEDICAL COVER UNDER PUBLIC OFFICERS MEDICAL COVER (POMSF)</a:t>
            </a:r>
            <a:br>
              <a:rPr lang="en-US" sz="2800" b="1" dirty="0">
                <a:latin typeface="Tahoma" panose="020B0604030504040204" pitchFamily="34" charset="0"/>
                <a:ea typeface="Tahoma" panose="020B0604030504040204" pitchFamily="34" charset="0"/>
                <a:cs typeface="Tahoma" panose="020B0604030504040204" pitchFamily="34" charset="0"/>
              </a:rPr>
            </a:br>
            <a:br>
              <a:rPr lang="en-US" sz="2800" b="1" dirty="0">
                <a:latin typeface="Tahoma" panose="020B0604030504040204" pitchFamily="34" charset="0"/>
                <a:ea typeface="Tahoma" panose="020B0604030504040204" pitchFamily="34" charset="0"/>
                <a:cs typeface="Tahoma" panose="020B0604030504040204" pitchFamily="34" charset="0"/>
              </a:rPr>
            </a:b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latin typeface="Tahoma" panose="020B0604030504040204" pitchFamily="34" charset="0"/>
                <a:ea typeface="Tahoma" panose="020B0604030504040204" pitchFamily="34" charset="0"/>
                <a:cs typeface="Tahoma" panose="020B0604030504040204" pitchFamily="34" charset="0"/>
              </a:rPr>
              <a:t> NOVEMBER, 2025</a:t>
            </a:r>
            <a:endParaRPr lang="en-US" sz="28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280936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640080" y="671784"/>
            <a:ext cx="10045337" cy="579967"/>
          </a:xfrm>
          <a:prstGeom prst="rect">
            <a:avLst/>
          </a:prstGeom>
        </p:spPr>
        <p:txBody>
          <a:bodyPr wrap="square">
            <a:spAutoFit/>
          </a:bodyPr>
          <a:lstStyle/>
          <a:p>
            <a:pPr marR="0" lvl="0" algn="ctr">
              <a:lnSpc>
                <a:spcPct val="150000"/>
              </a:lnSpc>
              <a:spcBef>
                <a:spcPts val="0"/>
              </a:spcBef>
              <a:spcAft>
                <a:spcPts val="0"/>
              </a:spcAft>
            </a:pPr>
            <a:r>
              <a:rPr lang="en-US" sz="2400" b="1" u="sng" spc="10" dirty="0">
                <a:solidFill>
                  <a:srgbClr val="001D35"/>
                </a:solidFill>
                <a:latin typeface="Tahoma" panose="020B0604030504040204" pitchFamily="34" charset="0"/>
                <a:ea typeface="Tahoma" panose="020B0604030504040204" pitchFamily="34" charset="0"/>
                <a:cs typeface="Tahoma" panose="020B0604030504040204" pitchFamily="34" charset="0"/>
              </a:rPr>
              <a:t>BRIEF ON TSC MANDATE </a:t>
            </a:r>
            <a:endParaRPr lang="en-US" sz="2400" u="sng" dirty="0">
              <a:latin typeface="Tahoma" panose="020B0604030504040204" pitchFamily="34" charset="0"/>
              <a:ea typeface="Tahoma" panose="020B0604030504040204" pitchFamily="34" charset="0"/>
              <a:cs typeface="Tahoma" panose="020B0604030504040204" pitchFamily="34" charset="0"/>
            </a:endParaRPr>
          </a:p>
        </p:txBody>
      </p:sp>
      <p:sp>
        <p:nvSpPr>
          <p:cNvPr id="5" name="TextBox 4">
            <a:extLst>
              <a:ext uri="{FF2B5EF4-FFF2-40B4-BE49-F238E27FC236}">
                <a16:creationId xmlns:a16="http://schemas.microsoft.com/office/drawing/2014/main" id="{27DB77AE-E9DF-8C99-DF53-C7830A3F11CB}"/>
              </a:ext>
            </a:extLst>
          </p:cNvPr>
          <p:cNvSpPr txBox="1"/>
          <p:nvPr/>
        </p:nvSpPr>
        <p:spPr>
          <a:xfrm>
            <a:off x="320566" y="1654388"/>
            <a:ext cx="10594427" cy="4299960"/>
          </a:xfrm>
          <a:prstGeom prst="rect">
            <a:avLst/>
          </a:prstGeom>
          <a:noFill/>
        </p:spPr>
        <p:txBody>
          <a:bodyPr wrap="square">
            <a:spAutoFit/>
          </a:bodyPr>
          <a:lstStyle/>
          <a:p>
            <a:pPr algn="just">
              <a:lnSpc>
                <a:spcPct val="200000"/>
              </a:lnSpc>
            </a:pPr>
            <a:r>
              <a:rPr lang="en-US" sz="2000" b="0" i="0" dirty="0">
                <a:solidFill>
                  <a:srgbClr val="000000"/>
                </a:solidFill>
                <a:effectLst/>
                <a:latin typeface="Tahoma" panose="020B0604030504040204" pitchFamily="34" charset="0"/>
                <a:ea typeface="Tahoma" panose="020B0604030504040204" pitchFamily="34" charset="0"/>
                <a:cs typeface="Tahoma" panose="020B0604030504040204" pitchFamily="34" charset="0"/>
              </a:rPr>
              <a:t>The Teachers Service Commission is an independent constitutional commission established under Article 237(1) with the mandate to: register trained teachers, recruit and employee registered teachers, assigned teachers employed by the commission for the service in any public school or institution, promote and transfer teachers, exercising disciplinary control over teachers, terminate the employment of teachers, review the standard of education and training of persons entering the teaching service, review the demand for and the supply of teachers and advice the National Government on matters relating to the teaching profession.</a:t>
            </a:r>
            <a:endParaRPr lang="en-KE"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49236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CA550-D1DB-CDC8-B6F7-C5F5209E862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5122113-663C-15FC-9F04-421B0C31F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5DEFD530-D6B4-49B9-B822-E313F75D91C5}"/>
              </a:ext>
            </a:extLst>
          </p:cNvPr>
          <p:cNvSpPr/>
          <p:nvPr/>
        </p:nvSpPr>
        <p:spPr>
          <a:xfrm>
            <a:off x="640080" y="671784"/>
            <a:ext cx="10180320" cy="4827284"/>
          </a:xfrm>
          <a:prstGeom prst="rect">
            <a:avLst/>
          </a:prstGeom>
        </p:spPr>
        <p:txBody>
          <a:bodyPr wrap="square">
            <a:spAutoFit/>
          </a:bodyPr>
          <a:lstStyle/>
          <a:p>
            <a:pPr marR="0" lvl="0" algn="ctr">
              <a:lnSpc>
                <a:spcPct val="150000"/>
              </a:lnSpc>
              <a:spcBef>
                <a:spcPts val="0"/>
              </a:spcBef>
              <a:spcAft>
                <a:spcPts val="0"/>
              </a:spcAft>
            </a:pPr>
            <a:r>
              <a:rPr lang="en-US" sz="2400" b="1" u="sng" spc="10" dirty="0">
                <a:solidFill>
                  <a:srgbClr val="001D35"/>
                </a:solidFill>
                <a:latin typeface="Tahoma" panose="020B0604030504040204" pitchFamily="34" charset="0"/>
                <a:ea typeface="Tahoma" panose="020B0604030504040204" pitchFamily="34" charset="0"/>
                <a:cs typeface="Tahoma" panose="020B0604030504040204" pitchFamily="34" charset="0"/>
              </a:rPr>
              <a:t>BACKGROUND ON THE TEACHER'S MEDICAL</a:t>
            </a:r>
          </a:p>
          <a:p>
            <a:pPr marR="0" lvl="0" algn="just">
              <a:lnSpc>
                <a:spcPct val="150000"/>
              </a:lnSpc>
              <a:spcBef>
                <a:spcPts val="0"/>
              </a:spcBef>
              <a:spcAft>
                <a:spcPts val="0"/>
              </a:spcAft>
            </a:pPr>
            <a:r>
              <a:rPr lang="en-US" sz="2000" spc="10" dirty="0">
                <a:solidFill>
                  <a:srgbClr val="001D35"/>
                </a:solidFill>
                <a:latin typeface="Tahoma" panose="020B0604030504040204" pitchFamily="34" charset="0"/>
                <a:ea typeface="Tahoma" panose="020B0604030504040204" pitchFamily="34" charset="0"/>
                <a:cs typeface="Tahoma" panose="020B0604030504040204" pitchFamily="34" charset="0"/>
              </a:rPr>
              <a:t>The Teachers Medical Cover was set up in July 2015  under Minnet as the administrator by the Commission to replace the medical allowance. Over time the Commission has improved on the management of the cover by:</a:t>
            </a:r>
          </a:p>
          <a:p>
            <a:pPr marL="342900" marR="0" lvl="0" indent="-342900" algn="just">
              <a:lnSpc>
                <a:spcPct val="150000"/>
              </a:lnSpc>
              <a:spcBef>
                <a:spcPts val="0"/>
              </a:spcBef>
              <a:spcAft>
                <a:spcPts val="0"/>
              </a:spcAft>
              <a:buFont typeface="Wingdings" panose="05000000000000000000" pitchFamily="2" charset="2"/>
              <a:buChar char="ü"/>
            </a:pPr>
            <a:r>
              <a:rPr lang="en-US" sz="2000" spc="10" dirty="0">
                <a:solidFill>
                  <a:srgbClr val="001D35"/>
                </a:solidFill>
                <a:latin typeface="Tahoma" panose="020B0604030504040204" pitchFamily="34" charset="0"/>
                <a:ea typeface="Tahoma" panose="020B0604030504040204" pitchFamily="34" charset="0"/>
                <a:cs typeface="Tahoma" panose="020B0604030504040204" pitchFamily="34" charset="0"/>
              </a:rPr>
              <a:t>Setting up a Contract Implementation team;</a:t>
            </a:r>
          </a:p>
          <a:p>
            <a:pPr marL="342900" marR="0" lvl="0" indent="-342900" algn="just">
              <a:lnSpc>
                <a:spcPct val="150000"/>
              </a:lnSpc>
              <a:spcBef>
                <a:spcPts val="0"/>
              </a:spcBef>
              <a:spcAft>
                <a:spcPts val="0"/>
              </a:spcAft>
              <a:buFont typeface="Wingdings" panose="05000000000000000000" pitchFamily="2" charset="2"/>
              <a:buChar char="ü"/>
            </a:pPr>
            <a:r>
              <a:rPr lang="en-US" sz="2000" spc="10" dirty="0">
                <a:solidFill>
                  <a:srgbClr val="001D35"/>
                </a:solidFill>
                <a:latin typeface="Tahoma" panose="020B0604030504040204" pitchFamily="34" charset="0"/>
                <a:ea typeface="Tahoma" panose="020B0604030504040204" pitchFamily="34" charset="0"/>
                <a:cs typeface="Tahoma" panose="020B0604030504040204" pitchFamily="34" charset="0"/>
              </a:rPr>
              <a:t>Devolving the monitoring of the contract implementation at various levels </a:t>
            </a:r>
            <a:r>
              <a:rPr lang="en-US" sz="2000" spc="10" dirty="0" err="1">
                <a:solidFill>
                  <a:srgbClr val="001D35"/>
                </a:solidFill>
                <a:latin typeface="Tahoma" panose="020B0604030504040204" pitchFamily="34" charset="0"/>
                <a:ea typeface="Tahoma" panose="020B0604030504040204" pitchFamily="34" charset="0"/>
                <a:cs typeface="Tahoma" panose="020B0604030504040204" pitchFamily="34" charset="0"/>
              </a:rPr>
              <a:t>i.e</a:t>
            </a:r>
            <a:r>
              <a:rPr lang="en-US" sz="2000" spc="10" dirty="0">
                <a:solidFill>
                  <a:srgbClr val="001D35"/>
                </a:solidFill>
                <a:latin typeface="Tahoma" panose="020B0604030504040204" pitchFamily="34" charset="0"/>
                <a:ea typeface="Tahoma" panose="020B0604030504040204" pitchFamily="34" charset="0"/>
                <a:cs typeface="Tahoma" panose="020B0604030504040204" pitchFamily="34" charset="0"/>
              </a:rPr>
              <a:t> counties; and</a:t>
            </a:r>
          </a:p>
          <a:p>
            <a:pPr marL="342900" marR="0" lvl="0" indent="-342900" algn="just">
              <a:lnSpc>
                <a:spcPct val="150000"/>
              </a:lnSpc>
              <a:spcBef>
                <a:spcPts val="0"/>
              </a:spcBef>
              <a:spcAft>
                <a:spcPts val="0"/>
              </a:spcAft>
              <a:buFont typeface="Wingdings" panose="05000000000000000000" pitchFamily="2" charset="2"/>
              <a:buChar char="ü"/>
            </a:pPr>
            <a:r>
              <a:rPr lang="en-US" sz="2000" spc="10" dirty="0">
                <a:solidFill>
                  <a:srgbClr val="001D35"/>
                </a:solidFill>
                <a:latin typeface="Tahoma" panose="020B0604030504040204" pitchFamily="34" charset="0"/>
                <a:ea typeface="Tahoma" panose="020B0604030504040204" pitchFamily="34" charset="0"/>
                <a:cs typeface="Tahoma" panose="020B0604030504040204" pitchFamily="34" charset="0"/>
              </a:rPr>
              <a:t>Progressively reviewed the cover scope over time to align with the needs of teachers.</a:t>
            </a:r>
          </a:p>
          <a:p>
            <a:pPr marR="0" lvl="0" algn="just">
              <a:lnSpc>
                <a:spcPct val="150000"/>
              </a:lnSpc>
              <a:spcBef>
                <a:spcPts val="0"/>
              </a:spcBef>
              <a:spcAft>
                <a:spcPts val="0"/>
              </a:spcAft>
            </a:pPr>
            <a:r>
              <a:rPr lang="en-US" sz="2400" b="1" spc="10" dirty="0">
                <a:solidFill>
                  <a:srgbClr val="001D35"/>
                </a:solidFill>
                <a:latin typeface="Times New Roman" panose="02020603050405020304" pitchFamily="18" charset="0"/>
                <a:ea typeface="Calibri" panose="020F0502020204030204" pitchFamily="34" charset="0"/>
              </a:rPr>
              <a:t> </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837126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7FE6C-5DA3-7CE0-BA28-5D22AE54048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E3CDA84-D0C1-88CC-C171-9C3694B7F1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76B41DFF-3A6A-F6B4-64D5-A9C91947CCE1}"/>
              </a:ext>
            </a:extLst>
          </p:cNvPr>
          <p:cNvSpPr/>
          <p:nvPr/>
        </p:nvSpPr>
        <p:spPr>
          <a:xfrm>
            <a:off x="0" y="435301"/>
            <a:ext cx="11929241" cy="6354368"/>
          </a:xfrm>
          <a:prstGeom prst="rect">
            <a:avLst/>
          </a:prstGeom>
        </p:spPr>
        <p:txBody>
          <a:bodyPr wrap="square">
            <a:spAutoFit/>
          </a:bodyPr>
          <a:lstStyle/>
          <a:p>
            <a:pPr marR="0" lvl="0" algn="ctr">
              <a:lnSpc>
                <a:spcPct val="150000"/>
              </a:lnSpc>
              <a:spcBef>
                <a:spcPts val="0"/>
              </a:spcBef>
              <a:spcAft>
                <a:spcPts val="0"/>
              </a:spcAft>
            </a:pPr>
            <a:r>
              <a:rPr lang="en-US" sz="2200" b="1" u="sng" spc="10" dirty="0">
                <a:solidFill>
                  <a:srgbClr val="001D35"/>
                </a:solidFill>
                <a:latin typeface="Tahoma" panose="020B0604030504040204" pitchFamily="34" charset="0"/>
                <a:ea typeface="Tahoma" panose="020B0604030504040204" pitchFamily="34" charset="0"/>
                <a:cs typeface="Tahoma" panose="020B0604030504040204" pitchFamily="34" charset="0"/>
              </a:rPr>
              <a:t>CHALLENGES OVER THE PERIOD OF IMPLEMENTATION OF THE COVER</a:t>
            </a:r>
            <a:r>
              <a:rPr lang="en-US" sz="2400" b="1" u="sng" spc="10" dirty="0">
                <a:solidFill>
                  <a:srgbClr val="001D35"/>
                </a:solidFill>
                <a:latin typeface="Tahoma" panose="020B0604030504040204" pitchFamily="34" charset="0"/>
                <a:ea typeface="Tahoma" panose="020B0604030504040204" pitchFamily="34" charset="0"/>
                <a:cs typeface="Tahoma" panose="020B0604030504040204" pitchFamily="34" charset="0"/>
              </a:rPr>
              <a:t> </a:t>
            </a:r>
          </a:p>
          <a:p>
            <a:pPr marR="0" lvl="0" algn="just">
              <a:lnSpc>
                <a:spcPct val="150000"/>
              </a:lnSpc>
              <a:spcBef>
                <a:spcPts val="0"/>
              </a:spcBef>
              <a:spcAft>
                <a:spcPts val="0"/>
              </a:spcAft>
            </a:pPr>
            <a:r>
              <a:rPr lang="en-US" sz="2100" b="1" spc="10" dirty="0">
                <a:solidFill>
                  <a:srgbClr val="001D35"/>
                </a:solidFill>
                <a:latin typeface="Tahoma" panose="020B0604030504040204" pitchFamily="34" charset="0"/>
                <a:ea typeface="Tahoma" panose="020B0604030504040204" pitchFamily="34" charset="0"/>
                <a:cs typeface="Tahoma" panose="020B0604030504040204" pitchFamily="34" charset="0"/>
              </a:rPr>
              <a:t>Despite the continuous improvement the following challenges persisted:</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Limited empaneled hospitals across the country;</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Insurance model;</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Rejection of admission requests  forcing teachers to use their own resources;</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Lengthy procedures in Pre-authorization or approval for admissions and discharges;</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Inadequate specialists in most facilities, especially outpatient services;</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Inadequate supply of original quality drugs;</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Poor management of Chronic conditions;</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Few optical and dental care providers empaneled;</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Restricted cover for dependants (moreso for teachers with more dependants than the maximum provided by the employer);</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Lengthy onboarding criteria; and</a:t>
            </a:r>
          </a:p>
          <a:p>
            <a:pPr marL="285750" marR="0" lvl="0" indent="-285750" algn="just">
              <a:lnSpc>
                <a:spcPct val="150000"/>
              </a:lnSpc>
              <a:spcBef>
                <a:spcPts val="0"/>
              </a:spcBef>
              <a:spcAft>
                <a:spcPts val="0"/>
              </a:spcAft>
              <a:buFont typeface="Wingdings" panose="05000000000000000000" pitchFamily="2" charset="2"/>
              <a:buChar char="ü"/>
            </a:pPr>
            <a:r>
              <a:rPr lang="en-US" sz="1900" dirty="0">
                <a:latin typeface="Tahoma" panose="020B0604030504040204" pitchFamily="34" charset="0"/>
                <a:ea typeface="Tahoma" panose="020B0604030504040204" pitchFamily="34" charset="0"/>
                <a:cs typeface="Tahoma" panose="020B0604030504040204" pitchFamily="34" charset="0"/>
              </a:rPr>
              <a:t>One fit benefit structure.</a:t>
            </a:r>
          </a:p>
        </p:txBody>
      </p:sp>
    </p:spTree>
    <p:extLst>
      <p:ext uri="{BB962C8B-B14F-4D97-AF65-F5344CB8AC3E}">
        <p14:creationId xmlns:p14="http://schemas.microsoft.com/office/powerpoint/2010/main" val="590974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E5A44E-FF83-4E30-0999-3B3E0502951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CF19D56-0DA1-C853-0C3E-9C0D5C198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903"/>
            <a:ext cx="12192000" cy="6858000"/>
          </a:xfrm>
          <a:prstGeom prst="rect">
            <a:avLst/>
          </a:prstGeom>
        </p:spPr>
      </p:pic>
      <p:sp>
        <p:nvSpPr>
          <p:cNvPr id="2" name="Rectangle 1">
            <a:extLst>
              <a:ext uri="{FF2B5EF4-FFF2-40B4-BE49-F238E27FC236}">
                <a16:creationId xmlns:a16="http://schemas.microsoft.com/office/drawing/2014/main" id="{800695FB-98CA-D336-5291-4E9240BE6A67}"/>
              </a:ext>
            </a:extLst>
          </p:cNvPr>
          <p:cNvSpPr/>
          <p:nvPr/>
        </p:nvSpPr>
        <p:spPr>
          <a:xfrm>
            <a:off x="441434" y="671784"/>
            <a:ext cx="11051628" cy="2371483"/>
          </a:xfrm>
          <a:prstGeom prst="rect">
            <a:avLst/>
          </a:prstGeom>
        </p:spPr>
        <p:txBody>
          <a:bodyPr wrap="square">
            <a:spAutoFit/>
          </a:bodyPr>
          <a:lstStyle/>
          <a:p>
            <a:pPr marR="0" lvl="0" algn="ctr">
              <a:lnSpc>
                <a:spcPct val="150000"/>
              </a:lnSpc>
              <a:spcBef>
                <a:spcPts val="0"/>
              </a:spcBef>
              <a:spcAft>
                <a:spcPts val="0"/>
              </a:spcAft>
            </a:pPr>
            <a:r>
              <a:rPr lang="en-US" sz="2400" b="1" u="sng" spc="10" dirty="0">
                <a:solidFill>
                  <a:srgbClr val="001D35"/>
                </a:solidFill>
                <a:latin typeface="Tahoma" panose="020B0604030504040204" pitchFamily="34" charset="0"/>
                <a:ea typeface="Tahoma" panose="020B0604030504040204" pitchFamily="34" charset="0"/>
                <a:cs typeface="Tahoma" panose="020B0604030504040204" pitchFamily="34" charset="0"/>
              </a:rPr>
              <a:t>COMMISSION’S ACTION TO MITIGATE THE CHALLENGES  </a:t>
            </a:r>
          </a:p>
          <a:p>
            <a:pPr marR="0" lvl="0" algn="just">
              <a:lnSpc>
                <a:spcPct val="150000"/>
              </a:lnSpc>
              <a:spcBef>
                <a:spcPts val="0"/>
              </a:spcBef>
              <a:spcAft>
                <a:spcPts val="0"/>
              </a:spcAft>
            </a:pPr>
            <a:r>
              <a:rPr lang="en-US" spc="10" dirty="0">
                <a:solidFill>
                  <a:srgbClr val="001D35"/>
                </a:solidFill>
                <a:latin typeface="Tahoma" panose="020B0604030504040204" pitchFamily="34" charset="0"/>
                <a:ea typeface="Tahoma" panose="020B0604030504040204" pitchFamily="34" charset="0"/>
                <a:cs typeface="Tahoma" panose="020B0604030504040204" pitchFamily="34" charset="0"/>
              </a:rPr>
              <a:t>Following enactment of the regulations of the POMSF the Commission intends to engage the Social Health Authority  to manage the teachers Medical Cover with the existing covers limits under the Public Officers Medical Scheme Fund. </a:t>
            </a:r>
          </a:p>
          <a:p>
            <a:pPr marR="0" lvl="0" algn="just">
              <a:lnSpc>
                <a:spcPct val="150000"/>
              </a:lnSpc>
              <a:spcBef>
                <a:spcPts val="0"/>
              </a:spcBef>
              <a:spcAft>
                <a:spcPts val="0"/>
              </a:spcAft>
            </a:pPr>
            <a:endParaRPr lang="en-US" sz="2400" spc="10" dirty="0">
              <a:solidFill>
                <a:srgbClr val="001D35"/>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Table 3">
            <a:extLst>
              <a:ext uri="{FF2B5EF4-FFF2-40B4-BE49-F238E27FC236}">
                <a16:creationId xmlns:a16="http://schemas.microsoft.com/office/drawing/2014/main" id="{56B138E8-59D3-FFC8-58B3-4817690BFD16}"/>
              </a:ext>
            </a:extLst>
          </p:cNvPr>
          <p:cNvGraphicFramePr>
            <a:graphicFrameLocks noGrp="1"/>
          </p:cNvGraphicFramePr>
          <p:nvPr>
            <p:extLst>
              <p:ext uri="{D42A27DB-BD31-4B8C-83A1-F6EECF244321}">
                <p14:modId xmlns:p14="http://schemas.microsoft.com/office/powerpoint/2010/main" val="2479313546"/>
              </p:ext>
            </p:extLst>
          </p:nvPr>
        </p:nvGraphicFramePr>
        <p:xfrm>
          <a:off x="52552" y="2479213"/>
          <a:ext cx="10883463" cy="4282397"/>
        </p:xfrm>
        <a:graphic>
          <a:graphicData uri="http://schemas.openxmlformats.org/drawingml/2006/table">
            <a:tbl>
              <a:tblPr firstRow="1" bandRow="1">
                <a:tableStyleId>{5C22544A-7EE6-4342-B048-85BDC9FD1C3A}</a:tableStyleId>
              </a:tblPr>
              <a:tblGrid>
                <a:gridCol w="802056">
                  <a:extLst>
                    <a:ext uri="{9D8B030D-6E8A-4147-A177-3AD203B41FA5}">
                      <a16:colId xmlns:a16="http://schemas.microsoft.com/office/drawing/2014/main" val="938720352"/>
                    </a:ext>
                  </a:extLst>
                </a:gridCol>
                <a:gridCol w="4300716">
                  <a:extLst>
                    <a:ext uri="{9D8B030D-6E8A-4147-A177-3AD203B41FA5}">
                      <a16:colId xmlns:a16="http://schemas.microsoft.com/office/drawing/2014/main" val="3306919606"/>
                    </a:ext>
                  </a:extLst>
                </a:gridCol>
                <a:gridCol w="5780691">
                  <a:extLst>
                    <a:ext uri="{9D8B030D-6E8A-4147-A177-3AD203B41FA5}">
                      <a16:colId xmlns:a16="http://schemas.microsoft.com/office/drawing/2014/main" val="1046670492"/>
                    </a:ext>
                  </a:extLst>
                </a:gridCol>
              </a:tblGrid>
              <a:tr h="407888">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Tahoma" panose="020B0604030504040204" pitchFamily="34" charset="0"/>
                          <a:ea typeface="Tahoma" panose="020B0604030504040204" pitchFamily="34" charset="0"/>
                          <a:cs typeface="Tahoma" panose="020B0604030504040204" pitchFamily="34" charset="0"/>
                        </a:rPr>
                        <a:t>ACTIONS TO MITIGATE CHALLENGES </a:t>
                      </a:r>
                      <a:endParaRPr lang="en-KE" sz="1600" dirty="0">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dirty="0"/>
                    </a:p>
                  </a:txBody>
                  <a:tcPr/>
                </a:tc>
                <a:tc hMerge="1">
                  <a:txBody>
                    <a:bodyPr/>
                    <a:lstStyle/>
                    <a:p>
                      <a:endParaRPr lang="en-KE" dirty="0"/>
                    </a:p>
                  </a:txBody>
                  <a:tcPr/>
                </a:tc>
                <a:extLst>
                  <a:ext uri="{0D108BD9-81ED-4DB2-BD59-A6C34878D82A}">
                    <a16:rowId xmlns:a16="http://schemas.microsoft.com/office/drawing/2014/main" val="2792326748"/>
                  </a:ext>
                </a:extLst>
              </a:tr>
              <a:tr h="413554">
                <a:tc>
                  <a:txBody>
                    <a:bodyPr/>
                    <a:lstStyle/>
                    <a:p>
                      <a:r>
                        <a:rPr lang="en-US" b="1" dirty="0"/>
                        <a:t>S/No.</a:t>
                      </a:r>
                      <a:endParaRPr lang="en-KE" b="1" dirty="0"/>
                    </a:p>
                  </a:txBody>
                  <a:tcPr/>
                </a:tc>
                <a:tc>
                  <a:txBody>
                    <a:bodyPr/>
                    <a:lstStyle/>
                    <a:p>
                      <a:r>
                        <a:rPr lang="en-US" sz="1600" b="1" dirty="0">
                          <a:latin typeface="Tahoma" panose="020B0604030504040204" pitchFamily="34" charset="0"/>
                          <a:ea typeface="Tahoma" panose="020B0604030504040204" pitchFamily="34" charset="0"/>
                          <a:cs typeface="Tahoma" panose="020B0604030504040204" pitchFamily="34" charset="0"/>
                        </a:rPr>
                        <a:t>CHALLENGE</a:t>
                      </a:r>
                      <a:endParaRPr lang="en-KE" sz="1600" b="1"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US" sz="1600" b="1" dirty="0">
                          <a:latin typeface="Tahoma" panose="020B0604030504040204" pitchFamily="34" charset="0"/>
                          <a:ea typeface="Tahoma" panose="020B0604030504040204" pitchFamily="34" charset="0"/>
                          <a:cs typeface="Tahoma" panose="020B0604030504040204" pitchFamily="34" charset="0"/>
                        </a:rPr>
                        <a:t>MITIGATION MEASURE </a:t>
                      </a:r>
                      <a:endParaRPr lang="en-KE" sz="1600" b="1"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758645732"/>
                  </a:ext>
                </a:extLst>
              </a:tr>
              <a:tr h="628766">
                <a:tc>
                  <a:txBody>
                    <a:bodyPr/>
                    <a:lstStyle/>
                    <a:p>
                      <a:r>
                        <a:rPr lang="en-US" dirty="0"/>
                        <a:t>1. </a:t>
                      </a:r>
                      <a:endParaRPr lang="en-KE" dirty="0"/>
                    </a:p>
                  </a:txBody>
                  <a:tcPr/>
                </a:tc>
                <a:tc>
                  <a:txBody>
                    <a:bodyPr/>
                    <a:lstStyle/>
                    <a:p>
                      <a:pPr algn="just"/>
                      <a:r>
                        <a:rPr lang="en-US" sz="1600" dirty="0">
                          <a:latin typeface="Tahoma" panose="020B0604030504040204" pitchFamily="34" charset="0"/>
                          <a:ea typeface="Tahoma" panose="020B0604030504040204" pitchFamily="34" charset="0"/>
                          <a:cs typeface="Tahoma" panose="020B0604030504040204" pitchFamily="34" charset="0"/>
                        </a:rPr>
                        <a:t>Limited empaneled hospitals across the country (816)</a:t>
                      </a:r>
                      <a:endParaRPr lang="en-KE"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algn="just"/>
                      <a:r>
                        <a:rPr lang="en-US" sz="1600" dirty="0">
                          <a:latin typeface="Tahoma" panose="020B0604030504040204" pitchFamily="34" charset="0"/>
                          <a:ea typeface="Tahoma" panose="020B0604030504040204" pitchFamily="34" charset="0"/>
                          <a:cs typeface="Tahoma" panose="020B0604030504040204" pitchFamily="34" charset="0"/>
                        </a:rPr>
                        <a:t>SHA  will now give  9,016 hospitals across the country. (these include, public, private and faith based hospitals)</a:t>
                      </a:r>
                      <a:endParaRPr lang="en-KE" sz="16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229188144"/>
                  </a:ext>
                </a:extLst>
              </a:tr>
              <a:tr h="941437">
                <a:tc>
                  <a:txBody>
                    <a:bodyPr/>
                    <a:lstStyle/>
                    <a:p>
                      <a:r>
                        <a:rPr lang="en-US" dirty="0"/>
                        <a:t>2.</a:t>
                      </a:r>
                      <a:endParaRPr lang="en-KE" dirty="0"/>
                    </a:p>
                  </a:txBody>
                  <a:tcPr/>
                </a:tc>
                <a:tc>
                  <a:txBody>
                    <a:bodyPr/>
                    <a:lstStyle/>
                    <a:p>
                      <a:pPr algn="just"/>
                      <a:r>
                        <a:rPr lang="en-US" sz="1600" dirty="0">
                          <a:latin typeface="Tahoma" panose="020B0604030504040204" pitchFamily="34" charset="0"/>
                          <a:ea typeface="Tahoma" panose="020B0604030504040204" pitchFamily="34" charset="0"/>
                          <a:cs typeface="Tahoma" panose="020B0604030504040204" pitchFamily="34" charset="0"/>
                        </a:rPr>
                        <a:t>Rejection of admission requests are now forcing teachers to use their own resources</a:t>
                      </a:r>
                      <a:endParaRPr lang="en-KE"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algn="just"/>
                      <a:r>
                        <a:rPr lang="en-US" sz="1600" dirty="0">
                          <a:latin typeface="Tahoma" panose="020B0604030504040204" pitchFamily="34" charset="0"/>
                          <a:ea typeface="Tahoma" panose="020B0604030504040204" pitchFamily="34" charset="0"/>
                          <a:cs typeface="Tahoma" panose="020B0604030504040204" pitchFamily="34" charset="0"/>
                        </a:rPr>
                        <a:t>The admission process has now been fully  automated with zero human interface. The teacher will be required to utilize his/her limits responsibly  to cover the year. </a:t>
                      </a:r>
                      <a:endParaRPr lang="en-KE" sz="16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041941435"/>
                  </a:ext>
                </a:extLst>
              </a:tr>
              <a:tr h="463142">
                <a:tc>
                  <a:txBody>
                    <a:bodyPr/>
                    <a:lstStyle/>
                    <a:p>
                      <a:r>
                        <a:rPr lang="en-US" dirty="0"/>
                        <a:t>3.</a:t>
                      </a:r>
                      <a:endParaRPr lang="en-KE" dirty="0"/>
                    </a:p>
                  </a:txBody>
                  <a:tcPr/>
                </a:tc>
                <a:tc>
                  <a:txBody>
                    <a:bodyPr/>
                    <a:lstStyle/>
                    <a:p>
                      <a:pPr algn="just"/>
                      <a:r>
                        <a:rPr lang="en-US" sz="1600" dirty="0">
                          <a:latin typeface="Tahoma" panose="020B0604030504040204" pitchFamily="34" charset="0"/>
                          <a:ea typeface="Tahoma" panose="020B0604030504040204" pitchFamily="34" charset="0"/>
                          <a:cs typeface="Tahoma" panose="020B0604030504040204" pitchFamily="34" charset="0"/>
                        </a:rPr>
                        <a:t>Insurance model (run on a business model)</a:t>
                      </a:r>
                      <a:endParaRPr lang="en-KE"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algn="just"/>
                      <a:r>
                        <a:rPr lang="en-US" sz="1600" dirty="0">
                          <a:latin typeface="Tahoma" panose="020B0604030504040204" pitchFamily="34" charset="0"/>
                          <a:ea typeface="Tahoma" panose="020B0604030504040204" pitchFamily="34" charset="0"/>
                          <a:cs typeface="Tahoma" panose="020B0604030504040204" pitchFamily="34" charset="0"/>
                        </a:rPr>
                        <a:t>The proposed model will be a fee for service model </a:t>
                      </a:r>
                      <a:endParaRPr lang="en-KE" sz="16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916844949"/>
                  </a:ext>
                </a:extLst>
              </a:tr>
              <a:tr h="713805">
                <a:tc>
                  <a:txBody>
                    <a:bodyPr/>
                    <a:lstStyle/>
                    <a:p>
                      <a:r>
                        <a:rPr lang="en-US" dirty="0"/>
                        <a:t>3.</a:t>
                      </a:r>
                      <a:endParaRPr lang="en-KE" dirty="0"/>
                    </a:p>
                  </a:txBody>
                  <a:tcPr/>
                </a:tc>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Lengthy procedures in Pre-authorization or approval for admissions and discharges</a:t>
                      </a:r>
                      <a:endParaRPr lang="en-KE"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This process has been fully automated (no human interface)</a:t>
                      </a:r>
                      <a:endParaRPr lang="en-KE" sz="16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564012750"/>
                  </a:ext>
                </a:extLst>
              </a:tr>
              <a:tr h="713805">
                <a:tc>
                  <a:txBody>
                    <a:bodyPr/>
                    <a:lstStyle/>
                    <a:p>
                      <a:r>
                        <a:rPr lang="en-US" dirty="0"/>
                        <a:t>4.</a:t>
                      </a:r>
                      <a:endParaRPr lang="en-KE" dirty="0"/>
                    </a:p>
                  </a:txBody>
                  <a:tcPr/>
                </a:tc>
                <a:tc>
                  <a:txBody>
                    <a:bodyPr/>
                    <a:lstStyle/>
                    <a:p>
                      <a:r>
                        <a:rPr lang="en-US" sz="1800" dirty="0">
                          <a:latin typeface="Tahoma" panose="020B0604030504040204" pitchFamily="34" charset="0"/>
                          <a:ea typeface="Tahoma" panose="020B0604030504040204" pitchFamily="34" charset="0"/>
                          <a:cs typeface="Tahoma" panose="020B0604030504040204" pitchFamily="34" charset="0"/>
                        </a:rPr>
                        <a:t>Inadequate specialists in most facilities, especially outpatient services</a:t>
                      </a:r>
                      <a:endParaRPr lang="en-KE"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US" dirty="0">
                          <a:latin typeface="Tahoma" panose="020B0604030504040204" pitchFamily="34" charset="0"/>
                          <a:ea typeface="Tahoma" panose="020B0604030504040204" pitchFamily="34" charset="0"/>
                          <a:cs typeface="Tahoma" panose="020B0604030504040204" pitchFamily="34" charset="0"/>
                        </a:rPr>
                        <a:t>This has been addressed by the increased number of facilities</a:t>
                      </a:r>
                      <a:endParaRPr lang="en-KE"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174753617"/>
                  </a:ext>
                </a:extLst>
              </a:tr>
            </a:tbl>
          </a:graphicData>
        </a:graphic>
      </p:graphicFrame>
    </p:spTree>
    <p:extLst>
      <p:ext uri="{BB962C8B-B14F-4D97-AF65-F5344CB8AC3E}">
        <p14:creationId xmlns:p14="http://schemas.microsoft.com/office/powerpoint/2010/main" val="16392846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473EC-4A59-1ED9-7818-DC3C55A079A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EA7C827-C417-0E13-0519-B7A65D1EE5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16138908-478A-CBC3-C707-7FBF19815F0C}"/>
              </a:ext>
            </a:extLst>
          </p:cNvPr>
          <p:cNvSpPr/>
          <p:nvPr/>
        </p:nvSpPr>
        <p:spPr>
          <a:xfrm>
            <a:off x="441434" y="671784"/>
            <a:ext cx="11051628" cy="2371483"/>
          </a:xfrm>
          <a:prstGeom prst="rect">
            <a:avLst/>
          </a:prstGeom>
        </p:spPr>
        <p:txBody>
          <a:bodyPr wrap="square">
            <a:spAutoFit/>
          </a:bodyPr>
          <a:lstStyle/>
          <a:p>
            <a:pPr marR="0" lvl="0" algn="ctr">
              <a:lnSpc>
                <a:spcPct val="150000"/>
              </a:lnSpc>
              <a:spcBef>
                <a:spcPts val="0"/>
              </a:spcBef>
              <a:spcAft>
                <a:spcPts val="0"/>
              </a:spcAft>
            </a:pPr>
            <a:r>
              <a:rPr lang="en-US" sz="2400" b="1" u="sng" spc="10" dirty="0">
                <a:solidFill>
                  <a:srgbClr val="001D35"/>
                </a:solidFill>
                <a:latin typeface="Tahoma" panose="020B0604030504040204" pitchFamily="34" charset="0"/>
                <a:ea typeface="Tahoma" panose="020B0604030504040204" pitchFamily="34" charset="0"/>
                <a:cs typeface="Tahoma" panose="020B0604030504040204" pitchFamily="34" charset="0"/>
              </a:rPr>
              <a:t>COMMISSION’S ACTION TO MITIGATE THE CHALLENGES </a:t>
            </a:r>
            <a:r>
              <a:rPr lang="en-US" sz="2400" b="1" u="sng"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u="sng" spc="10" dirty="0">
                <a:solidFill>
                  <a:srgbClr val="001D35"/>
                </a:solidFill>
                <a:latin typeface="Tahoma" panose="020B0604030504040204" pitchFamily="34" charset="0"/>
                <a:ea typeface="Tahoma" panose="020B0604030504040204" pitchFamily="34" charset="0"/>
                <a:cs typeface="Tahoma" panose="020B0604030504040204" pitchFamily="34" charset="0"/>
              </a:rPr>
              <a:t>… </a:t>
            </a:r>
          </a:p>
          <a:p>
            <a:pPr marR="0" lvl="0" algn="just">
              <a:lnSpc>
                <a:spcPct val="150000"/>
              </a:lnSpc>
              <a:spcBef>
                <a:spcPts val="0"/>
              </a:spcBef>
              <a:spcAft>
                <a:spcPts val="0"/>
              </a:spcAft>
            </a:pPr>
            <a:r>
              <a:rPr lang="en-US" spc="10" dirty="0">
                <a:solidFill>
                  <a:srgbClr val="001D35"/>
                </a:solidFill>
                <a:latin typeface="Tahoma" panose="020B0604030504040204" pitchFamily="34" charset="0"/>
                <a:ea typeface="Tahoma" panose="020B0604030504040204" pitchFamily="34" charset="0"/>
                <a:cs typeface="Tahoma" panose="020B0604030504040204" pitchFamily="34" charset="0"/>
              </a:rPr>
              <a:t>Following enactment of the regulations of the POMSF the Commission engaged the Social Health Authority  to manage the teachers Medical Cover with the existing covers limits under the Public Officers Medical Scheme Fund. </a:t>
            </a:r>
          </a:p>
          <a:p>
            <a:pPr marR="0" lvl="0" algn="just">
              <a:lnSpc>
                <a:spcPct val="150000"/>
              </a:lnSpc>
              <a:spcBef>
                <a:spcPts val="0"/>
              </a:spcBef>
              <a:spcAft>
                <a:spcPts val="0"/>
              </a:spcAft>
            </a:pPr>
            <a:endParaRPr lang="en-US" sz="2400" spc="10" dirty="0">
              <a:solidFill>
                <a:srgbClr val="001D35"/>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Table 3">
            <a:extLst>
              <a:ext uri="{FF2B5EF4-FFF2-40B4-BE49-F238E27FC236}">
                <a16:creationId xmlns:a16="http://schemas.microsoft.com/office/drawing/2014/main" id="{68C71AB4-65CD-7AB3-ADCF-FCEC98C16B13}"/>
              </a:ext>
            </a:extLst>
          </p:cNvPr>
          <p:cNvGraphicFramePr>
            <a:graphicFrameLocks noGrp="1"/>
          </p:cNvGraphicFramePr>
          <p:nvPr>
            <p:extLst>
              <p:ext uri="{D42A27DB-BD31-4B8C-83A1-F6EECF244321}">
                <p14:modId xmlns:p14="http://schemas.microsoft.com/office/powerpoint/2010/main" val="2086697531"/>
              </p:ext>
            </p:extLst>
          </p:nvPr>
        </p:nvGraphicFramePr>
        <p:xfrm>
          <a:off x="278524" y="2435718"/>
          <a:ext cx="10699531" cy="3677836"/>
        </p:xfrm>
        <a:graphic>
          <a:graphicData uri="http://schemas.openxmlformats.org/drawingml/2006/table">
            <a:tbl>
              <a:tblPr firstRow="1" bandRow="1">
                <a:tableStyleId>{5C22544A-7EE6-4342-B048-85BDC9FD1C3A}</a:tableStyleId>
              </a:tblPr>
              <a:tblGrid>
                <a:gridCol w="867667">
                  <a:extLst>
                    <a:ext uri="{9D8B030D-6E8A-4147-A177-3AD203B41FA5}">
                      <a16:colId xmlns:a16="http://schemas.microsoft.com/office/drawing/2014/main" val="938720352"/>
                    </a:ext>
                  </a:extLst>
                </a:gridCol>
                <a:gridCol w="3999489">
                  <a:extLst>
                    <a:ext uri="{9D8B030D-6E8A-4147-A177-3AD203B41FA5}">
                      <a16:colId xmlns:a16="http://schemas.microsoft.com/office/drawing/2014/main" val="3306919606"/>
                    </a:ext>
                  </a:extLst>
                </a:gridCol>
                <a:gridCol w="5832375">
                  <a:extLst>
                    <a:ext uri="{9D8B030D-6E8A-4147-A177-3AD203B41FA5}">
                      <a16:colId xmlns:a16="http://schemas.microsoft.com/office/drawing/2014/main" val="1046670492"/>
                    </a:ext>
                  </a:extLst>
                </a:gridCol>
              </a:tblGrid>
              <a:tr h="412192">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p>
                  </a:txBody>
                  <a:tcPr/>
                </a:tc>
                <a:tc hMerge="1">
                  <a:txBody>
                    <a:bodyPr/>
                    <a:lstStyle/>
                    <a:p>
                      <a:endParaRPr dirty="0"/>
                    </a:p>
                  </a:txBody>
                  <a:tcPr/>
                </a:tc>
                <a:tc hMerge="1">
                  <a:txBody>
                    <a:bodyPr/>
                    <a:lstStyle/>
                    <a:p>
                      <a:endParaRPr lang="en-KE" dirty="0"/>
                    </a:p>
                  </a:txBody>
                  <a:tcPr/>
                </a:tc>
                <a:extLst>
                  <a:ext uri="{0D108BD9-81ED-4DB2-BD59-A6C34878D82A}">
                    <a16:rowId xmlns:a16="http://schemas.microsoft.com/office/drawing/2014/main" val="2792326748"/>
                  </a:ext>
                </a:extLst>
              </a:tr>
              <a:tr h="493596">
                <a:tc>
                  <a:txBody>
                    <a:bodyPr/>
                    <a:lstStyle/>
                    <a:p>
                      <a:r>
                        <a:rPr lang="en-US" sz="1600" b="1" dirty="0"/>
                        <a:t>S/No.</a:t>
                      </a:r>
                      <a:endParaRPr lang="en-KE" sz="1600" b="1" dirty="0"/>
                    </a:p>
                  </a:txBody>
                  <a:tcPr/>
                </a:tc>
                <a:tc>
                  <a:txBody>
                    <a:bodyPr/>
                    <a:lstStyle/>
                    <a:p>
                      <a:r>
                        <a:rPr lang="en-US" sz="1600" b="1" dirty="0"/>
                        <a:t>CHALLENGE</a:t>
                      </a:r>
                      <a:endParaRPr lang="en-KE" sz="1600" b="1" dirty="0"/>
                    </a:p>
                  </a:txBody>
                  <a:tcPr/>
                </a:tc>
                <a:tc>
                  <a:txBody>
                    <a:bodyPr/>
                    <a:lstStyle/>
                    <a:p>
                      <a:r>
                        <a:rPr lang="en-US" sz="1600" b="1" dirty="0"/>
                        <a:t>MITIGATION MEASURE </a:t>
                      </a:r>
                      <a:endParaRPr lang="en-KE" sz="1600" b="1" dirty="0"/>
                    </a:p>
                  </a:txBody>
                  <a:tcPr/>
                </a:tc>
                <a:extLst>
                  <a:ext uri="{0D108BD9-81ED-4DB2-BD59-A6C34878D82A}">
                    <a16:rowId xmlns:a16="http://schemas.microsoft.com/office/drawing/2014/main" val="1758645732"/>
                  </a:ext>
                </a:extLst>
              </a:tr>
              <a:tr h="711968">
                <a:tc>
                  <a:txBody>
                    <a:bodyPr/>
                    <a:lstStyle/>
                    <a:p>
                      <a:r>
                        <a:rPr lang="en-US" sz="1600" dirty="0"/>
                        <a:t>5. </a:t>
                      </a:r>
                      <a:endParaRPr lang="en-KE" sz="1600" dirty="0"/>
                    </a:p>
                  </a:txBody>
                  <a:tcPr/>
                </a:tc>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Inadequate supply of original quality drugs</a:t>
                      </a:r>
                      <a:endParaRPr lang="en-KE" sz="1600" dirty="0"/>
                    </a:p>
                  </a:txBody>
                  <a:tcPr/>
                </a:tc>
                <a:tc>
                  <a:txBody>
                    <a:bodyPr/>
                    <a:lstStyle/>
                    <a:p>
                      <a:r>
                        <a:rPr lang="en-US" sz="1600" dirty="0"/>
                        <a:t>This is now a fee for service subject to a teachers limit rather than insurance </a:t>
                      </a:r>
                      <a:endParaRPr lang="en-KE" sz="1600" dirty="0"/>
                    </a:p>
                  </a:txBody>
                  <a:tcPr/>
                </a:tc>
                <a:extLst>
                  <a:ext uri="{0D108BD9-81ED-4DB2-BD59-A6C34878D82A}">
                    <a16:rowId xmlns:a16="http://schemas.microsoft.com/office/drawing/2014/main" val="1229188144"/>
                  </a:ext>
                </a:extLst>
              </a:tr>
              <a:tr h="1285781">
                <a:tc>
                  <a:txBody>
                    <a:bodyPr/>
                    <a:lstStyle/>
                    <a:p>
                      <a:r>
                        <a:rPr lang="en-US" sz="1600" dirty="0"/>
                        <a:t>6.</a:t>
                      </a:r>
                      <a:endParaRPr lang="en-KE" sz="1600" dirty="0"/>
                    </a:p>
                  </a:txBody>
                  <a:tcPr/>
                </a:tc>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Management of Chronic conditions</a:t>
                      </a:r>
                      <a:endParaRPr lang="en-KE"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In addition to the benefits (inpatient, outpatient and overseas) under POMSF which takes care of chronic/existing conditions SHA will now bring onboard two other benefits </a:t>
                      </a:r>
                      <a:r>
                        <a:rPr lang="en-US" sz="1600" dirty="0" err="1"/>
                        <a:t>i.e</a:t>
                      </a:r>
                      <a:r>
                        <a:rPr lang="en-US" sz="1600" dirty="0"/>
                        <a:t> SHIF(</a:t>
                      </a:r>
                      <a:r>
                        <a:rPr lang="en-US" sz="1600" b="0" dirty="0">
                          <a:solidFill>
                            <a:srgbClr val="000000"/>
                          </a:solidFill>
                          <a:latin typeface="Segoe UI" panose="020B0502040204020203" pitchFamily="34" charset="0"/>
                          <a:cs typeface="Segoe UI" panose="020B0502040204020203" pitchFamily="34" charset="0"/>
                        </a:rPr>
                        <a:t>Social Health Insurance Fund) </a:t>
                      </a:r>
                      <a:r>
                        <a:rPr lang="en-US" sz="1600" dirty="0"/>
                        <a:t>and ECCIF(</a:t>
                      </a:r>
                      <a:r>
                        <a:rPr lang="en-US" sz="1600" b="0" dirty="0">
                          <a:solidFill>
                            <a:srgbClr val="000000"/>
                          </a:solidFill>
                          <a:latin typeface="Segoe UI" panose="020B0502040204020203" pitchFamily="34" charset="0"/>
                          <a:cs typeface="Segoe UI" panose="020B0502040204020203" pitchFamily="34" charset="0"/>
                        </a:rPr>
                        <a:t>Emergency, Chronic And Critical Illness Fund)</a:t>
                      </a:r>
                    </a:p>
                  </a:txBody>
                  <a:tcPr/>
                </a:tc>
                <a:extLst>
                  <a:ext uri="{0D108BD9-81ED-4DB2-BD59-A6C34878D82A}">
                    <a16:rowId xmlns:a16="http://schemas.microsoft.com/office/drawing/2014/main" val="1041941435"/>
                  </a:ext>
                </a:extLst>
              </a:tr>
              <a:tr h="749440">
                <a:tc>
                  <a:txBody>
                    <a:bodyPr/>
                    <a:lstStyle/>
                    <a:p>
                      <a:r>
                        <a:rPr lang="en-US" sz="1600" dirty="0"/>
                        <a:t>7.</a:t>
                      </a:r>
                      <a:endParaRPr lang="en-KE" sz="1600" dirty="0"/>
                    </a:p>
                  </a:txBody>
                  <a:tcPr/>
                </a:tc>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Few optical and dental care providers empaneled</a:t>
                      </a:r>
                      <a:endParaRPr lang="en-KE" sz="1600" dirty="0"/>
                    </a:p>
                  </a:txBody>
                  <a:tcPr/>
                </a:tc>
                <a:tc>
                  <a:txBody>
                    <a:bodyPr/>
                    <a:lstStyle/>
                    <a:p>
                      <a:r>
                        <a:rPr lang="en-US" sz="1600" dirty="0"/>
                        <a:t>Most of the </a:t>
                      </a:r>
                      <a:r>
                        <a:rPr lang="en-US" sz="1600" dirty="0" err="1"/>
                        <a:t>empannelled</a:t>
                      </a:r>
                      <a:r>
                        <a:rPr lang="en-US" sz="1600" dirty="0"/>
                        <a:t> hospitals have their own dental and optical care services in addition to accredited specialists.</a:t>
                      </a:r>
                      <a:endParaRPr lang="en-KE" sz="1600" dirty="0"/>
                    </a:p>
                  </a:txBody>
                  <a:tcPr/>
                </a:tc>
                <a:extLst>
                  <a:ext uri="{0D108BD9-81ED-4DB2-BD59-A6C34878D82A}">
                    <a16:rowId xmlns:a16="http://schemas.microsoft.com/office/drawing/2014/main" val="1564012750"/>
                  </a:ext>
                </a:extLst>
              </a:tr>
            </a:tbl>
          </a:graphicData>
        </a:graphic>
      </p:graphicFrame>
    </p:spTree>
    <p:extLst>
      <p:ext uri="{BB962C8B-B14F-4D97-AF65-F5344CB8AC3E}">
        <p14:creationId xmlns:p14="http://schemas.microsoft.com/office/powerpoint/2010/main" val="5601390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12630-0AEE-4081-F14E-7297B121E39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02588F3-EBE3-2B16-31B0-26DD963DAE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F05E603E-2317-9C15-E1B4-756B32213595}"/>
              </a:ext>
            </a:extLst>
          </p:cNvPr>
          <p:cNvSpPr/>
          <p:nvPr/>
        </p:nvSpPr>
        <p:spPr>
          <a:xfrm>
            <a:off x="441434" y="671784"/>
            <a:ext cx="11051628" cy="2371483"/>
          </a:xfrm>
          <a:prstGeom prst="rect">
            <a:avLst/>
          </a:prstGeom>
        </p:spPr>
        <p:txBody>
          <a:bodyPr wrap="square">
            <a:spAutoFit/>
          </a:bodyPr>
          <a:lstStyle/>
          <a:p>
            <a:pPr marR="0" lvl="0" algn="ctr">
              <a:lnSpc>
                <a:spcPct val="150000"/>
              </a:lnSpc>
              <a:spcBef>
                <a:spcPts val="0"/>
              </a:spcBef>
              <a:spcAft>
                <a:spcPts val="0"/>
              </a:spcAft>
            </a:pPr>
            <a:r>
              <a:rPr lang="en-US" sz="2400" b="1" u="sng" spc="10" dirty="0">
                <a:solidFill>
                  <a:srgbClr val="001D35"/>
                </a:solidFill>
                <a:latin typeface="Tahoma" panose="020B0604030504040204" pitchFamily="34" charset="0"/>
                <a:ea typeface="Tahoma" panose="020B0604030504040204" pitchFamily="34" charset="0"/>
                <a:cs typeface="Tahoma" panose="020B0604030504040204" pitchFamily="34" charset="0"/>
              </a:rPr>
              <a:t>COMMISSION’S ACTION TO MITIGATE THE CHALLENGES </a:t>
            </a:r>
            <a:r>
              <a:rPr lang="en-US" sz="2400" b="1" u="sng"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u="sng" spc="10" dirty="0">
                <a:solidFill>
                  <a:srgbClr val="001D35"/>
                </a:solidFill>
                <a:latin typeface="Tahoma" panose="020B0604030504040204" pitchFamily="34" charset="0"/>
                <a:ea typeface="Tahoma" panose="020B0604030504040204" pitchFamily="34" charset="0"/>
                <a:cs typeface="Tahoma" panose="020B0604030504040204" pitchFamily="34" charset="0"/>
              </a:rPr>
              <a:t>… </a:t>
            </a:r>
          </a:p>
          <a:p>
            <a:pPr marR="0" lvl="0" algn="just">
              <a:lnSpc>
                <a:spcPct val="150000"/>
              </a:lnSpc>
              <a:spcBef>
                <a:spcPts val="0"/>
              </a:spcBef>
              <a:spcAft>
                <a:spcPts val="0"/>
              </a:spcAft>
            </a:pPr>
            <a:r>
              <a:rPr lang="en-US" spc="10" dirty="0">
                <a:solidFill>
                  <a:srgbClr val="001D35"/>
                </a:solidFill>
                <a:latin typeface="Tahoma" panose="020B0604030504040204" pitchFamily="34" charset="0"/>
                <a:ea typeface="Tahoma" panose="020B0604030504040204" pitchFamily="34" charset="0"/>
                <a:cs typeface="Tahoma" panose="020B0604030504040204" pitchFamily="34" charset="0"/>
              </a:rPr>
              <a:t>Following enactment of the regulations of the POMSF the Commission engaged the Social Health Authority  to manage the teachers Medical Cover with the existing covers limits under the Public Officers Medical Scheme Fund. </a:t>
            </a:r>
          </a:p>
          <a:p>
            <a:pPr marR="0" lvl="0" algn="just">
              <a:lnSpc>
                <a:spcPct val="150000"/>
              </a:lnSpc>
              <a:spcBef>
                <a:spcPts val="0"/>
              </a:spcBef>
              <a:spcAft>
                <a:spcPts val="0"/>
              </a:spcAft>
            </a:pPr>
            <a:endParaRPr lang="en-US" sz="2400" spc="10" dirty="0">
              <a:solidFill>
                <a:srgbClr val="001D35"/>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Table 3">
            <a:extLst>
              <a:ext uri="{FF2B5EF4-FFF2-40B4-BE49-F238E27FC236}">
                <a16:creationId xmlns:a16="http://schemas.microsoft.com/office/drawing/2014/main" id="{A3F03E86-0415-DC99-A9DA-2A98C774053C}"/>
              </a:ext>
            </a:extLst>
          </p:cNvPr>
          <p:cNvGraphicFramePr>
            <a:graphicFrameLocks noGrp="1"/>
          </p:cNvGraphicFramePr>
          <p:nvPr>
            <p:extLst>
              <p:ext uri="{D42A27DB-BD31-4B8C-83A1-F6EECF244321}">
                <p14:modId xmlns:p14="http://schemas.microsoft.com/office/powerpoint/2010/main" val="2831245783"/>
              </p:ext>
            </p:extLst>
          </p:nvPr>
        </p:nvGraphicFramePr>
        <p:xfrm>
          <a:off x="0" y="2435720"/>
          <a:ext cx="10951781" cy="3945754"/>
        </p:xfrm>
        <a:graphic>
          <a:graphicData uri="http://schemas.openxmlformats.org/drawingml/2006/table">
            <a:tbl>
              <a:tblPr firstRow="1" bandRow="1">
                <a:tableStyleId>{5C22544A-7EE6-4342-B048-85BDC9FD1C3A}</a:tableStyleId>
              </a:tblPr>
              <a:tblGrid>
                <a:gridCol w="888123">
                  <a:extLst>
                    <a:ext uri="{9D8B030D-6E8A-4147-A177-3AD203B41FA5}">
                      <a16:colId xmlns:a16="http://schemas.microsoft.com/office/drawing/2014/main" val="938720352"/>
                    </a:ext>
                  </a:extLst>
                </a:gridCol>
                <a:gridCol w="4093780">
                  <a:extLst>
                    <a:ext uri="{9D8B030D-6E8A-4147-A177-3AD203B41FA5}">
                      <a16:colId xmlns:a16="http://schemas.microsoft.com/office/drawing/2014/main" val="3306919606"/>
                    </a:ext>
                  </a:extLst>
                </a:gridCol>
                <a:gridCol w="5969878">
                  <a:extLst>
                    <a:ext uri="{9D8B030D-6E8A-4147-A177-3AD203B41FA5}">
                      <a16:colId xmlns:a16="http://schemas.microsoft.com/office/drawing/2014/main" val="1046670492"/>
                    </a:ext>
                  </a:extLst>
                </a:gridCol>
              </a:tblGrid>
              <a:tr h="355754">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ACTIONS TO MITIGATE CHALLENGES </a:t>
                      </a:r>
                      <a:endParaRPr lang="en-KE" sz="1600" dirty="0"/>
                    </a:p>
                  </a:txBody>
                  <a:tcPr/>
                </a:tc>
                <a:tc hMerge="1">
                  <a:txBody>
                    <a:bodyPr/>
                    <a:lstStyle/>
                    <a:p>
                      <a:endParaRPr dirty="0"/>
                    </a:p>
                  </a:txBody>
                  <a:tcPr/>
                </a:tc>
                <a:tc hMerge="1">
                  <a:txBody>
                    <a:bodyPr/>
                    <a:lstStyle/>
                    <a:p>
                      <a:endParaRPr lang="en-KE" dirty="0"/>
                    </a:p>
                  </a:txBody>
                  <a:tcPr/>
                </a:tc>
                <a:extLst>
                  <a:ext uri="{0D108BD9-81ED-4DB2-BD59-A6C34878D82A}">
                    <a16:rowId xmlns:a16="http://schemas.microsoft.com/office/drawing/2014/main" val="2792326748"/>
                  </a:ext>
                </a:extLst>
              </a:tr>
              <a:tr h="355754">
                <a:tc>
                  <a:txBody>
                    <a:bodyPr/>
                    <a:lstStyle/>
                    <a:p>
                      <a:r>
                        <a:rPr lang="en-US" sz="1600" b="1" dirty="0"/>
                        <a:t>S/No.</a:t>
                      </a:r>
                      <a:endParaRPr lang="en-KE" sz="1600" b="1" dirty="0"/>
                    </a:p>
                  </a:txBody>
                  <a:tcPr/>
                </a:tc>
                <a:tc>
                  <a:txBody>
                    <a:bodyPr/>
                    <a:lstStyle/>
                    <a:p>
                      <a:r>
                        <a:rPr lang="en-US" sz="1600" b="1" dirty="0"/>
                        <a:t>CHALLENGE</a:t>
                      </a:r>
                      <a:endParaRPr lang="en-KE" sz="1600" b="1" dirty="0"/>
                    </a:p>
                  </a:txBody>
                  <a:tcPr/>
                </a:tc>
                <a:tc>
                  <a:txBody>
                    <a:bodyPr/>
                    <a:lstStyle/>
                    <a:p>
                      <a:r>
                        <a:rPr lang="en-US" sz="1600" b="1" dirty="0"/>
                        <a:t>MITIGATION MEASURE </a:t>
                      </a:r>
                      <a:endParaRPr lang="en-KE" sz="1600" b="1" dirty="0"/>
                    </a:p>
                  </a:txBody>
                  <a:tcPr/>
                </a:tc>
                <a:extLst>
                  <a:ext uri="{0D108BD9-81ED-4DB2-BD59-A6C34878D82A}">
                    <a16:rowId xmlns:a16="http://schemas.microsoft.com/office/drawing/2014/main" val="1758645732"/>
                  </a:ext>
                </a:extLst>
              </a:tr>
              <a:tr h="3195766">
                <a:tc>
                  <a:txBody>
                    <a:bodyPr/>
                    <a:lstStyle/>
                    <a:p>
                      <a:r>
                        <a:rPr lang="en-US" sz="1600" dirty="0"/>
                        <a:t>8.</a:t>
                      </a:r>
                      <a:endParaRPr lang="en-KE" sz="1600" dirty="0"/>
                    </a:p>
                  </a:txBody>
                  <a:tcPr/>
                </a:tc>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Lengthy onboarding criteria</a:t>
                      </a:r>
                      <a:endParaRPr lang="en-KE" sz="1600" dirty="0"/>
                    </a:p>
                  </a:txBody>
                  <a:tcPr/>
                </a:tc>
                <a:tc>
                  <a:txBody>
                    <a:bodyPr/>
                    <a:lstStyle/>
                    <a:p>
                      <a:r>
                        <a:rPr lang="en-US" sz="1600" dirty="0"/>
                        <a:t>SHA under POMSF now has three means of onboarding:</a:t>
                      </a:r>
                    </a:p>
                    <a:p>
                      <a:pPr marL="0" lvl="0" indent="0" algn="just" eaLnBrk="0" fontAlgn="base" hangingPunct="0">
                        <a:lnSpc>
                          <a:spcPct val="120000"/>
                        </a:lnSpc>
                        <a:spcBef>
                          <a:spcPct val="0"/>
                        </a:spcBef>
                        <a:spcAft>
                          <a:spcPct val="0"/>
                        </a:spcAft>
                        <a:buNone/>
                      </a:pPr>
                      <a:r>
                        <a:rPr lang="en-GB" altLang="en-KE" sz="1600" b="1" dirty="0">
                          <a:latin typeface="Segoe UI" panose="020B0502040204020203" pitchFamily="34" charset="0"/>
                          <a:cs typeface="Segoe UI" panose="020B0502040204020203" pitchFamily="34" charset="0"/>
                        </a:rPr>
                        <a:t>Web Self-registration</a:t>
                      </a:r>
                    </a:p>
                    <a:p>
                      <a:pPr marL="0" lvl="0" indent="0" algn="just" eaLnBrk="0" fontAlgn="base" hangingPunct="0">
                        <a:lnSpc>
                          <a:spcPct val="120000"/>
                        </a:lnSpc>
                        <a:spcBef>
                          <a:spcPct val="0"/>
                        </a:spcBef>
                        <a:spcAft>
                          <a:spcPct val="0"/>
                        </a:spcAft>
                        <a:buNone/>
                        <a:defRPr/>
                      </a:pPr>
                      <a:r>
                        <a:rPr lang="en-KE" altLang="en-KE" sz="1600" dirty="0">
                          <a:solidFill>
                            <a:srgbClr val="000000"/>
                          </a:solidFill>
                          <a:latin typeface="Segoe UI" panose="020B0502040204020203" pitchFamily="34" charset="0"/>
                          <a:cs typeface="Segoe UI" panose="020B0502040204020203" pitchFamily="34" charset="0"/>
                        </a:rPr>
                        <a:t>On your web browser, open the SHA website</a:t>
                      </a:r>
                      <a:r>
                        <a:rPr lang="en-GB" altLang="en-KE" sz="1600" dirty="0">
                          <a:solidFill>
                            <a:srgbClr val="000000"/>
                          </a:solidFill>
                          <a:latin typeface="Segoe UI" panose="020B0502040204020203" pitchFamily="34" charset="0"/>
                          <a:cs typeface="Segoe UI" panose="020B0502040204020203" pitchFamily="34" charset="0"/>
                        </a:rPr>
                        <a:t>- https://sha.go.ke/</a:t>
                      </a:r>
                      <a:endParaRPr lang="en-KE" altLang="en-KE" sz="1600" dirty="0">
                        <a:solidFill>
                          <a:srgbClr val="000000"/>
                        </a:solidFill>
                        <a:latin typeface="Segoe UI" panose="020B0502040204020203" pitchFamily="34" charset="0"/>
                        <a:cs typeface="Segoe UI" panose="020B0502040204020203" pitchFamily="34" charset="0"/>
                      </a:endParaRPr>
                    </a:p>
                    <a:p>
                      <a:pPr marL="0" lvl="0" indent="0" algn="just" eaLnBrk="0" fontAlgn="base" hangingPunct="0">
                        <a:lnSpc>
                          <a:spcPct val="120000"/>
                        </a:lnSpc>
                        <a:spcBef>
                          <a:spcPct val="0"/>
                        </a:spcBef>
                        <a:spcAft>
                          <a:spcPct val="0"/>
                        </a:spcAft>
                        <a:buNone/>
                        <a:defRPr/>
                      </a:pPr>
                      <a:r>
                        <a:rPr lang="en-KE" altLang="en-KE" sz="1600" dirty="0">
                          <a:solidFill>
                            <a:srgbClr val="000000"/>
                          </a:solidFill>
                          <a:latin typeface="Segoe UI" panose="020B0502040204020203" pitchFamily="34" charset="0"/>
                          <a:cs typeface="Segoe UI" panose="020B0502040204020203" pitchFamily="34" charset="0"/>
                        </a:rPr>
                        <a:t>click on register and start the registration process.</a:t>
                      </a:r>
                      <a:endParaRPr lang="en-GB" altLang="en-KE" sz="1600" b="1" dirty="0">
                        <a:latin typeface="Segoe UI" panose="020B0502040204020203" pitchFamily="34" charset="0"/>
                        <a:cs typeface="Segoe UI" panose="020B0502040204020203" pitchFamily="34" charset="0"/>
                      </a:endParaRPr>
                    </a:p>
                    <a:p>
                      <a:pPr marL="0" lvl="0" indent="0" algn="just" eaLnBrk="0" fontAlgn="base" hangingPunct="0">
                        <a:lnSpc>
                          <a:spcPct val="120000"/>
                        </a:lnSpc>
                        <a:spcBef>
                          <a:spcPct val="0"/>
                        </a:spcBef>
                        <a:spcAft>
                          <a:spcPct val="0"/>
                        </a:spcAft>
                        <a:buNone/>
                      </a:pPr>
                      <a:r>
                        <a:rPr lang="en-GB" altLang="en-KE" sz="1600" b="1" dirty="0">
                          <a:latin typeface="Segoe UI" panose="020B0502040204020203" pitchFamily="34" charset="0"/>
                          <a:cs typeface="Segoe UI" panose="020B0502040204020203" pitchFamily="34" charset="0"/>
                        </a:rPr>
                        <a:t>USSD Self-registration</a:t>
                      </a:r>
                    </a:p>
                    <a:p>
                      <a:pPr marL="0" indent="0" algn="just">
                        <a:lnSpc>
                          <a:spcPct val="120000"/>
                        </a:lnSpc>
                        <a:buNone/>
                      </a:pPr>
                      <a:r>
                        <a:rPr lang="en-GB" sz="1600" dirty="0">
                          <a:latin typeface="Segoe UI" panose="020B0502040204020203" pitchFamily="34" charset="0"/>
                          <a:cs typeface="Segoe UI" panose="020B0502040204020203" pitchFamily="34" charset="0"/>
                        </a:rPr>
                        <a:t>Dial *147# on your mobile device then proceed to accept the SHA terms and conditions.</a:t>
                      </a:r>
                      <a:endParaRPr lang="en-GB" altLang="en-KE" sz="1600" b="1" dirty="0">
                        <a:latin typeface="Segoe UI" panose="020B0502040204020203" pitchFamily="34" charset="0"/>
                        <a:cs typeface="Segoe UI" panose="020B0502040204020203" pitchFamily="34" charset="0"/>
                      </a:endParaRPr>
                    </a:p>
                    <a:p>
                      <a:pPr marL="0" lvl="0" indent="0" algn="just" eaLnBrk="0" fontAlgn="base" hangingPunct="0">
                        <a:lnSpc>
                          <a:spcPct val="120000"/>
                        </a:lnSpc>
                        <a:spcBef>
                          <a:spcPct val="0"/>
                        </a:spcBef>
                        <a:spcAft>
                          <a:spcPct val="0"/>
                        </a:spcAft>
                        <a:buNone/>
                      </a:pPr>
                      <a:r>
                        <a:rPr lang="en-GB" altLang="en-KE" sz="1600" b="1" dirty="0">
                          <a:latin typeface="Segoe UI" panose="020B0502040204020203" pitchFamily="34" charset="0"/>
                          <a:cs typeface="Segoe UI" panose="020B0502040204020203" pitchFamily="34" charset="0"/>
                        </a:rPr>
                        <a:t>Assisted Enrolment</a:t>
                      </a:r>
                    </a:p>
                    <a:p>
                      <a:pPr marL="0" marR="0" lvl="0" indent="0" algn="just" defTabSz="914400" rtl="0" eaLnBrk="0" fontAlgn="base" latinLnBrk="0" hangingPunct="0">
                        <a:lnSpc>
                          <a:spcPct val="120000"/>
                        </a:lnSpc>
                        <a:spcBef>
                          <a:spcPct val="0"/>
                        </a:spcBef>
                        <a:spcAft>
                          <a:spcPct val="0"/>
                        </a:spcAft>
                        <a:buClrTx/>
                        <a:buSzTx/>
                        <a:buFontTx/>
                        <a:buNone/>
                        <a:tabLst/>
                        <a:defRPr/>
                      </a:pPr>
                      <a:r>
                        <a:rPr lang="en-GB" sz="1600" dirty="0">
                          <a:latin typeface="Segoe UI" panose="020B0502040204020203" pitchFamily="34" charset="0"/>
                          <a:cs typeface="Segoe UI" panose="020B0502040204020203" pitchFamily="34" charset="0"/>
                        </a:rPr>
                        <a:t>It is assisted registration done in our SHA branches, </a:t>
                      </a:r>
                      <a:r>
                        <a:rPr lang="en-GB" sz="1600" dirty="0" err="1">
                          <a:latin typeface="Segoe UI" panose="020B0502040204020203" pitchFamily="34" charset="0"/>
                          <a:cs typeface="Segoe UI" panose="020B0502040204020203" pitchFamily="34" charset="0"/>
                        </a:rPr>
                        <a:t>Huduma</a:t>
                      </a:r>
                      <a:r>
                        <a:rPr lang="en-GB" sz="1600" dirty="0">
                          <a:latin typeface="Segoe UI" panose="020B0502040204020203" pitchFamily="34" charset="0"/>
                          <a:cs typeface="Segoe UI" panose="020B0502040204020203" pitchFamily="34" charset="0"/>
                        </a:rPr>
                        <a:t> Centres and TSC County and Subcounty offices</a:t>
                      </a:r>
                    </a:p>
                    <a:p>
                      <a:pPr marL="0" indent="0" algn="just" eaLnBrk="0" fontAlgn="base" hangingPunct="0">
                        <a:lnSpc>
                          <a:spcPct val="120000"/>
                        </a:lnSpc>
                        <a:spcBef>
                          <a:spcPct val="0"/>
                        </a:spcBef>
                        <a:spcAft>
                          <a:spcPct val="0"/>
                        </a:spcAft>
                        <a:buNone/>
                      </a:pPr>
                      <a:endParaRPr lang="en-GB" sz="1600" dirty="0">
                        <a:latin typeface="Segoe UI" panose="020B0502040204020203" pitchFamily="34" charset="0"/>
                        <a:cs typeface="Segoe UI" panose="020B0502040204020203" pitchFamily="34" charset="0"/>
                      </a:endParaRPr>
                    </a:p>
                  </a:txBody>
                  <a:tcPr/>
                </a:tc>
                <a:extLst>
                  <a:ext uri="{0D108BD9-81ED-4DB2-BD59-A6C34878D82A}">
                    <a16:rowId xmlns:a16="http://schemas.microsoft.com/office/drawing/2014/main" val="1174753617"/>
                  </a:ext>
                </a:extLst>
              </a:tr>
            </a:tbl>
          </a:graphicData>
        </a:graphic>
      </p:graphicFrame>
    </p:spTree>
    <p:extLst>
      <p:ext uri="{BB962C8B-B14F-4D97-AF65-F5344CB8AC3E}">
        <p14:creationId xmlns:p14="http://schemas.microsoft.com/office/powerpoint/2010/main" val="22974629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EE7BB-5F8F-9423-7916-91991321000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86BFC56-996B-D666-E907-14D824A3C4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551" y="0"/>
            <a:ext cx="12192000" cy="6858000"/>
          </a:xfrm>
          <a:prstGeom prst="rect">
            <a:avLst/>
          </a:prstGeom>
        </p:spPr>
      </p:pic>
      <p:sp>
        <p:nvSpPr>
          <p:cNvPr id="2" name="Rectangle 1">
            <a:extLst>
              <a:ext uri="{FF2B5EF4-FFF2-40B4-BE49-F238E27FC236}">
                <a16:creationId xmlns:a16="http://schemas.microsoft.com/office/drawing/2014/main" id="{44C0B310-85A3-D865-100F-7EB95770ADAC}"/>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TEACHERS BENEFIT PACKAGE BY THE COMMISSION UNDER POMSF </a:t>
            </a:r>
          </a:p>
        </p:txBody>
      </p:sp>
      <p:sp>
        <p:nvSpPr>
          <p:cNvPr id="4" name="Title 1">
            <a:extLst>
              <a:ext uri="{FF2B5EF4-FFF2-40B4-BE49-F238E27FC236}">
                <a16:creationId xmlns:a16="http://schemas.microsoft.com/office/drawing/2014/main" id="{B708C30B-7A48-5783-9735-CF85309C3B67}"/>
              </a:ext>
            </a:extLst>
          </p:cNvPr>
          <p:cNvSpPr txBox="1">
            <a:spLocks/>
          </p:cNvSpPr>
          <p:nvPr/>
        </p:nvSpPr>
        <p:spPr>
          <a:xfrm>
            <a:off x="640081" y="1281434"/>
            <a:ext cx="6781800" cy="678416"/>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latin typeface="Tahoma" panose="020B0604030504040204" pitchFamily="34" charset="0"/>
                <a:ea typeface="Tahoma" panose="020B0604030504040204" pitchFamily="34" charset="0"/>
                <a:cs typeface="Tahoma" panose="020B0604030504040204" pitchFamily="34" charset="0"/>
              </a:rPr>
              <a:t>SCOPE OF COVER </a:t>
            </a:r>
            <a:endParaRPr lang="en-GB" sz="2000" b="1" dirty="0">
              <a:latin typeface="Tahoma" panose="020B0604030504040204" pitchFamily="34" charset="0"/>
              <a:ea typeface="Tahoma" panose="020B0604030504040204" pitchFamily="34" charset="0"/>
              <a:cs typeface="Tahoma" panose="020B0604030504040204" pitchFamily="34" charset="0"/>
            </a:endParaRPr>
          </a:p>
        </p:txBody>
      </p:sp>
      <p:sp>
        <p:nvSpPr>
          <p:cNvPr id="6" name="Content Placeholder 2">
            <a:extLst>
              <a:ext uri="{FF2B5EF4-FFF2-40B4-BE49-F238E27FC236}">
                <a16:creationId xmlns:a16="http://schemas.microsoft.com/office/drawing/2014/main" id="{72197611-93DA-9671-656B-7C2456290280}"/>
              </a:ext>
            </a:extLst>
          </p:cNvPr>
          <p:cNvSpPr txBox="1">
            <a:spLocks/>
          </p:cNvSpPr>
          <p:nvPr/>
        </p:nvSpPr>
        <p:spPr>
          <a:xfrm>
            <a:off x="0" y="1749971"/>
            <a:ext cx="10836166" cy="4766443"/>
          </a:xfrm>
          <a:prstGeom prst="rect">
            <a:avLst/>
          </a:prstGeom>
        </p:spPr>
        <p:txBody>
          <a:bodyPr anchor="t">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100" dirty="0">
              <a:latin typeface="Segoe UI Semilight" panose="020B0402040204020203" pitchFamily="34" charset="0"/>
              <a:cs typeface="Segoe UI Semilight" panose="020B0402040204020203" pitchFamily="34" charset="0"/>
            </a:endParaRPr>
          </a:p>
          <a:p>
            <a:pPr marL="514350" indent="-514350" algn="just" defTabSz="800100">
              <a:spcBef>
                <a:spcPct val="0"/>
              </a:spcBef>
              <a:spcAft>
                <a:spcPct val="15000"/>
              </a:spcAft>
              <a:buFont typeface="+mj-lt"/>
              <a:buAutoNum type="arabicPeriod"/>
            </a:pPr>
            <a:r>
              <a:rPr lang="en-US" sz="2400" dirty="0">
                <a:latin typeface="Segoe UI" panose="020B0502040204020203" pitchFamily="34" charset="0"/>
                <a:ea typeface="Lato" panose="020F0502020204030203" pitchFamily="34" charset="0"/>
                <a:cs typeface="Segoe UI" panose="020B0502040204020203" pitchFamily="34" charset="0"/>
              </a:rPr>
              <a:t>Principal Member</a:t>
            </a:r>
          </a:p>
          <a:p>
            <a:pPr marL="514350" indent="-514350" algn="just" defTabSz="800100">
              <a:spcBef>
                <a:spcPct val="0"/>
              </a:spcBef>
              <a:spcAft>
                <a:spcPct val="15000"/>
              </a:spcAft>
              <a:buFont typeface="+mj-lt"/>
              <a:buAutoNum type="arabicPeriod"/>
            </a:pPr>
            <a:endParaRPr lang="en-US" sz="2400" dirty="0">
              <a:latin typeface="Segoe UI" panose="020B0502040204020203" pitchFamily="34" charset="0"/>
              <a:ea typeface="Lato" panose="020F0502020204030203" pitchFamily="34" charset="0"/>
              <a:cs typeface="Segoe UI" panose="020B0502040204020203" pitchFamily="34" charset="0"/>
            </a:endParaRPr>
          </a:p>
          <a:p>
            <a:pPr marL="514350" indent="-514350" algn="just" defTabSz="800100">
              <a:spcBef>
                <a:spcPct val="0"/>
              </a:spcBef>
              <a:spcAft>
                <a:spcPct val="15000"/>
              </a:spcAft>
              <a:buFont typeface="+mj-lt"/>
              <a:buAutoNum type="arabicPeriod"/>
            </a:pPr>
            <a:r>
              <a:rPr lang="en-US" sz="2400" dirty="0">
                <a:latin typeface="Segoe UI" panose="020B0502040204020203" pitchFamily="34" charset="0"/>
                <a:ea typeface="Lato" panose="020F0502020204030203" pitchFamily="34" charset="0"/>
                <a:cs typeface="Segoe UI" panose="020B0502040204020203" pitchFamily="34" charset="0"/>
              </a:rPr>
              <a:t>Declared spouse </a:t>
            </a:r>
          </a:p>
          <a:p>
            <a:pPr marL="514350" indent="-514350" algn="just" defTabSz="800100">
              <a:spcBef>
                <a:spcPct val="0"/>
              </a:spcBef>
              <a:spcAft>
                <a:spcPct val="15000"/>
              </a:spcAft>
              <a:buFont typeface="+mj-lt"/>
              <a:buAutoNum type="arabicPeriod"/>
            </a:pPr>
            <a:endParaRPr lang="en-US" sz="2400" dirty="0">
              <a:latin typeface="Segoe UI" panose="020B0502040204020203" pitchFamily="34" charset="0"/>
              <a:ea typeface="Lato" panose="020F0502020204030203" pitchFamily="34" charset="0"/>
              <a:cs typeface="Segoe UI" panose="020B0502040204020203" pitchFamily="34" charset="0"/>
            </a:endParaRPr>
          </a:p>
          <a:p>
            <a:pPr marL="514350" indent="-514350" algn="just" defTabSz="800100">
              <a:spcBef>
                <a:spcPct val="0"/>
              </a:spcBef>
              <a:spcAft>
                <a:spcPct val="15000"/>
              </a:spcAft>
              <a:buFont typeface="+mj-lt"/>
              <a:buAutoNum type="arabicPeriod"/>
            </a:pPr>
            <a:r>
              <a:rPr lang="en-US" sz="2400" dirty="0">
                <a:latin typeface="Segoe UI" panose="020B0502040204020203" pitchFamily="34" charset="0"/>
                <a:ea typeface="Lato" panose="020F0502020204030203" pitchFamily="34" charset="0"/>
                <a:cs typeface="Segoe UI" panose="020B0502040204020203" pitchFamily="34" charset="0"/>
              </a:rPr>
              <a:t>Declared children (up to 5 children):</a:t>
            </a:r>
          </a:p>
          <a:p>
            <a:pPr marL="514350" indent="-514350" algn="just" defTabSz="800100">
              <a:spcBef>
                <a:spcPct val="0"/>
              </a:spcBef>
              <a:spcAft>
                <a:spcPct val="15000"/>
              </a:spcAft>
              <a:buFont typeface="+mj-lt"/>
              <a:buAutoNum type="arabicPeriod"/>
            </a:pPr>
            <a:endParaRPr lang="en-US" sz="2400" dirty="0">
              <a:latin typeface="Segoe UI" panose="020B0502040204020203" pitchFamily="34" charset="0"/>
              <a:ea typeface="Lato" panose="020F0502020204030203" pitchFamily="34" charset="0"/>
              <a:cs typeface="Segoe UI" panose="020B0502040204020203" pitchFamily="34" charset="0"/>
            </a:endParaRPr>
          </a:p>
          <a:p>
            <a:pPr marL="971550" lvl="2" indent="-514350" algn="just" defTabSz="800100">
              <a:spcBef>
                <a:spcPct val="0"/>
              </a:spcBef>
              <a:spcAft>
                <a:spcPct val="15000"/>
              </a:spcAft>
            </a:pPr>
            <a:r>
              <a:rPr lang="en-US" sz="2400" dirty="0">
                <a:latin typeface="Segoe UI" panose="020B0502040204020203" pitchFamily="34" charset="0"/>
                <a:ea typeface="Lato" panose="020F0502020204030203" pitchFamily="34" charset="0"/>
                <a:cs typeface="Segoe UI" panose="020B0502040204020203" pitchFamily="34" charset="0"/>
              </a:rPr>
              <a:t>Up to 21 years of age</a:t>
            </a:r>
          </a:p>
          <a:p>
            <a:pPr marL="800100" lvl="2" indent="-342900" algn="just" defTabSz="800100">
              <a:spcBef>
                <a:spcPct val="0"/>
              </a:spcBef>
              <a:spcAft>
                <a:spcPct val="15000"/>
              </a:spcAft>
            </a:pPr>
            <a:endParaRPr lang="en-US" sz="2400" dirty="0">
              <a:latin typeface="Segoe UI" panose="020B0502040204020203" pitchFamily="34" charset="0"/>
              <a:ea typeface="Lato" panose="020F0502020204030203" pitchFamily="34" charset="0"/>
              <a:cs typeface="Segoe UI" panose="020B0502040204020203" pitchFamily="34" charset="0"/>
            </a:endParaRPr>
          </a:p>
          <a:p>
            <a:pPr marL="971550" lvl="2" indent="-514350" algn="just" defTabSz="800100">
              <a:spcBef>
                <a:spcPct val="0"/>
              </a:spcBef>
              <a:spcAft>
                <a:spcPct val="15000"/>
              </a:spcAft>
            </a:pPr>
            <a:r>
              <a:rPr lang="en-US" sz="2400" dirty="0">
                <a:latin typeface="Segoe UI" panose="020B0502040204020203" pitchFamily="34" charset="0"/>
                <a:ea typeface="Lato" panose="020F0502020204030203" pitchFamily="34" charset="0"/>
                <a:cs typeface="Segoe UI" panose="020B0502040204020203" pitchFamily="34" charset="0"/>
              </a:rPr>
              <a:t>A maximum of (25) years of age if wholly dependent on the principal member and enrolled in full-time post-secondary education; </a:t>
            </a:r>
          </a:p>
          <a:p>
            <a:pPr marL="800100" lvl="2" indent="-342900" algn="just" defTabSz="800100">
              <a:spcBef>
                <a:spcPct val="0"/>
              </a:spcBef>
              <a:spcAft>
                <a:spcPct val="15000"/>
              </a:spcAft>
            </a:pPr>
            <a:endParaRPr lang="en-US" sz="2400" dirty="0">
              <a:latin typeface="Segoe UI" panose="020B0502040204020203" pitchFamily="34" charset="0"/>
              <a:ea typeface="Lato" panose="020F0502020204030203" pitchFamily="34" charset="0"/>
              <a:cs typeface="Segoe UI" panose="020B0502040204020203" pitchFamily="34" charset="0"/>
            </a:endParaRPr>
          </a:p>
          <a:p>
            <a:pPr marL="971550" lvl="2" indent="-514350" algn="just" defTabSz="800100">
              <a:spcBef>
                <a:spcPct val="0"/>
              </a:spcBef>
              <a:spcAft>
                <a:spcPct val="15000"/>
              </a:spcAft>
            </a:pPr>
            <a:r>
              <a:rPr lang="en-US" sz="2400" dirty="0">
                <a:latin typeface="Segoe UI" panose="020B0502040204020203" pitchFamily="34" charset="0"/>
                <a:ea typeface="Lato" panose="020F0502020204030203" pitchFamily="34" charset="0"/>
                <a:cs typeface="Segoe UI" panose="020B0502040204020203" pitchFamily="34" charset="0"/>
              </a:rPr>
              <a:t>A child with disability who is wholly dependent on the principal member - in this case there shall be no age limit for coverage of a person with disability declared as a dependent of the principal member</a:t>
            </a:r>
          </a:p>
          <a:p>
            <a:pPr marL="457200" lvl="2" indent="0" algn="just" defTabSz="800100">
              <a:spcBef>
                <a:spcPct val="0"/>
              </a:spcBef>
              <a:spcAft>
                <a:spcPct val="15000"/>
              </a:spcAft>
              <a:buFont typeface="Arial" panose="020B0604020202020204" pitchFamily="34" charset="0"/>
              <a:buNone/>
            </a:pPr>
            <a:endParaRPr lang="en-US" sz="2400" dirty="0">
              <a:latin typeface="Segoe UI" panose="020B0502040204020203" pitchFamily="34" charset="0"/>
              <a:ea typeface="Lato" panose="020F0502020204030203" pitchFamily="34" charset="0"/>
              <a:cs typeface="Segoe UI" panose="020B0502040204020203" pitchFamily="34" charset="0"/>
            </a:endParaRPr>
          </a:p>
          <a:p>
            <a:pPr marL="971550" lvl="2" indent="-514350" algn="just" defTabSz="800100">
              <a:spcBef>
                <a:spcPct val="0"/>
              </a:spcBef>
              <a:spcAft>
                <a:spcPct val="15000"/>
              </a:spcAft>
            </a:pPr>
            <a:r>
              <a:rPr lang="en-US" sz="2400" dirty="0">
                <a:latin typeface="Segoe UI" panose="020B0502040204020203" pitchFamily="34" charset="0"/>
                <a:ea typeface="Lato" panose="020F0502020204030203" pitchFamily="34" charset="0"/>
                <a:cs typeface="Segoe UI" panose="020B0502040204020203" pitchFamily="34" charset="0"/>
              </a:rPr>
              <a:t>Additional children above the five covered can be included at an additional premium paid by the principal member.</a:t>
            </a:r>
          </a:p>
          <a:p>
            <a:pPr marL="0" lvl="1" indent="0" defTabSz="800100">
              <a:spcBef>
                <a:spcPct val="0"/>
              </a:spcBef>
              <a:spcAft>
                <a:spcPct val="15000"/>
              </a:spcAft>
            </a:pPr>
            <a:endParaRPr lang="en-US" sz="1800" dirty="0">
              <a:latin typeface="Trebuchet MS" panose="020B0603020202020204" pitchFamily="34" charset="0"/>
              <a:cs typeface="Segoe UI" panose="020B0502040204020203" pitchFamily="34" charset="0"/>
            </a:endParaRPr>
          </a:p>
        </p:txBody>
      </p:sp>
    </p:spTree>
    <p:extLst>
      <p:ext uri="{BB962C8B-B14F-4D97-AF65-F5344CB8AC3E}">
        <p14:creationId xmlns:p14="http://schemas.microsoft.com/office/powerpoint/2010/main" val="34563429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017C9-D1AE-EC1F-A672-3683179EF2F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3415773-D016-01E7-68E5-29E1E1CCC4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1">
            <a:extLst>
              <a:ext uri="{FF2B5EF4-FFF2-40B4-BE49-F238E27FC236}">
                <a16:creationId xmlns:a16="http://schemas.microsoft.com/office/drawing/2014/main" id="{478A42ED-4BED-1B11-5AAC-97B008BD7000}"/>
              </a:ext>
            </a:extLst>
          </p:cNvPr>
          <p:cNvSpPr txBox="1">
            <a:spLocks/>
          </p:cNvSpPr>
          <p:nvPr/>
        </p:nvSpPr>
        <p:spPr>
          <a:xfrm>
            <a:off x="688299" y="825062"/>
            <a:ext cx="10515600" cy="48347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REGISTRATION PLATFORMS &amp; PROCESSES (SELF) </a:t>
            </a:r>
            <a:endParaRPr lang="en-KE" sz="2000" b="1" dirty="0">
              <a:latin typeface="Tahoma" panose="020B0604030504040204" pitchFamily="34" charset="0"/>
              <a:ea typeface="Tahoma" panose="020B0604030504040204" pitchFamily="34" charset="0"/>
              <a:cs typeface="Tahoma" panose="020B0604030504040204" pitchFamily="34" charset="0"/>
            </a:endParaRPr>
          </a:p>
        </p:txBody>
      </p:sp>
      <p:sp>
        <p:nvSpPr>
          <p:cNvPr id="7" name="Content Placeholder 2">
            <a:extLst>
              <a:ext uri="{FF2B5EF4-FFF2-40B4-BE49-F238E27FC236}">
                <a16:creationId xmlns:a16="http://schemas.microsoft.com/office/drawing/2014/main" id="{D19A5006-3B2C-A132-73EE-94A35736F9A0}"/>
              </a:ext>
            </a:extLst>
          </p:cNvPr>
          <p:cNvSpPr txBox="1">
            <a:spLocks/>
          </p:cNvSpPr>
          <p:nvPr/>
        </p:nvSpPr>
        <p:spPr>
          <a:xfrm>
            <a:off x="36786" y="1308538"/>
            <a:ext cx="11167113" cy="4733488"/>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20000"/>
              </a:lnSpc>
              <a:spcBef>
                <a:spcPct val="0"/>
              </a:spcBef>
              <a:spcAft>
                <a:spcPct val="0"/>
              </a:spcAft>
              <a:buFont typeface="Arial" panose="020B0604020202020204" pitchFamily="34" charset="0"/>
              <a:buNone/>
            </a:pPr>
            <a:endParaRPr lang="en-GB" altLang="en-KE" sz="2900" b="1" dirty="0">
              <a:latin typeface="Segoe UI" panose="020B0502040204020203" pitchFamily="34" charset="0"/>
              <a:cs typeface="Segoe UI" panose="020B0502040204020203" pitchFamily="34" charset="0"/>
            </a:endParaRPr>
          </a:p>
          <a:p>
            <a:pPr marL="0" indent="0" algn="just" eaLnBrk="0" fontAlgn="base" hangingPunct="0">
              <a:lnSpc>
                <a:spcPct val="120000"/>
              </a:lnSpc>
              <a:spcBef>
                <a:spcPct val="0"/>
              </a:spcBef>
              <a:spcAft>
                <a:spcPct val="0"/>
              </a:spcAft>
              <a:buFont typeface="Arial" panose="020B0604020202020204" pitchFamily="34" charset="0"/>
              <a:buNone/>
            </a:pPr>
            <a:r>
              <a:rPr lang="en-GB" altLang="en-KE" sz="2900" b="1" dirty="0">
                <a:latin typeface="Segoe UI" panose="020B0502040204020203" pitchFamily="34" charset="0"/>
                <a:cs typeface="Segoe UI" panose="020B0502040204020203" pitchFamily="34" charset="0"/>
              </a:rPr>
              <a:t>Web Self-registration</a:t>
            </a:r>
          </a:p>
          <a:p>
            <a:pPr marL="0" indent="0" algn="just" eaLnBrk="0" fontAlgn="base" hangingPunct="0">
              <a:lnSpc>
                <a:spcPct val="120000"/>
              </a:lnSpc>
              <a:spcBef>
                <a:spcPct val="0"/>
              </a:spcBef>
              <a:spcAft>
                <a:spcPct val="0"/>
              </a:spcAft>
              <a:buFont typeface="Arial" panose="020B0604020202020204" pitchFamily="34" charset="0"/>
              <a:buNone/>
              <a:defRPr/>
            </a:pPr>
            <a:r>
              <a:rPr lang="en-KE" altLang="en-KE" sz="2900" dirty="0">
                <a:solidFill>
                  <a:srgbClr val="000000"/>
                </a:solidFill>
                <a:latin typeface="Segoe UI" panose="020B0502040204020203" pitchFamily="34" charset="0"/>
                <a:cs typeface="Segoe UI" panose="020B0502040204020203" pitchFamily="34" charset="0"/>
              </a:rPr>
              <a:t>On your web browser, open the SHA website</a:t>
            </a:r>
            <a:r>
              <a:rPr lang="en-GB" altLang="en-KE" sz="2900" dirty="0">
                <a:solidFill>
                  <a:srgbClr val="000000"/>
                </a:solidFill>
                <a:latin typeface="Segoe UI" panose="020B0502040204020203" pitchFamily="34" charset="0"/>
                <a:cs typeface="Segoe UI" panose="020B0502040204020203" pitchFamily="34" charset="0"/>
              </a:rPr>
              <a:t>- https://sha.go.ke/</a:t>
            </a:r>
            <a:endParaRPr lang="en-KE" altLang="en-KE" sz="2900" dirty="0">
              <a:solidFill>
                <a:srgbClr val="000000"/>
              </a:solidFill>
              <a:latin typeface="Segoe UI" panose="020B0502040204020203" pitchFamily="34" charset="0"/>
              <a:cs typeface="Segoe UI" panose="020B0502040204020203" pitchFamily="34" charset="0"/>
            </a:endParaRPr>
          </a:p>
          <a:p>
            <a:pPr marL="0" indent="0" algn="just" eaLnBrk="0" fontAlgn="base" hangingPunct="0">
              <a:lnSpc>
                <a:spcPct val="120000"/>
              </a:lnSpc>
              <a:spcBef>
                <a:spcPct val="0"/>
              </a:spcBef>
              <a:spcAft>
                <a:spcPct val="0"/>
              </a:spcAft>
              <a:buFont typeface="Arial" panose="020B0604020202020204" pitchFamily="34" charset="0"/>
              <a:buNone/>
              <a:defRPr/>
            </a:pPr>
            <a:r>
              <a:rPr lang="en-KE" altLang="en-KE" sz="2900" dirty="0">
                <a:solidFill>
                  <a:srgbClr val="000000"/>
                </a:solidFill>
                <a:latin typeface="Segoe UI" panose="020B0502040204020203" pitchFamily="34" charset="0"/>
                <a:cs typeface="Segoe UI" panose="020B0502040204020203" pitchFamily="34" charset="0"/>
              </a:rPr>
              <a:t>click on register and start the registration process.</a:t>
            </a:r>
          </a:p>
          <a:p>
            <a:pPr marL="0" indent="0" algn="just" eaLnBrk="0" fontAlgn="base" hangingPunct="0">
              <a:lnSpc>
                <a:spcPct val="120000"/>
              </a:lnSpc>
              <a:spcBef>
                <a:spcPct val="0"/>
              </a:spcBef>
              <a:spcAft>
                <a:spcPct val="0"/>
              </a:spcAft>
              <a:buFont typeface="Arial" panose="020B0604020202020204" pitchFamily="34" charset="0"/>
              <a:buNone/>
            </a:pPr>
            <a:endParaRPr lang="en-GB" altLang="en-KE" sz="2900" b="1" dirty="0">
              <a:latin typeface="Segoe UI" panose="020B0502040204020203" pitchFamily="34" charset="0"/>
              <a:cs typeface="Segoe UI" panose="020B0502040204020203" pitchFamily="34" charset="0"/>
            </a:endParaRPr>
          </a:p>
          <a:p>
            <a:pPr marL="0" indent="0" algn="just" eaLnBrk="0" fontAlgn="base" hangingPunct="0">
              <a:lnSpc>
                <a:spcPct val="120000"/>
              </a:lnSpc>
              <a:spcBef>
                <a:spcPct val="0"/>
              </a:spcBef>
              <a:spcAft>
                <a:spcPct val="0"/>
              </a:spcAft>
              <a:buFont typeface="Arial" panose="020B0604020202020204" pitchFamily="34" charset="0"/>
              <a:buNone/>
            </a:pPr>
            <a:r>
              <a:rPr lang="en-GB" altLang="en-KE" sz="2900" b="1" dirty="0">
                <a:latin typeface="Segoe UI" panose="020B0502040204020203" pitchFamily="34" charset="0"/>
                <a:cs typeface="Segoe UI" panose="020B0502040204020203" pitchFamily="34" charset="0"/>
              </a:rPr>
              <a:t>USSD Self-registration</a:t>
            </a:r>
          </a:p>
          <a:p>
            <a:pPr marL="0" indent="0" algn="just">
              <a:lnSpc>
                <a:spcPct val="120000"/>
              </a:lnSpc>
              <a:buFont typeface="Arial" panose="020B0604020202020204" pitchFamily="34" charset="0"/>
              <a:buNone/>
            </a:pPr>
            <a:r>
              <a:rPr lang="en-GB" sz="2900" dirty="0">
                <a:latin typeface="Segoe UI" panose="020B0502040204020203" pitchFamily="34" charset="0"/>
                <a:cs typeface="Segoe UI" panose="020B0502040204020203" pitchFamily="34" charset="0"/>
              </a:rPr>
              <a:t>Dial *147# on your mobile device then proceed to accept the SHA terms and conditions.</a:t>
            </a:r>
          </a:p>
          <a:p>
            <a:pPr marL="0" indent="0" algn="just" eaLnBrk="0" fontAlgn="base" hangingPunct="0">
              <a:lnSpc>
                <a:spcPct val="120000"/>
              </a:lnSpc>
              <a:spcBef>
                <a:spcPct val="0"/>
              </a:spcBef>
              <a:spcAft>
                <a:spcPct val="0"/>
              </a:spcAft>
              <a:buFont typeface="Arial" panose="020B0604020202020204" pitchFamily="34" charset="0"/>
              <a:buNone/>
            </a:pPr>
            <a:endParaRPr lang="en-GB" altLang="en-KE" sz="2900" b="1" dirty="0">
              <a:latin typeface="Segoe UI" panose="020B0502040204020203" pitchFamily="34" charset="0"/>
              <a:cs typeface="Segoe UI" panose="020B0502040204020203" pitchFamily="34" charset="0"/>
            </a:endParaRPr>
          </a:p>
          <a:p>
            <a:pPr marL="0" indent="0" algn="just" eaLnBrk="0" fontAlgn="base" hangingPunct="0">
              <a:lnSpc>
                <a:spcPct val="120000"/>
              </a:lnSpc>
              <a:spcBef>
                <a:spcPct val="0"/>
              </a:spcBef>
              <a:spcAft>
                <a:spcPct val="0"/>
              </a:spcAft>
              <a:buFont typeface="Arial" panose="020B0604020202020204" pitchFamily="34" charset="0"/>
              <a:buNone/>
            </a:pPr>
            <a:r>
              <a:rPr lang="en-GB" altLang="en-KE" sz="2900" b="1" dirty="0">
                <a:latin typeface="Segoe UI" panose="020B0502040204020203" pitchFamily="34" charset="0"/>
                <a:cs typeface="Segoe UI" panose="020B0502040204020203" pitchFamily="34" charset="0"/>
              </a:rPr>
              <a:t>Assisted Enrolment</a:t>
            </a:r>
          </a:p>
          <a:p>
            <a:pPr marL="0" indent="0" algn="just" eaLnBrk="0" fontAlgn="base" hangingPunct="0">
              <a:lnSpc>
                <a:spcPct val="120000"/>
              </a:lnSpc>
              <a:spcBef>
                <a:spcPct val="0"/>
              </a:spcBef>
              <a:spcAft>
                <a:spcPct val="0"/>
              </a:spcAft>
              <a:buFont typeface="Arial" panose="020B0604020202020204" pitchFamily="34" charset="0"/>
              <a:buNone/>
            </a:pPr>
            <a:r>
              <a:rPr lang="en-GB" sz="2900" dirty="0">
                <a:latin typeface="Segoe UI" panose="020B0502040204020203" pitchFamily="34" charset="0"/>
                <a:cs typeface="Segoe UI" panose="020B0502040204020203" pitchFamily="34" charset="0"/>
              </a:rPr>
              <a:t>It is assisted registration done in our SHA branches, </a:t>
            </a:r>
            <a:r>
              <a:rPr lang="en-GB" sz="2900" dirty="0" err="1">
                <a:latin typeface="Segoe UI" panose="020B0502040204020203" pitchFamily="34" charset="0"/>
                <a:cs typeface="Segoe UI" panose="020B0502040204020203" pitchFamily="34" charset="0"/>
              </a:rPr>
              <a:t>Huduma</a:t>
            </a:r>
            <a:r>
              <a:rPr lang="en-GB" sz="2900" dirty="0">
                <a:latin typeface="Segoe UI" panose="020B0502040204020203" pitchFamily="34" charset="0"/>
                <a:cs typeface="Segoe UI" panose="020B0502040204020203" pitchFamily="34" charset="0"/>
              </a:rPr>
              <a:t> Centres and TSC County and Subcounty offices</a:t>
            </a:r>
          </a:p>
          <a:p>
            <a:pPr marL="0" indent="0" algn="just" eaLnBrk="0" fontAlgn="base" hangingPunct="0">
              <a:lnSpc>
                <a:spcPct val="120000"/>
              </a:lnSpc>
              <a:spcBef>
                <a:spcPct val="0"/>
              </a:spcBef>
              <a:spcAft>
                <a:spcPct val="0"/>
              </a:spcAft>
              <a:buFont typeface="Arial" panose="020B0604020202020204" pitchFamily="34" charset="0"/>
              <a:buNone/>
            </a:pPr>
            <a:endParaRPr lang="en-GB" sz="2900" dirty="0">
              <a:latin typeface="Segoe UI" panose="020B0502040204020203" pitchFamily="34" charset="0"/>
              <a:cs typeface="Segoe UI" panose="020B0502040204020203" pitchFamily="34" charset="0"/>
            </a:endParaRPr>
          </a:p>
          <a:p>
            <a:pPr marL="0" indent="0" algn="just" eaLnBrk="0" fontAlgn="base" hangingPunct="0">
              <a:lnSpc>
                <a:spcPct val="120000"/>
              </a:lnSpc>
              <a:spcBef>
                <a:spcPct val="0"/>
              </a:spcBef>
              <a:spcAft>
                <a:spcPct val="0"/>
              </a:spcAft>
              <a:buFont typeface="Arial" panose="020B0604020202020204" pitchFamily="34" charset="0"/>
              <a:buNone/>
            </a:pPr>
            <a:r>
              <a:rPr lang="en-GB" sz="2900" b="1" dirty="0">
                <a:latin typeface="Segoe UI" panose="020B0502040204020203" pitchFamily="34" charset="0"/>
                <a:cs typeface="Segoe UI" panose="020B0502040204020203" pitchFamily="34" charset="0"/>
              </a:rPr>
              <a:t>Registration or Teenage &amp; Underage Mothers </a:t>
            </a:r>
          </a:p>
          <a:p>
            <a:pPr marL="0" indent="0" algn="just" eaLnBrk="0" fontAlgn="base" hangingPunct="0">
              <a:lnSpc>
                <a:spcPct val="120000"/>
              </a:lnSpc>
              <a:spcBef>
                <a:spcPct val="0"/>
              </a:spcBef>
              <a:spcAft>
                <a:spcPct val="0"/>
              </a:spcAft>
              <a:buNone/>
            </a:pPr>
            <a:r>
              <a:rPr lang="en-GB" sz="2900" dirty="0">
                <a:latin typeface="Segoe UI" panose="020B0502040204020203" pitchFamily="34" charset="0"/>
                <a:cs typeface="Segoe UI" panose="020B0502040204020203" pitchFamily="34" charset="0"/>
              </a:rPr>
              <a:t>Registration now possible for teenage mothers at SHA branches, </a:t>
            </a:r>
            <a:r>
              <a:rPr lang="en-GB" sz="2900" dirty="0" err="1">
                <a:latin typeface="Segoe UI" panose="020B0502040204020203" pitchFamily="34" charset="0"/>
                <a:cs typeface="Segoe UI" panose="020B0502040204020203" pitchFamily="34" charset="0"/>
              </a:rPr>
              <a:t>Huduma</a:t>
            </a:r>
            <a:r>
              <a:rPr lang="en-GB" sz="2900" dirty="0">
                <a:latin typeface="Segoe UI" panose="020B0502040204020203" pitchFamily="34" charset="0"/>
                <a:cs typeface="Segoe UI" panose="020B0502040204020203" pitchFamily="34" charset="0"/>
              </a:rPr>
              <a:t> Centres and TSC County and Subcounty offices</a:t>
            </a:r>
          </a:p>
          <a:p>
            <a:pPr marL="0" indent="0" algn="just" eaLnBrk="0" fontAlgn="base" hangingPunct="0">
              <a:lnSpc>
                <a:spcPct val="120000"/>
              </a:lnSpc>
              <a:spcBef>
                <a:spcPct val="0"/>
              </a:spcBef>
              <a:spcAft>
                <a:spcPct val="0"/>
              </a:spcAft>
              <a:buFont typeface="Arial" panose="020B0604020202020204" pitchFamily="34" charset="0"/>
              <a:buNone/>
            </a:pPr>
            <a:endParaRPr lang="en-GB" sz="2900" dirty="0">
              <a:latin typeface="Segoe UI" panose="020B0502040204020203" pitchFamily="34" charset="0"/>
              <a:cs typeface="Segoe UI" panose="020B0502040204020203" pitchFamily="34" charset="0"/>
            </a:endParaRPr>
          </a:p>
          <a:p>
            <a:pPr marL="0" indent="0" eaLnBrk="0" fontAlgn="base" hangingPunct="0">
              <a:lnSpc>
                <a:spcPct val="100000"/>
              </a:lnSpc>
              <a:spcBef>
                <a:spcPct val="0"/>
              </a:spcBef>
              <a:spcAft>
                <a:spcPct val="0"/>
              </a:spcAft>
              <a:buFont typeface="Arial" panose="020B0604020202020204" pitchFamily="34" charset="0"/>
              <a:buNone/>
            </a:pPr>
            <a:endParaRPr lang="en-GB" dirty="0"/>
          </a:p>
          <a:p>
            <a:pPr marL="0" indent="0" eaLnBrk="0" fontAlgn="base" hangingPunct="0">
              <a:lnSpc>
                <a:spcPct val="100000"/>
              </a:lnSpc>
              <a:spcBef>
                <a:spcPct val="0"/>
              </a:spcBef>
              <a:spcAft>
                <a:spcPct val="0"/>
              </a:spcAft>
              <a:buFont typeface="Arial" panose="020B0604020202020204" pitchFamily="34" charset="0"/>
              <a:buNone/>
            </a:pPr>
            <a:endParaRPr lang="en-GB" altLang="en-KE" b="1" dirty="0">
              <a:latin typeface="Lexend"/>
            </a:endParaRPr>
          </a:p>
          <a:p>
            <a:pPr marL="0" indent="0" eaLnBrk="0" fontAlgn="base" hangingPunct="0">
              <a:lnSpc>
                <a:spcPct val="100000"/>
              </a:lnSpc>
              <a:spcBef>
                <a:spcPct val="0"/>
              </a:spcBef>
              <a:spcAft>
                <a:spcPct val="0"/>
              </a:spcAft>
              <a:buFont typeface="Arial" panose="020B0604020202020204" pitchFamily="34" charset="0"/>
              <a:buNone/>
            </a:pPr>
            <a:endParaRPr lang="en-GB" altLang="en-KE" b="1" dirty="0">
              <a:latin typeface="Lexend"/>
            </a:endParaRPr>
          </a:p>
          <a:p>
            <a:pPr marL="0" indent="0">
              <a:buFont typeface="Arial" panose="020B0604020202020204" pitchFamily="34" charset="0"/>
              <a:buNone/>
            </a:pPr>
            <a:endParaRPr lang="en-KE" dirty="0"/>
          </a:p>
        </p:txBody>
      </p:sp>
    </p:spTree>
    <p:extLst>
      <p:ext uri="{BB962C8B-B14F-4D97-AF65-F5344CB8AC3E}">
        <p14:creationId xmlns:p14="http://schemas.microsoft.com/office/powerpoint/2010/main" val="29291576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655FF-92E4-DB1E-F501-C0B003914AB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5074BE3-DE21-9A31-7F1C-840EF5B54C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5AE136A-6239-E783-DE69-27A832D0F4B2}"/>
              </a:ext>
            </a:extLst>
          </p:cNvPr>
          <p:cNvSpPr txBox="1">
            <a:spLocks/>
          </p:cNvSpPr>
          <p:nvPr/>
        </p:nvSpPr>
        <p:spPr>
          <a:xfrm>
            <a:off x="838200" y="486137"/>
            <a:ext cx="10515600" cy="60693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Tahoma" panose="020B0604030504040204" pitchFamily="34" charset="0"/>
                <a:ea typeface="Tahoma" panose="020B0604030504040204" pitchFamily="34" charset="0"/>
                <a:cs typeface="Tahoma" panose="020B0604030504040204" pitchFamily="34" charset="0"/>
              </a:rPr>
              <a:t>REGISTRATION &amp; UPDATING OF BENEFICIARIES</a:t>
            </a:r>
            <a:endParaRPr lang="en-KE" sz="2400"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Content Placeholder 2">
            <a:extLst>
              <a:ext uri="{FF2B5EF4-FFF2-40B4-BE49-F238E27FC236}">
                <a16:creationId xmlns:a16="http://schemas.microsoft.com/office/drawing/2014/main" id="{0B997598-A9EE-2C37-5A10-0F7D3B4EE4A0}"/>
              </a:ext>
            </a:extLst>
          </p:cNvPr>
          <p:cNvGraphicFramePr>
            <a:graphicFrameLocks/>
          </p:cNvGraphicFramePr>
          <p:nvPr>
            <p:extLst>
              <p:ext uri="{D42A27DB-BD31-4B8C-83A1-F6EECF244321}">
                <p14:modId xmlns:p14="http://schemas.microsoft.com/office/powerpoint/2010/main" val="3271329455"/>
              </p:ext>
            </p:extLst>
          </p:nvPr>
        </p:nvGraphicFramePr>
        <p:xfrm>
          <a:off x="60434" y="1019504"/>
          <a:ext cx="10865069" cy="51206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52766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543E3-5C21-F323-3BBE-48AF9E5222B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AA40F0D-7AA4-AEEB-694F-EBE5FE8907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Shape 1">
            <a:extLst>
              <a:ext uri="{FF2B5EF4-FFF2-40B4-BE49-F238E27FC236}">
                <a16:creationId xmlns:a16="http://schemas.microsoft.com/office/drawing/2014/main" id="{1F3403F9-9FBA-B465-232D-62834583A0F0}"/>
              </a:ext>
            </a:extLst>
          </p:cNvPr>
          <p:cNvSpPr txBox="1"/>
          <p:nvPr/>
        </p:nvSpPr>
        <p:spPr>
          <a:xfrm>
            <a:off x="479394" y="1070800"/>
            <a:ext cx="3410456" cy="5583126"/>
          </a:xfrm>
          <a:prstGeom prst="rect">
            <a:avLst/>
          </a:prstGeom>
        </p:spPr>
        <p:txBody>
          <a:bodyPr vert="horz" lIns="91440" tIns="45720" rIns="91440" bIns="45720" rtlCol="0" anchor="ctr">
            <a:normAutofit/>
          </a:bodyPr>
          <a:lstStyle/>
          <a:p>
            <a:pPr algn="ctr">
              <a:lnSpc>
                <a:spcPct val="90000"/>
              </a:lnSpc>
              <a:spcBef>
                <a:spcPct val="0"/>
              </a:spcBef>
              <a:spcAft>
                <a:spcPts val="600"/>
              </a:spcAft>
              <a:defRPr/>
            </a:pPr>
            <a:r>
              <a:rPr lang="en-US" sz="6600" b="1" kern="1200" spc="-60" dirty="0">
                <a:ln w="0"/>
                <a:solidFill>
                  <a:schemeClr val="tx1"/>
                </a:solidFill>
                <a:effectLst>
                  <a:outerShdw blurRad="38100" dist="19050" dir="2700000" algn="tl" rotWithShape="0">
                    <a:schemeClr val="dk1">
                      <a:alpha val="40000"/>
                    </a:schemeClr>
                  </a:outerShdw>
                </a:effectLst>
                <a:latin typeface="Segoe UI" panose="020B0502040204020203" pitchFamily="34" charset="0"/>
                <a:ea typeface="Lato" panose="020F0502020204030203" pitchFamily="34" charset="0"/>
                <a:cs typeface="Segoe UI" panose="020B0502040204020203" pitchFamily="34" charset="0"/>
              </a:rPr>
              <a:t>Change of Spouse </a:t>
            </a:r>
          </a:p>
        </p:txBody>
      </p:sp>
      <p:graphicFrame>
        <p:nvGraphicFramePr>
          <p:cNvPr id="6" name="TextShape 2">
            <a:extLst>
              <a:ext uri="{FF2B5EF4-FFF2-40B4-BE49-F238E27FC236}">
                <a16:creationId xmlns:a16="http://schemas.microsoft.com/office/drawing/2014/main" id="{9EE6C15D-1A29-3BDA-4732-DDBE67EF7274}"/>
              </a:ext>
            </a:extLst>
          </p:cNvPr>
          <p:cNvGraphicFramePr/>
          <p:nvPr>
            <p:extLst>
              <p:ext uri="{D42A27DB-BD31-4B8C-83A1-F6EECF244321}">
                <p14:modId xmlns:p14="http://schemas.microsoft.com/office/powerpoint/2010/main" val="2113589102"/>
              </p:ext>
            </p:extLst>
          </p:nvPr>
        </p:nvGraphicFramePr>
        <p:xfrm>
          <a:off x="4446383" y="765307"/>
          <a:ext cx="6245265" cy="57266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05292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22857-B1F4-3E7B-99CD-ACDD79CE007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3F655E5-ECCE-1C2A-3318-F6F5303CAC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ontent Placeholder 2">
            <a:extLst>
              <a:ext uri="{FF2B5EF4-FFF2-40B4-BE49-F238E27FC236}">
                <a16:creationId xmlns:a16="http://schemas.microsoft.com/office/drawing/2014/main" id="{FD58031B-316F-0A73-48F3-A27E39F2BA98}"/>
              </a:ext>
            </a:extLst>
          </p:cNvPr>
          <p:cNvSpPr txBox="1">
            <a:spLocks/>
          </p:cNvSpPr>
          <p:nvPr/>
        </p:nvSpPr>
        <p:spPr>
          <a:xfrm>
            <a:off x="68318" y="1318436"/>
            <a:ext cx="10899228" cy="523981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6" name="Title 1">
            <a:extLst>
              <a:ext uri="{FF2B5EF4-FFF2-40B4-BE49-F238E27FC236}">
                <a16:creationId xmlns:a16="http://schemas.microsoft.com/office/drawing/2014/main" id="{7282E33B-3225-A53F-0F9A-AA7FA55D09C1}"/>
              </a:ext>
            </a:extLst>
          </p:cNvPr>
          <p:cNvSpPr txBox="1">
            <a:spLocks/>
          </p:cNvSpPr>
          <p:nvPr/>
        </p:nvSpPr>
        <p:spPr>
          <a:xfrm>
            <a:off x="525517" y="1513490"/>
            <a:ext cx="3916591" cy="446668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b="1" dirty="0">
                <a:latin typeface="Segoe UI" panose="020B0502040204020203" pitchFamily="34" charset="0"/>
                <a:ea typeface="Lato" panose="020F0502020204030203" pitchFamily="34" charset="0"/>
                <a:cs typeface="Segoe UI" panose="020B0502040204020203" pitchFamily="34" charset="0"/>
              </a:rPr>
              <a:t>How to Access Medical Benefits</a:t>
            </a:r>
          </a:p>
        </p:txBody>
      </p:sp>
      <p:sp>
        <p:nvSpPr>
          <p:cNvPr id="7" name="Content Placeholder 2">
            <a:extLst>
              <a:ext uri="{FF2B5EF4-FFF2-40B4-BE49-F238E27FC236}">
                <a16:creationId xmlns:a16="http://schemas.microsoft.com/office/drawing/2014/main" id="{C8F5F17B-6503-6F2E-ACBA-4C4E0B4A54EC}"/>
              </a:ext>
            </a:extLst>
          </p:cNvPr>
          <p:cNvSpPr txBox="1">
            <a:spLocks/>
          </p:cNvSpPr>
          <p:nvPr/>
        </p:nvSpPr>
        <p:spPr>
          <a:xfrm>
            <a:off x="4442108" y="552091"/>
            <a:ext cx="6446609" cy="5431536"/>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pPr>
            <a:r>
              <a:rPr lang="en-GB" sz="2400" b="1" dirty="0">
                <a:latin typeface="Segoe UI" panose="020B0502040204020203" pitchFamily="34" charset="0"/>
                <a:ea typeface="Lato" panose="020F0502020204030203" pitchFamily="34" charset="0"/>
                <a:cs typeface="Segoe UI" panose="020B0502040204020203" pitchFamily="34" charset="0"/>
              </a:rPr>
              <a:t>Accessing Outpatient services</a:t>
            </a:r>
            <a:endParaRPr lang="en-US" sz="2400" b="1" dirty="0">
              <a:latin typeface="Segoe UI" panose="020B0502040204020203" pitchFamily="34" charset="0"/>
              <a:ea typeface="Lato" panose="020F0502020204030203" pitchFamily="34" charset="0"/>
              <a:cs typeface="Segoe UI" panose="020B0502040204020203" pitchFamily="34" charset="0"/>
            </a:endParaRPr>
          </a:p>
          <a:p>
            <a:pPr marL="971550" lvl="1" indent="-514350">
              <a:lnSpc>
                <a:spcPct val="150000"/>
              </a:lnSpc>
              <a:buFont typeface="+mj-lt"/>
              <a:buAutoNum type="romanLcPeriod"/>
            </a:pPr>
            <a:r>
              <a:rPr lang="en-GB" dirty="0">
                <a:latin typeface="Segoe UI" panose="020B0502040204020203" pitchFamily="34" charset="0"/>
                <a:ea typeface="Lato" panose="020F0502020204030203" pitchFamily="34" charset="0"/>
                <a:cs typeface="Segoe UI" panose="020B0502040204020203" pitchFamily="34" charset="0"/>
              </a:rPr>
              <a:t>All scheme beneficiaries shall access outpatient services on fee for service within their limits which are on family shared basis.</a:t>
            </a:r>
            <a:endParaRPr lang="en-US" dirty="0">
              <a:latin typeface="Segoe UI" panose="020B0502040204020203" pitchFamily="34" charset="0"/>
              <a:ea typeface="Lato" panose="020F0502020204030203" pitchFamily="34" charset="0"/>
              <a:cs typeface="Segoe UI" panose="020B0502040204020203" pitchFamily="34" charset="0"/>
            </a:endParaRPr>
          </a:p>
          <a:p>
            <a:pPr>
              <a:lnSpc>
                <a:spcPct val="150000"/>
              </a:lnSpc>
              <a:buFont typeface="Wingdings" panose="05000000000000000000" pitchFamily="2" charset="2"/>
              <a:buChar char="ü"/>
            </a:pPr>
            <a:r>
              <a:rPr lang="en-GB" sz="2400" b="1" dirty="0">
                <a:latin typeface="Segoe UI" panose="020B0502040204020203" pitchFamily="34" charset="0"/>
                <a:ea typeface="Lato" panose="020F0502020204030203" pitchFamily="34" charset="0"/>
                <a:cs typeface="Segoe UI" panose="020B0502040204020203" pitchFamily="34" charset="0"/>
              </a:rPr>
              <a:t>Requirements at the Healthcare Provider</a:t>
            </a:r>
            <a:endParaRPr lang="en-US" sz="2400" b="1" dirty="0">
              <a:latin typeface="Segoe UI" panose="020B0502040204020203" pitchFamily="34" charset="0"/>
              <a:ea typeface="Lato" panose="020F0502020204030203" pitchFamily="34" charset="0"/>
              <a:cs typeface="Segoe UI" panose="020B0502040204020203" pitchFamily="34" charset="0"/>
            </a:endParaRPr>
          </a:p>
          <a:p>
            <a:pPr marL="457200" lvl="1" indent="0">
              <a:lnSpc>
                <a:spcPct val="150000"/>
              </a:lnSpc>
              <a:buFont typeface="Arial" panose="020B0604020202020204" pitchFamily="34" charset="0"/>
              <a:buNone/>
            </a:pPr>
            <a:r>
              <a:rPr lang="en-GB" dirty="0">
                <a:latin typeface="Segoe UI" panose="020B0502040204020203" pitchFamily="34" charset="0"/>
                <a:ea typeface="Lato" panose="020F0502020204030203" pitchFamily="34" charset="0"/>
                <a:cs typeface="Segoe UI" panose="020B0502040204020203" pitchFamily="34" charset="0"/>
              </a:rPr>
              <a:t>A copy of the National Identification Card with Biometric and/or OTP verification.</a:t>
            </a:r>
          </a:p>
        </p:txBody>
      </p:sp>
    </p:spTree>
    <p:extLst>
      <p:ext uri="{BB962C8B-B14F-4D97-AF65-F5344CB8AC3E}">
        <p14:creationId xmlns:p14="http://schemas.microsoft.com/office/powerpoint/2010/main" val="19870806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F7B90-D0DB-3523-170B-38AED63F4C8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104237D-9B30-FE9E-B008-A0E454A773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7DC3AF8E-AA03-3844-57B3-407B4D86CC07}"/>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How to access the medical benefits cont..</a:t>
            </a:r>
          </a:p>
        </p:txBody>
      </p:sp>
      <p:sp>
        <p:nvSpPr>
          <p:cNvPr id="5" name="Content Placeholder 2">
            <a:extLst>
              <a:ext uri="{FF2B5EF4-FFF2-40B4-BE49-F238E27FC236}">
                <a16:creationId xmlns:a16="http://schemas.microsoft.com/office/drawing/2014/main" id="{EC72C93E-352D-A81B-C8F1-4EB7F8CE6BB6}"/>
              </a:ext>
            </a:extLst>
          </p:cNvPr>
          <p:cNvSpPr txBox="1">
            <a:spLocks/>
          </p:cNvSpPr>
          <p:nvPr/>
        </p:nvSpPr>
        <p:spPr>
          <a:xfrm>
            <a:off x="68318" y="1318436"/>
            <a:ext cx="10899228" cy="5239810"/>
          </a:xfrm>
          <a:prstGeom prst="rect">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buFont typeface="Wingdings" panose="05000000000000000000" pitchFamily="2" charset="2"/>
              <a:buChar char="ü"/>
              <a:defRPr/>
            </a:pPr>
            <a:r>
              <a:rPr lang="en-GB" sz="9200" b="1" dirty="0">
                <a:latin typeface="Segoe UI" panose="020B0502040204020203" pitchFamily="34" charset="0"/>
                <a:ea typeface="Lato" panose="020F0502020204030203" pitchFamily="34" charset="0"/>
                <a:cs typeface="Segoe UI" panose="020B0502040204020203" pitchFamily="34" charset="0"/>
              </a:rPr>
              <a:t>Accessing Inpatient Services</a:t>
            </a:r>
          </a:p>
          <a:p>
            <a:pPr marL="0" indent="0" algn="just">
              <a:lnSpc>
                <a:spcPct val="120000"/>
              </a:lnSpc>
              <a:buFont typeface="Arial" panose="020B0604020202020204" pitchFamily="34" charset="0"/>
              <a:buNone/>
              <a:defRPr/>
            </a:pPr>
            <a:r>
              <a:rPr lang="en-GB" sz="9200" dirty="0">
                <a:latin typeface="Segoe UI" panose="020B0502040204020203" pitchFamily="34" charset="0"/>
                <a:ea typeface="Lato" panose="020F0502020204030203" pitchFamily="34" charset="0"/>
                <a:cs typeface="Segoe UI" panose="020B0502040204020203" pitchFamily="34" charset="0"/>
              </a:rPr>
              <a:t>All scheme beneficiaries shall access </a:t>
            </a:r>
            <a:r>
              <a:rPr lang="en-GB" sz="9200" b="1" dirty="0">
                <a:latin typeface="Segoe UI" panose="020B0502040204020203" pitchFamily="34" charset="0"/>
                <a:ea typeface="Lato" panose="020F0502020204030203" pitchFamily="34" charset="0"/>
                <a:cs typeface="Segoe UI" panose="020B0502040204020203" pitchFamily="34" charset="0"/>
              </a:rPr>
              <a:t>inpatient services on fee for service within their limits </a:t>
            </a:r>
            <a:r>
              <a:rPr lang="en-GB" sz="9200" dirty="0">
                <a:latin typeface="Segoe UI" panose="020B0502040204020203" pitchFamily="34" charset="0"/>
                <a:ea typeface="Lato" panose="020F0502020204030203" pitchFamily="34" charset="0"/>
                <a:cs typeface="Segoe UI" panose="020B0502040204020203" pitchFamily="34" charset="0"/>
              </a:rPr>
              <a:t>which are on family shared basis.</a:t>
            </a:r>
          </a:p>
          <a:p>
            <a:pPr algn="just">
              <a:lnSpc>
                <a:spcPct val="120000"/>
              </a:lnSpc>
              <a:buFont typeface="Wingdings" panose="05000000000000000000" pitchFamily="2" charset="2"/>
              <a:buChar char="ü"/>
            </a:pPr>
            <a:r>
              <a:rPr lang="en-US" sz="9200" b="1" dirty="0">
                <a:latin typeface="Segoe UI" panose="020B0502040204020203" pitchFamily="34" charset="0"/>
                <a:ea typeface="Lato" panose="020F0502020204030203" pitchFamily="34" charset="0"/>
                <a:cs typeface="Segoe UI" panose="020B0502040204020203" pitchFamily="34" charset="0"/>
              </a:rPr>
              <a:t>Documents required </a:t>
            </a:r>
            <a:r>
              <a:rPr lang="en-GB" sz="9200" b="1" dirty="0">
                <a:latin typeface="Segoe UI" panose="020B0502040204020203" pitchFamily="34" charset="0"/>
                <a:ea typeface="Lato" panose="020F0502020204030203" pitchFamily="34" charset="0"/>
                <a:cs typeface="Segoe UI" panose="020B0502040204020203" pitchFamily="34" charset="0"/>
              </a:rPr>
              <a:t>at point of service</a:t>
            </a:r>
            <a:endParaRPr lang="en-US" sz="9200" dirty="0">
              <a:latin typeface="Segoe UI" panose="020B0502040204020203" pitchFamily="34" charset="0"/>
              <a:ea typeface="Lato" panose="020F0502020204030203" pitchFamily="34" charset="0"/>
              <a:cs typeface="Segoe UI" panose="020B0502040204020203" pitchFamily="34" charset="0"/>
            </a:endParaRPr>
          </a:p>
          <a:p>
            <a:pPr marL="1828800" lvl="1" indent="-1371600" algn="just">
              <a:lnSpc>
                <a:spcPct val="120000"/>
              </a:lnSpc>
              <a:buFont typeface="+mj-lt"/>
              <a:buAutoNum type="romanLcPeriod"/>
            </a:pPr>
            <a:r>
              <a:rPr lang="en-GB" sz="8800" dirty="0">
                <a:latin typeface="Segoe UI" panose="020B0502040204020203" pitchFamily="34" charset="0"/>
                <a:ea typeface="Lato" panose="020F0502020204030203" pitchFamily="34" charset="0"/>
                <a:cs typeface="Segoe UI" panose="020B0502040204020203" pitchFamily="34" charset="0"/>
              </a:rPr>
              <a:t>A copy of the spouse's ID.</a:t>
            </a:r>
            <a:endParaRPr lang="en-US" sz="8800" dirty="0">
              <a:latin typeface="Segoe UI" panose="020B0502040204020203" pitchFamily="34" charset="0"/>
              <a:ea typeface="Lato" panose="020F0502020204030203" pitchFamily="34" charset="0"/>
              <a:cs typeface="Segoe UI" panose="020B0502040204020203" pitchFamily="34" charset="0"/>
            </a:endParaRPr>
          </a:p>
          <a:p>
            <a:pPr marL="1828800" lvl="1" indent="-1371600" algn="just">
              <a:lnSpc>
                <a:spcPct val="120000"/>
              </a:lnSpc>
              <a:buFont typeface="+mj-lt"/>
              <a:buAutoNum type="romanLcPeriod"/>
            </a:pPr>
            <a:r>
              <a:rPr lang="sw-KE" sz="8800" dirty="0">
                <a:latin typeface="Segoe UI" panose="020B0502040204020203" pitchFamily="34" charset="0"/>
                <a:ea typeface="Lato" panose="020F0502020204030203" pitchFamily="34" charset="0"/>
                <a:cs typeface="Segoe UI" panose="020B0502040204020203" pitchFamily="34" charset="0"/>
              </a:rPr>
              <a:t>Copy of birth certificate for a child or copy of birth notification for child below six (6) months or copy of adoption certificate.</a:t>
            </a:r>
          </a:p>
          <a:p>
            <a:pPr marL="1828800" lvl="1" indent="-1371600" algn="just">
              <a:lnSpc>
                <a:spcPct val="120000"/>
              </a:lnSpc>
              <a:buFont typeface="+mj-lt"/>
              <a:buAutoNum type="romanLcPeriod"/>
            </a:pPr>
            <a:r>
              <a:rPr lang="sw-KE" sz="8800" dirty="0">
                <a:latin typeface="Segoe UI" panose="020B0502040204020203" pitchFamily="34" charset="0"/>
                <a:ea typeface="Lato" panose="020F0502020204030203" pitchFamily="34" charset="0"/>
                <a:cs typeface="Segoe UI" panose="020B0502040204020203" pitchFamily="34" charset="0"/>
              </a:rPr>
              <a:t>A copy of registration Certificate with the National Council for Persons with Disability </a:t>
            </a:r>
            <a:endParaRPr lang="en-US" sz="8800" dirty="0">
              <a:latin typeface="Segoe UI" panose="020B0502040204020203" pitchFamily="34" charset="0"/>
              <a:ea typeface="Lato" panose="020F0502020204030203" pitchFamily="34" charset="0"/>
              <a:cs typeface="Segoe UI" panose="020B0502040204020203" pitchFamily="34" charset="0"/>
            </a:endParaRPr>
          </a:p>
          <a:p>
            <a:pPr marL="1828800" lvl="1" indent="-1371600" algn="just">
              <a:lnSpc>
                <a:spcPct val="120000"/>
              </a:lnSpc>
              <a:buFont typeface="+mj-lt"/>
              <a:buAutoNum type="romanLcPeriod"/>
            </a:pPr>
            <a:r>
              <a:rPr lang="sw-KE" sz="8800" dirty="0">
                <a:latin typeface="Segoe UI" panose="020B0502040204020203" pitchFamily="34" charset="0"/>
                <a:ea typeface="Lato" panose="020F0502020204030203" pitchFamily="34" charset="0"/>
                <a:cs typeface="Segoe UI" panose="020B0502040204020203" pitchFamily="34" charset="0"/>
              </a:rPr>
              <a:t>A letter of proof that the child is enrolled in a full-time learning institution for children above 21 years will be required.</a:t>
            </a:r>
            <a:endParaRPr lang="en-US" sz="8800" dirty="0">
              <a:latin typeface="Segoe UI" panose="020B0502040204020203" pitchFamily="34" charset="0"/>
              <a:ea typeface="Lato" panose="020F0502020204030203" pitchFamily="34" charset="0"/>
              <a:cs typeface="Segoe UI" panose="020B0502040204020203" pitchFamily="34" charset="0"/>
            </a:endParaRPr>
          </a:p>
          <a:p>
            <a:endParaRPr lang="en-GB" dirty="0"/>
          </a:p>
        </p:txBody>
      </p:sp>
    </p:spTree>
    <p:extLst>
      <p:ext uri="{BB962C8B-B14F-4D97-AF65-F5344CB8AC3E}">
        <p14:creationId xmlns:p14="http://schemas.microsoft.com/office/powerpoint/2010/main" val="18076514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AB29E-6321-E68E-1D1F-653AF3075D2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E8CCC06-ADB9-65B1-59C3-20455FB03A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62" y="0"/>
            <a:ext cx="12192000" cy="6858000"/>
          </a:xfrm>
          <a:prstGeom prst="rect">
            <a:avLst/>
          </a:prstGeom>
        </p:spPr>
      </p:pic>
      <p:sp>
        <p:nvSpPr>
          <p:cNvPr id="2" name="Rectangle 1">
            <a:extLst>
              <a:ext uri="{FF2B5EF4-FFF2-40B4-BE49-F238E27FC236}">
                <a16:creationId xmlns:a16="http://schemas.microsoft.com/office/drawing/2014/main" id="{3B5A14DA-9E7A-8485-BA9D-0AB35E1875AA}"/>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TEACHERS BENEFIT PACKAGE BY THE COMMISSION UNDER POMSF </a:t>
            </a:r>
          </a:p>
        </p:txBody>
      </p:sp>
      <p:pic>
        <p:nvPicPr>
          <p:cNvPr id="5" name="Picture 4">
            <a:extLst>
              <a:ext uri="{FF2B5EF4-FFF2-40B4-BE49-F238E27FC236}">
                <a16:creationId xmlns:a16="http://schemas.microsoft.com/office/drawing/2014/main" id="{93EEF79E-AC10-DFAC-F51F-32B2F04CCF1A}"/>
              </a:ext>
            </a:extLst>
          </p:cNvPr>
          <p:cNvPicPr>
            <a:picLocks noChangeAspect="1"/>
          </p:cNvPicPr>
          <p:nvPr/>
        </p:nvPicPr>
        <p:blipFill>
          <a:blip r:embed="rId3"/>
          <a:stretch>
            <a:fillRect/>
          </a:stretch>
        </p:blipFill>
        <p:spPr>
          <a:xfrm>
            <a:off x="363096" y="1394429"/>
            <a:ext cx="10540898" cy="4352921"/>
          </a:xfrm>
          <a:prstGeom prst="rect">
            <a:avLst/>
          </a:prstGeom>
        </p:spPr>
      </p:pic>
    </p:spTree>
    <p:extLst>
      <p:ext uri="{BB962C8B-B14F-4D97-AF65-F5344CB8AC3E}">
        <p14:creationId xmlns:p14="http://schemas.microsoft.com/office/powerpoint/2010/main" val="27468910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70CD1-7355-7016-1677-2E8656A329E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70F6B70-85E5-CB9E-D6B9-5469B12339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27" y="0"/>
            <a:ext cx="12192000" cy="6858000"/>
          </a:xfrm>
          <a:prstGeom prst="rect">
            <a:avLst/>
          </a:prstGeom>
        </p:spPr>
      </p:pic>
      <p:sp>
        <p:nvSpPr>
          <p:cNvPr id="6" name="Title 1">
            <a:extLst>
              <a:ext uri="{FF2B5EF4-FFF2-40B4-BE49-F238E27FC236}">
                <a16:creationId xmlns:a16="http://schemas.microsoft.com/office/drawing/2014/main" id="{D3E8CA45-1D5D-AEF8-B041-BA8395539956}"/>
              </a:ext>
            </a:extLst>
          </p:cNvPr>
          <p:cNvSpPr txBox="1"/>
          <p:nvPr/>
        </p:nvSpPr>
        <p:spPr>
          <a:xfrm>
            <a:off x="344972" y="2066925"/>
            <a:ext cx="2924175" cy="2724150"/>
          </a:xfrm>
          <a:prstGeom prst="ellipse">
            <a:avLst/>
          </a:prstGeom>
          <a:solidFill>
            <a:srgbClr val="262626"/>
          </a:solidFill>
          <a:ln w="174625" cmpd="thinThick">
            <a:solidFill>
              <a:schemeClr val="accent1"/>
            </a:solidFill>
          </a:ln>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2100" b="0" i="0" u="none" strike="noStrike" kern="1200" cap="none" spc="0" normalizeH="0" baseline="0" noProof="0" dirty="0">
                <a:ln>
                  <a:noFill/>
                </a:ln>
                <a:solidFill>
                  <a:srgbClr val="FFFFFF"/>
                </a:solidFill>
                <a:effectLst/>
                <a:uLnTx/>
                <a:uFillTx/>
                <a:latin typeface="Segoe UI" panose="020B0502040204020203" pitchFamily="34" charset="0"/>
                <a:ea typeface="+mj-ea"/>
                <a:cs typeface="Segoe UI" panose="020B0502040204020203" pitchFamily="34" charset="0"/>
              </a:rPr>
              <a:t>Comprehensive Benefit Package Summary</a:t>
            </a:r>
          </a:p>
        </p:txBody>
      </p:sp>
      <p:graphicFrame>
        <p:nvGraphicFramePr>
          <p:cNvPr id="7" name="Content Placeholder 2">
            <a:extLst>
              <a:ext uri="{FF2B5EF4-FFF2-40B4-BE49-F238E27FC236}">
                <a16:creationId xmlns:a16="http://schemas.microsoft.com/office/drawing/2014/main" id="{8B3C333B-458A-3D7B-4311-D6F1D08A0C65}"/>
              </a:ext>
            </a:extLst>
          </p:cNvPr>
          <p:cNvGraphicFramePr/>
          <p:nvPr>
            <p:extLst>
              <p:ext uri="{D42A27DB-BD31-4B8C-83A1-F6EECF244321}">
                <p14:modId xmlns:p14="http://schemas.microsoft.com/office/powerpoint/2010/main" val="4007919170"/>
              </p:ext>
            </p:extLst>
          </p:nvPr>
        </p:nvGraphicFramePr>
        <p:xfrm>
          <a:off x="3376754" y="1242774"/>
          <a:ext cx="7698647" cy="4568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60568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BB149-6654-8910-FD72-2F698355379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1E972C5-5AC6-92C5-AEA6-E6AA7776D8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62" y="0"/>
            <a:ext cx="12192000" cy="6858000"/>
          </a:xfrm>
          <a:prstGeom prst="rect">
            <a:avLst/>
          </a:prstGeom>
        </p:spPr>
      </p:pic>
      <p:sp>
        <p:nvSpPr>
          <p:cNvPr id="2" name="Rectangle 1">
            <a:extLst>
              <a:ext uri="{FF2B5EF4-FFF2-40B4-BE49-F238E27FC236}">
                <a16:creationId xmlns:a16="http://schemas.microsoft.com/office/drawing/2014/main" id="{89DA2474-1910-8111-13B8-78CFAE92A124}"/>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p>
        </p:txBody>
      </p:sp>
      <p:graphicFrame>
        <p:nvGraphicFramePr>
          <p:cNvPr id="4" name="Content Placeholder 2">
            <a:extLst>
              <a:ext uri="{FF2B5EF4-FFF2-40B4-BE49-F238E27FC236}">
                <a16:creationId xmlns:a16="http://schemas.microsoft.com/office/drawing/2014/main" id="{A9C23B34-6B31-AB68-9E2C-157C19E68626}"/>
              </a:ext>
            </a:extLst>
          </p:cNvPr>
          <p:cNvGraphicFramePr>
            <a:graphicFrameLocks/>
          </p:cNvGraphicFramePr>
          <p:nvPr>
            <p:extLst>
              <p:ext uri="{D42A27DB-BD31-4B8C-83A1-F6EECF244321}">
                <p14:modId xmlns:p14="http://schemas.microsoft.com/office/powerpoint/2010/main" val="1133974549"/>
              </p:ext>
            </p:extLst>
          </p:nvPr>
        </p:nvGraphicFramePr>
        <p:xfrm>
          <a:off x="-5256" y="1570051"/>
          <a:ext cx="11051628" cy="4767687"/>
        </p:xfrm>
        <a:graphic>
          <a:graphicData uri="http://schemas.openxmlformats.org/drawingml/2006/table">
            <a:tbl>
              <a:tblPr firstRow="1" bandRow="1">
                <a:noFill/>
                <a:tableStyleId>{5C22544A-7EE6-4342-B048-85BDC9FD1C3A}</a:tableStyleId>
              </a:tblPr>
              <a:tblGrid>
                <a:gridCol w="1986801">
                  <a:extLst>
                    <a:ext uri="{9D8B030D-6E8A-4147-A177-3AD203B41FA5}">
                      <a16:colId xmlns:a16="http://schemas.microsoft.com/office/drawing/2014/main" val="20000"/>
                    </a:ext>
                  </a:extLst>
                </a:gridCol>
                <a:gridCol w="9064827">
                  <a:extLst>
                    <a:ext uri="{9D8B030D-6E8A-4147-A177-3AD203B41FA5}">
                      <a16:colId xmlns:a16="http://schemas.microsoft.com/office/drawing/2014/main" val="20001"/>
                    </a:ext>
                  </a:extLst>
                </a:gridCol>
              </a:tblGrid>
              <a:tr h="604080">
                <a:tc>
                  <a:txBody>
                    <a:bodyPr/>
                    <a:lstStyle>
                      <a:lvl1pPr lvl="0" rtl="0">
                        <a:defRPr/>
                      </a:lvl1pPr>
                    </a:lstStyle>
                    <a:p>
                      <a:pPr marL="0" lvl="0" algn="l" rtl="0">
                        <a:lnSpc>
                          <a:spcPct val="150000"/>
                        </a:lnSpc>
                      </a:pPr>
                      <a:r>
                        <a:rPr lang="en-GB" sz="1800" b="1" cap="none" spc="0" dirty="0">
                          <a:solidFill>
                            <a:schemeClr val="tx1"/>
                          </a:solidFill>
                          <a:latin typeface="Segoe UI" panose="020B0502040204020203" pitchFamily="34" charset="0"/>
                          <a:ea typeface="+mn-ea"/>
                          <a:cs typeface="Segoe UI" panose="020B0502040204020203" pitchFamily="34" charset="0"/>
                        </a:rPr>
                        <a:t>BENEFITS</a:t>
                      </a:r>
                    </a:p>
                  </a:txBody>
                  <a:tcPr marL="0" marR="67168" marT="26867" marB="201503">
                    <a:lnL w="12700" cmpd="sng">
                      <a:noFill/>
                    </a:lnL>
                    <a:lnR w="12700" cmpd="sng">
                      <a:noFill/>
                    </a:lnR>
                    <a:lnT w="28575" cap="flat" cmpd="sng" algn="ctr">
                      <a:solidFill>
                        <a:schemeClr val="tx1"/>
                      </a:solidFill>
                      <a:prstDash val="solid"/>
                    </a:lnT>
                    <a:lnB w="38100" cmpd="sng">
                      <a:noFill/>
                    </a:lnB>
                    <a:noFill/>
                  </a:tcPr>
                </a:tc>
                <a:tc>
                  <a:txBody>
                    <a:bodyPr/>
                    <a:lstStyle>
                      <a:lvl1pPr lvl="0" rtl="0">
                        <a:defRPr/>
                      </a:lvl1pPr>
                    </a:lstStyle>
                    <a:p>
                      <a:pPr marL="0" lvl="0" algn="l" rtl="0">
                        <a:lnSpc>
                          <a:spcPct val="150000"/>
                        </a:lnSpc>
                      </a:pPr>
                      <a:r>
                        <a:rPr lang="en-US" sz="1800" b="1" cap="none" spc="0" dirty="0">
                          <a:solidFill>
                            <a:schemeClr val="tx1"/>
                          </a:solidFill>
                          <a:latin typeface="Segoe UI" panose="020B0502040204020203" pitchFamily="34" charset="0"/>
                          <a:cs typeface="Segoe UI" panose="020B0502040204020203" pitchFamily="34" charset="0"/>
                        </a:rPr>
                        <a:t>  PACKAGE CONTENT</a:t>
                      </a:r>
                    </a:p>
                  </a:txBody>
                  <a:tcPr marL="0" marR="67168" marT="26867" marB="201503">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10000"/>
                  </a:ext>
                </a:extLst>
              </a:tr>
              <a:tr h="1870700">
                <a:tc>
                  <a:txBody>
                    <a:bodyPr/>
                    <a:lstStyle>
                      <a:lvl1pPr lvl="0" rtl="0">
                        <a:defRPr/>
                      </a:lvl1pPr>
                    </a:lstStyle>
                    <a:p>
                      <a:pPr marL="0" lvl="0" indent="0" algn="l" rtl="0">
                        <a:lnSpc>
                          <a:spcPct val="150000"/>
                        </a:lnSpc>
                        <a:buNone/>
                      </a:pPr>
                      <a:r>
                        <a:rPr lang="en-GB" sz="1800" b="1" cap="none" spc="0" dirty="0">
                          <a:solidFill>
                            <a:schemeClr val="tx1"/>
                          </a:solidFill>
                          <a:latin typeface="Segoe UI" panose="020B0502040204020203" pitchFamily="34" charset="0"/>
                          <a:cs typeface="Segoe UI" panose="020B0502040204020203" pitchFamily="34" charset="0"/>
                        </a:rPr>
                        <a:t>Outpatient Cover</a:t>
                      </a:r>
                    </a:p>
                  </a:txBody>
                  <a:tcPr marL="0" marR="67168" marT="26867" marB="201503" anchor="ctr">
                    <a:lnL w="12700" cmpd="sng">
                      <a:noFill/>
                      <a:prstDash val="solid"/>
                    </a:lnL>
                    <a:lnR w="12700" cmpd="sng">
                      <a:noFill/>
                      <a:prstDash val="solid"/>
                    </a:lnR>
                    <a:lnT w="38100" cmpd="sng">
                      <a:noFill/>
                    </a:lnT>
                    <a:lnB w="6350" cap="flat" cmpd="sng" algn="ctr">
                      <a:solidFill>
                        <a:schemeClr val="tx1"/>
                      </a:solidFill>
                      <a:prstDash val="solid"/>
                    </a:lnB>
                    <a:noFill/>
                  </a:tcPr>
                </a:tc>
                <a:tc>
                  <a:txBody>
                    <a:bodyPr/>
                    <a:lstStyle>
                      <a:lvl1pPr lvl="0" rtl="0">
                        <a:defRPr/>
                      </a:lvl1pPr>
                    </a:lstStyle>
                    <a:p>
                      <a:pPr algn="just">
                        <a:lnSpc>
                          <a:spcPct val="150000"/>
                        </a:lnSpc>
                      </a:pPr>
                      <a:r>
                        <a:rPr lang="en-GB" sz="1800" cap="none" spc="0" dirty="0">
                          <a:solidFill>
                            <a:schemeClr val="tx1"/>
                          </a:solidFill>
                          <a:latin typeface="Segoe UI" panose="020B0502040204020203" pitchFamily="34" charset="0"/>
                          <a:cs typeface="Segoe UI" panose="020B0502040204020203" pitchFamily="34" charset="0"/>
                        </a:rPr>
                        <a:t>Cover includes; </a:t>
                      </a:r>
                      <a:r>
                        <a:rPr lang="en-GB" sz="1800" kern="1200" cap="none" spc="0" dirty="0">
                          <a:solidFill>
                            <a:schemeClr val="tx1"/>
                          </a:solidFill>
                          <a:effectLst/>
                          <a:latin typeface="Segoe UI" panose="020B0502040204020203" pitchFamily="34" charset="0"/>
                          <a:cs typeface="Segoe UI" panose="020B0502040204020203" pitchFamily="34" charset="0"/>
                        </a:rPr>
                        <a:t>Consultation with a General Practitioner &amp; Specialist, basic laboratory investigations, drugs &amp; dispensation, health education, wellness and counselling, physiotherapy </a:t>
                      </a:r>
                      <a:r>
                        <a:rPr lang="en-GB" sz="1800" kern="1200" cap="none" spc="0" dirty="0">
                          <a:solidFill>
                            <a:schemeClr val="tx1"/>
                          </a:solidFill>
                          <a:effectLst/>
                          <a:latin typeface="Segoe UI" panose="020B0502040204020203" pitchFamily="34" charset="0"/>
                          <a:ea typeface="+mn-ea"/>
                          <a:cs typeface="Segoe UI" panose="020B0502040204020203" pitchFamily="34" charset="0"/>
                        </a:rPr>
                        <a:t>services and the following vaccines; KEPI vaccines, Rota virus vaccine, Anti-rabies and Anti-snake venom.</a:t>
                      </a:r>
                    </a:p>
                  </a:txBody>
                  <a:tcPr marL="0" marR="67168" marT="26867" marB="201503" anchor="ctr">
                    <a:lnL w="12700" cmpd="sng">
                      <a:noFill/>
                      <a:prstDash val="solid"/>
                    </a:lnL>
                    <a:lnR w="12700" cmpd="sng">
                      <a:noFill/>
                      <a:prstDash val="solid"/>
                    </a:lnR>
                    <a:lnT w="38100" cmpd="sng">
                      <a:noFill/>
                    </a:lnT>
                    <a:lnB w="6350" cap="flat" cmpd="sng" algn="ctr">
                      <a:solidFill>
                        <a:schemeClr val="tx1"/>
                      </a:solidFill>
                      <a:prstDash val="solid"/>
                    </a:lnB>
                    <a:noFill/>
                  </a:tcPr>
                </a:tc>
                <a:extLst>
                  <a:ext uri="{0D108BD9-81ED-4DB2-BD59-A6C34878D82A}">
                    <a16:rowId xmlns:a16="http://schemas.microsoft.com/office/drawing/2014/main" val="10001"/>
                  </a:ext>
                </a:extLst>
              </a:tr>
              <a:tr h="2292907">
                <a:tc>
                  <a:txBody>
                    <a:bodyPr/>
                    <a:lstStyle>
                      <a:lvl1pPr lvl="0" rtl="0">
                        <a:defRPr/>
                      </a:lvl1pPr>
                    </a:lstStyle>
                    <a:p>
                      <a:pPr lvl="0" algn="l" rtl="0">
                        <a:lnSpc>
                          <a:spcPct val="150000"/>
                        </a:lnSpc>
                      </a:pPr>
                      <a:r>
                        <a:rPr lang="en-GB" sz="1800" b="1" cap="none" spc="0">
                          <a:solidFill>
                            <a:schemeClr val="tx1"/>
                          </a:solidFill>
                          <a:latin typeface="Segoe UI" panose="020B0502040204020203" pitchFamily="34" charset="0"/>
                          <a:cs typeface="Segoe UI" panose="020B0502040204020203" pitchFamily="34" charset="0"/>
                        </a:rPr>
                        <a:t>Inpatient</a:t>
                      </a:r>
                      <a:r>
                        <a:rPr lang="en-GB" sz="1800" b="1" cap="none" spc="0" baseline="0">
                          <a:solidFill>
                            <a:schemeClr val="tx1"/>
                          </a:solidFill>
                          <a:latin typeface="Segoe UI" panose="020B0502040204020203" pitchFamily="34" charset="0"/>
                          <a:cs typeface="Segoe UI" panose="020B0502040204020203" pitchFamily="34" charset="0"/>
                        </a:rPr>
                        <a:t> Cover</a:t>
                      </a:r>
                    </a:p>
                  </a:txBody>
                  <a:tcPr marL="0" marR="67168" marT="26867" marB="201503" anchor="ctr">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lvl1pPr lvl="0" rtl="0">
                        <a:defRPr/>
                      </a:lvl1pPr>
                    </a:lstStyle>
                    <a:p>
                      <a:pPr lvl="0" algn="just">
                        <a:lnSpc>
                          <a:spcPct val="150000"/>
                        </a:lnSpc>
                      </a:pPr>
                      <a:r>
                        <a:rPr lang="en-GB" sz="1800" kern="1200" cap="none" spc="0" dirty="0">
                          <a:solidFill>
                            <a:schemeClr val="tx1"/>
                          </a:solidFill>
                          <a:effectLst/>
                          <a:latin typeface="Segoe UI" panose="020B0502040204020203" pitchFamily="34" charset="0"/>
                          <a:cs typeface="Segoe UI" panose="020B0502040204020203" pitchFamily="34" charset="0"/>
                        </a:rPr>
                        <a:t>Cover includes hospital stay with health care diagnosis, consultation, accommodation/bed charges, nursing care, diagnostic  laboratory tests, radiology examinations, physician’s, surgeon’s, anaesthetist’s, physiotherapist’s fees, operating theatre charges, specialist consultations or visits, prescribed medications and dressings. </a:t>
                      </a:r>
                      <a:endParaRPr lang="en-GB" sz="1800" kern="1200" cap="none" spc="0" dirty="0">
                        <a:solidFill>
                          <a:schemeClr val="tx1"/>
                        </a:solidFill>
                        <a:effectLst/>
                        <a:latin typeface="Segoe UI" panose="020B0502040204020203" pitchFamily="34" charset="0"/>
                        <a:ea typeface="+mn-ea"/>
                        <a:cs typeface="Segoe UI" panose="020B0502040204020203" pitchFamily="34" charset="0"/>
                      </a:endParaRPr>
                    </a:p>
                  </a:txBody>
                  <a:tcPr marL="0" marR="67168" marT="26867" marB="201503" anchor="ctr">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136331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C35A8-4954-D34B-A31D-3DD4A3702AA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BD22D6C-31E0-CE38-841A-C7C419026F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62" y="0"/>
            <a:ext cx="12192000" cy="6858000"/>
          </a:xfrm>
          <a:prstGeom prst="rect">
            <a:avLst/>
          </a:prstGeom>
        </p:spPr>
      </p:pic>
      <p:sp>
        <p:nvSpPr>
          <p:cNvPr id="2" name="Rectangle 1">
            <a:extLst>
              <a:ext uri="{FF2B5EF4-FFF2-40B4-BE49-F238E27FC236}">
                <a16:creationId xmlns:a16="http://schemas.microsoft.com/office/drawing/2014/main" id="{71FD96E4-7B9B-345A-272F-38DB42DADB5A}"/>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r>
              <a:rPr lang="en-US" sz="2400" b="1"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t>
            </a:r>
          </a:p>
        </p:txBody>
      </p:sp>
      <p:graphicFrame>
        <p:nvGraphicFramePr>
          <p:cNvPr id="5" name="Content Placeholder 2">
            <a:extLst>
              <a:ext uri="{FF2B5EF4-FFF2-40B4-BE49-F238E27FC236}">
                <a16:creationId xmlns:a16="http://schemas.microsoft.com/office/drawing/2014/main" id="{1EDA0D86-3798-22AF-697B-FB2CCC7E5805}"/>
              </a:ext>
            </a:extLst>
          </p:cNvPr>
          <p:cNvGraphicFramePr>
            <a:graphicFrameLocks/>
          </p:cNvGraphicFramePr>
          <p:nvPr>
            <p:extLst>
              <p:ext uri="{D42A27DB-BD31-4B8C-83A1-F6EECF244321}">
                <p14:modId xmlns:p14="http://schemas.microsoft.com/office/powerpoint/2010/main" val="2709697432"/>
              </p:ext>
            </p:extLst>
          </p:nvPr>
        </p:nvGraphicFramePr>
        <p:xfrm>
          <a:off x="63062" y="1366346"/>
          <a:ext cx="10941269" cy="4819870"/>
        </p:xfrm>
        <a:graphic>
          <a:graphicData uri="http://schemas.openxmlformats.org/drawingml/2006/table">
            <a:tbl>
              <a:tblPr firstRow="1" bandRow="1">
                <a:noFill/>
                <a:tableStyleId>{5C22544A-7EE6-4342-B048-85BDC9FD1C3A}</a:tableStyleId>
              </a:tblPr>
              <a:tblGrid>
                <a:gridCol w="2469931">
                  <a:extLst>
                    <a:ext uri="{9D8B030D-6E8A-4147-A177-3AD203B41FA5}">
                      <a16:colId xmlns:a16="http://schemas.microsoft.com/office/drawing/2014/main" val="20000"/>
                    </a:ext>
                  </a:extLst>
                </a:gridCol>
                <a:gridCol w="8471338">
                  <a:extLst>
                    <a:ext uri="{9D8B030D-6E8A-4147-A177-3AD203B41FA5}">
                      <a16:colId xmlns:a16="http://schemas.microsoft.com/office/drawing/2014/main" val="20001"/>
                    </a:ext>
                  </a:extLst>
                </a:gridCol>
              </a:tblGrid>
              <a:tr h="595673">
                <a:tc>
                  <a:txBody>
                    <a:bodyPr/>
                    <a:lstStyle>
                      <a:lvl1pPr lvl="0" rtl="0">
                        <a:defRPr/>
                      </a:lvl1pPr>
                    </a:lstStyle>
                    <a:p>
                      <a:pPr marL="0" lvl="0" algn="l" rtl="0">
                        <a:lnSpc>
                          <a:spcPct val="150000"/>
                        </a:lnSpc>
                      </a:pPr>
                      <a:r>
                        <a:rPr lang="en-GB" sz="1800" b="1" cap="none" spc="0">
                          <a:solidFill>
                            <a:schemeClr val="tx1"/>
                          </a:solidFill>
                          <a:latin typeface="Segoe UI" panose="020B0502040204020203" pitchFamily="34" charset="0"/>
                          <a:ea typeface="+mn-ea"/>
                          <a:cs typeface="Segoe UI" panose="020B0502040204020203" pitchFamily="34" charset="0"/>
                        </a:rPr>
                        <a:t>BENEFITS</a:t>
                      </a:r>
                    </a:p>
                  </a:txBody>
                  <a:tcPr marL="0" marR="67168" marT="26867" marB="201503">
                    <a:lnL w="12700" cmpd="sng">
                      <a:noFill/>
                    </a:lnL>
                    <a:lnR w="12700" cmpd="sng">
                      <a:noFill/>
                    </a:lnR>
                    <a:lnT w="28575" cap="flat" cmpd="sng" algn="ctr">
                      <a:solidFill>
                        <a:schemeClr val="tx1"/>
                      </a:solidFill>
                      <a:prstDash val="solid"/>
                    </a:lnT>
                    <a:lnB w="38100" cmpd="sng">
                      <a:noFill/>
                    </a:lnB>
                    <a:noFill/>
                  </a:tcPr>
                </a:tc>
                <a:tc>
                  <a:txBody>
                    <a:bodyPr/>
                    <a:lstStyle>
                      <a:lvl1pPr lvl="0" rtl="0">
                        <a:defRPr/>
                      </a:lvl1pPr>
                    </a:lstStyle>
                    <a:p>
                      <a:pPr marL="0" lvl="0" algn="l" rtl="0">
                        <a:lnSpc>
                          <a:spcPct val="150000"/>
                        </a:lnSpc>
                      </a:pPr>
                      <a:r>
                        <a:rPr lang="en-US" sz="1800" b="1" cap="none" spc="0" dirty="0">
                          <a:solidFill>
                            <a:schemeClr val="tx1"/>
                          </a:solidFill>
                          <a:latin typeface="Segoe UI" panose="020B0502040204020203" pitchFamily="34" charset="0"/>
                          <a:cs typeface="Segoe UI" panose="020B0502040204020203" pitchFamily="34" charset="0"/>
                        </a:rPr>
                        <a:t>  PACKAGE CONTENT</a:t>
                      </a:r>
                    </a:p>
                  </a:txBody>
                  <a:tcPr marL="0" marR="67168" marT="26867" marB="201503">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10000"/>
                  </a:ext>
                </a:extLst>
              </a:tr>
              <a:tr h="2260994">
                <a:tc>
                  <a:txBody>
                    <a:bodyPr/>
                    <a:lstStyle>
                      <a:lvl1pPr lvl="0" rtl="0">
                        <a:defRPr/>
                      </a:lvl1pPr>
                    </a:lstStyle>
                    <a:p>
                      <a:pPr marL="0" lvl="0" indent="0" algn="l" defTabSz="914400" rtl="0" eaLnBrk="1" latinLnBrk="0" hangingPunct="1">
                        <a:lnSpc>
                          <a:spcPct val="150000"/>
                        </a:lnSpc>
                        <a:buNone/>
                      </a:pPr>
                      <a:r>
                        <a:rPr lang="en-GB" sz="1800" b="1" kern="1200" cap="none" spc="0" dirty="0">
                          <a:solidFill>
                            <a:schemeClr val="tx1"/>
                          </a:solidFill>
                          <a:latin typeface="Segoe UI" panose="020B0502040204020203" pitchFamily="34" charset="0"/>
                          <a:cs typeface="Segoe UI" panose="020B0502040204020203" pitchFamily="34" charset="0"/>
                        </a:rPr>
                        <a:t>Maternity &amp; Reproductive Health</a:t>
                      </a:r>
                      <a:endParaRPr lang="en-GB" sz="1800" b="1" kern="1200" cap="none" spc="0" dirty="0">
                        <a:solidFill>
                          <a:schemeClr val="tx1"/>
                        </a:solidFill>
                        <a:latin typeface="Segoe UI" panose="020B0502040204020203" pitchFamily="34" charset="0"/>
                        <a:ea typeface="+mn-ea"/>
                        <a:cs typeface="Segoe UI" panose="020B0502040204020203" pitchFamily="34" charset="0"/>
                      </a:endParaRPr>
                    </a:p>
                  </a:txBody>
                  <a:tcPr marL="0" marR="67168" marT="26867" marB="201503" anchor="ctr">
                    <a:lnL w="12700" cmpd="sng">
                      <a:noFill/>
                      <a:prstDash val="solid"/>
                    </a:lnL>
                    <a:lnR w="12700" cmpd="sng">
                      <a:noFill/>
                      <a:prstDash val="solid"/>
                    </a:lnR>
                    <a:lnT w="12700" cmpd="sng">
                      <a:noFill/>
                      <a:prstDash val="solid"/>
                    </a:lnT>
                    <a:lnB w="12700" cmpd="sng">
                      <a:noFill/>
                      <a:prstDash val="solid"/>
                    </a:lnB>
                    <a:noFill/>
                  </a:tcPr>
                </a:tc>
                <a:tc>
                  <a:txBody>
                    <a:bodyPr/>
                    <a:lstStyle>
                      <a:lvl1pPr lvl="0" rtl="0">
                        <a:defRPr/>
                      </a:lvl1pP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1800" kern="1200" cap="none" spc="0" dirty="0">
                          <a:solidFill>
                            <a:schemeClr val="tx1"/>
                          </a:solidFill>
                          <a:latin typeface="Segoe UI" panose="020B0502040204020203" pitchFamily="34" charset="0"/>
                          <a:cs typeface="Segoe UI" panose="020B0502040204020203" pitchFamily="34" charset="0"/>
                        </a:rPr>
                        <a:t>Antenatal care,</a:t>
                      </a:r>
                      <a:r>
                        <a:rPr lang="en-US" sz="1800" kern="1200" cap="none" spc="0" baseline="0" dirty="0">
                          <a:solidFill>
                            <a:schemeClr val="tx1"/>
                          </a:solidFill>
                          <a:latin typeface="Segoe UI" panose="020B0502040204020203" pitchFamily="34" charset="0"/>
                          <a:cs typeface="Segoe UI" panose="020B0502040204020203" pitchFamily="34" charset="0"/>
                        </a:rPr>
                        <a:t> d</a:t>
                      </a:r>
                      <a:r>
                        <a:rPr lang="en-US" sz="1800" kern="1200" cap="none" spc="0" dirty="0">
                          <a:solidFill>
                            <a:schemeClr val="tx1"/>
                          </a:solidFill>
                          <a:latin typeface="Segoe UI" panose="020B0502040204020203" pitchFamily="34" charset="0"/>
                          <a:cs typeface="Segoe UI" panose="020B0502040204020203" pitchFamily="34" charset="0"/>
                        </a:rPr>
                        <a:t>elivery through both Normal Delivery or Caesarian Section and Postnatal</a:t>
                      </a:r>
                      <a:r>
                        <a:rPr lang="en-US" sz="1800" kern="1200" cap="none" spc="0" baseline="0" dirty="0">
                          <a:solidFill>
                            <a:schemeClr val="tx1"/>
                          </a:solidFill>
                          <a:latin typeface="Segoe UI" panose="020B0502040204020203" pitchFamily="34" charset="0"/>
                          <a:cs typeface="Segoe UI" panose="020B0502040204020203" pitchFamily="34" charset="0"/>
                        </a:rPr>
                        <a:t> care.</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sw-KE" sz="1800" kern="1200" cap="none" spc="0" dirty="0">
                          <a:solidFill>
                            <a:schemeClr val="tx1"/>
                          </a:solidFill>
                          <a:latin typeface="Segoe UI" panose="020B0502040204020203" pitchFamily="34" charset="0"/>
                          <a:cs typeface="Segoe UI" panose="020B0502040204020203" pitchFamily="34" charset="0"/>
                        </a:rPr>
                        <a:t>Family planning services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GB" sz="1800" dirty="0">
                          <a:latin typeface="Segoe UI" panose="020B0502040204020203" pitchFamily="34" charset="0"/>
                          <a:cs typeface="Segoe UI" panose="020B0502040204020203" pitchFamily="34" charset="0"/>
                        </a:rPr>
                        <a:t>Management of postnatal and neonatal complications within applicable inpatient limits</a:t>
                      </a:r>
                      <a:endParaRPr lang="en-US" sz="1800" kern="1200" cap="none" spc="0" dirty="0">
                        <a:solidFill>
                          <a:schemeClr val="tx1"/>
                        </a:solidFill>
                        <a:latin typeface="Segoe UI" panose="020B0502040204020203" pitchFamily="34" charset="0"/>
                        <a:cs typeface="Segoe UI" panose="020B0502040204020203" pitchFamily="34" charset="0"/>
                      </a:endParaRPr>
                    </a:p>
                  </a:txBody>
                  <a:tcPr marL="0" marR="67168" marT="26867" marB="201503"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0003"/>
                  </a:ext>
                </a:extLst>
              </a:tr>
              <a:tr h="1130498">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1800" b="1" kern="1200" dirty="0">
                          <a:solidFill>
                            <a:schemeClr val="dk1"/>
                          </a:solidFill>
                          <a:latin typeface="Segoe UI" panose="020B0502040204020203" pitchFamily="34" charset="0"/>
                          <a:ea typeface="+mn-ea"/>
                          <a:cs typeface="Segoe UI" panose="020B0502040204020203" pitchFamily="34" charset="0"/>
                        </a:rPr>
                        <a:t>Surgical Package </a:t>
                      </a:r>
                    </a:p>
                  </a:txBody>
                  <a:tcPr marL="57647" marR="84227" marT="92258" marB="110097" anchor="ctr">
                    <a:lnL w="12700" cmpd="sng">
                      <a:noFill/>
                      <a:prstDash val="solid"/>
                    </a:lnL>
                    <a:lnR w="12700" cmpd="sng">
                      <a:noFill/>
                      <a:prstDash val="solid"/>
                    </a:lnR>
                    <a:lnT w="12700" cmpd="sng">
                      <a:noFill/>
                      <a:prstDash val="solid"/>
                    </a:lnT>
                    <a:lnB w="12700" cmpd="sng">
                      <a:noFill/>
                      <a:prstDash val="solid"/>
                    </a:lnB>
                    <a:noFill/>
                  </a:tcPr>
                </a:tc>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GB" sz="1800" kern="1200" dirty="0">
                          <a:solidFill>
                            <a:schemeClr val="dk1"/>
                          </a:solidFill>
                          <a:latin typeface="Segoe UI" panose="020B0502040204020203" pitchFamily="34" charset="0"/>
                          <a:ea typeface="+mn-ea"/>
                          <a:cs typeface="Segoe UI" panose="020B0502040204020203" pitchFamily="34" charset="0"/>
                        </a:rPr>
                        <a:t>Includes all surgical procedures(minor, major and specialized) including transplants with an exception of cosmetic surgeries.</a:t>
                      </a:r>
                    </a:p>
                  </a:txBody>
                  <a:tcPr marL="57647" marR="63170" marT="92258" marB="11009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937401269"/>
                  </a:ext>
                </a:extLst>
              </a:tr>
              <a:tr h="832705">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1800" b="1" kern="1200" dirty="0">
                          <a:solidFill>
                            <a:schemeClr val="dk1"/>
                          </a:solidFill>
                          <a:latin typeface="Segoe UI" panose="020B0502040204020203" pitchFamily="34" charset="0"/>
                          <a:ea typeface="+mn-ea"/>
                          <a:cs typeface="Segoe UI" panose="020B0502040204020203" pitchFamily="34" charset="0"/>
                        </a:rPr>
                        <a:t>Organ Donor Testing</a:t>
                      </a:r>
                    </a:p>
                  </a:txBody>
                  <a:tcPr marL="57647" marR="84227" marT="92258" marB="110097" anchor="ctr">
                    <a:lnL w="12700" cmpd="sng">
                      <a:noFill/>
                      <a:prstDash val="solid"/>
                    </a:lnL>
                    <a:lnR w="12700" cmpd="sng">
                      <a:noFill/>
                      <a:prstDash val="solid"/>
                    </a:lnR>
                    <a:lnT w="12700" cmpd="sng">
                      <a:noFill/>
                      <a:prstDash val="solid"/>
                    </a:lnT>
                    <a:lnB w="12700" cmpd="sng">
                      <a:noFill/>
                      <a:prstDash val="solid"/>
                    </a:lnB>
                    <a:noFill/>
                  </a:tcPr>
                </a:tc>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1800" kern="1200" dirty="0">
                          <a:solidFill>
                            <a:schemeClr val="dk1"/>
                          </a:solidFill>
                          <a:latin typeface="Segoe UI" panose="020B0502040204020203" pitchFamily="34" charset="0"/>
                          <a:ea typeface="+mn-ea"/>
                          <a:cs typeface="Segoe UI" panose="020B0502040204020203" pitchFamily="34" charset="0"/>
                        </a:rPr>
                        <a:t>Pre-test costs for the kidney donor identification up to a maximum of two (2). </a:t>
                      </a:r>
                    </a:p>
                  </a:txBody>
                  <a:tcPr marL="57647" marR="63170" marT="92258" marB="11009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744467746"/>
                  </a:ext>
                </a:extLst>
              </a:tr>
            </a:tbl>
          </a:graphicData>
        </a:graphic>
      </p:graphicFrame>
    </p:spTree>
    <p:extLst>
      <p:ext uri="{BB962C8B-B14F-4D97-AF65-F5344CB8AC3E}">
        <p14:creationId xmlns:p14="http://schemas.microsoft.com/office/powerpoint/2010/main" val="17916681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FCF48-B6D1-7368-4AA2-18CA537DDC1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63A3765-576D-FDD2-EB5A-01D2C36F1D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589E32EF-1431-08DE-75D9-3F67743CE89B}"/>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r>
              <a:rPr lang="en-US" sz="2400" b="1"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t>
            </a:r>
          </a:p>
        </p:txBody>
      </p:sp>
      <p:graphicFrame>
        <p:nvGraphicFramePr>
          <p:cNvPr id="4" name="Table 3">
            <a:extLst>
              <a:ext uri="{FF2B5EF4-FFF2-40B4-BE49-F238E27FC236}">
                <a16:creationId xmlns:a16="http://schemas.microsoft.com/office/drawing/2014/main" id="{0F9376FF-006A-9CF8-5F6C-78FD6D24A93D}"/>
              </a:ext>
            </a:extLst>
          </p:cNvPr>
          <p:cNvGraphicFramePr/>
          <p:nvPr>
            <p:extLst>
              <p:ext uri="{D42A27DB-BD31-4B8C-83A1-F6EECF244321}">
                <p14:modId xmlns:p14="http://schemas.microsoft.com/office/powerpoint/2010/main" val="3754734080"/>
              </p:ext>
            </p:extLst>
          </p:nvPr>
        </p:nvGraphicFramePr>
        <p:xfrm>
          <a:off x="141890" y="1205988"/>
          <a:ext cx="10909738" cy="5489694"/>
        </p:xfrm>
        <a:graphic>
          <a:graphicData uri="http://schemas.openxmlformats.org/drawingml/2006/table">
            <a:tbl>
              <a:tblPr firstRow="1" bandRow="1">
                <a:noFill/>
                <a:tableStyleId>{93296810-A885-4BE3-A3E7-6D5BEEA58F35}</a:tableStyleId>
              </a:tblPr>
              <a:tblGrid>
                <a:gridCol w="3457903">
                  <a:extLst>
                    <a:ext uri="{9D8B030D-6E8A-4147-A177-3AD203B41FA5}">
                      <a16:colId xmlns:a16="http://schemas.microsoft.com/office/drawing/2014/main" val="20000"/>
                    </a:ext>
                  </a:extLst>
                </a:gridCol>
                <a:gridCol w="7451835">
                  <a:extLst>
                    <a:ext uri="{9D8B030D-6E8A-4147-A177-3AD203B41FA5}">
                      <a16:colId xmlns:a16="http://schemas.microsoft.com/office/drawing/2014/main" val="20001"/>
                    </a:ext>
                  </a:extLst>
                </a:gridCol>
              </a:tblGrid>
              <a:tr h="712150">
                <a:tc>
                  <a:txBody>
                    <a:bodyPr/>
                    <a:lstStyle>
                      <a:lvl1pPr lvl="0" rtl="0">
                        <a:defRPr/>
                      </a:lvl1pPr>
                    </a:lstStyle>
                    <a:p>
                      <a:pPr marL="0" lvl="0" indent="0" algn="l" defTabSz="914400" rtl="0" eaLnBrk="1" latinLnBrk="0" hangingPunct="1">
                        <a:lnSpc>
                          <a:spcPct val="150000"/>
                        </a:lnSpc>
                        <a:buNone/>
                      </a:pPr>
                      <a:r>
                        <a:rPr lang="en-GB" sz="2000" kern="1200" dirty="0">
                          <a:solidFill>
                            <a:schemeClr val="tx1">
                              <a:lumMod val="75000"/>
                              <a:lumOff val="25000"/>
                            </a:schemeClr>
                          </a:solidFill>
                          <a:latin typeface="Segoe UI" panose="020B0502040204020203" pitchFamily="34" charset="0"/>
                          <a:ea typeface="+mn-ea"/>
                          <a:cs typeface="Segoe UI" panose="020B0502040204020203" pitchFamily="34" charset="0"/>
                        </a:rPr>
                        <a:t>BENEFITS</a:t>
                      </a:r>
                    </a:p>
                  </a:txBody>
                  <a:tcPr marL="185995" marR="111597" marT="111597" marB="111597" anchor="ctr">
                    <a:lnL w="12700" cmpd="sng">
                      <a:noFill/>
                      <a:prstDash val="solid"/>
                    </a:lnL>
                    <a:lnR w="12700" cmpd="sng">
                      <a:noFill/>
                      <a:prstDash val="solid"/>
                    </a:lnR>
                    <a:lnT w="19050" cap="flat" cmpd="sng" algn="ctr">
                      <a:solidFill>
                        <a:srgbClr val="8F9A9D">
                          <a:alpha val="60000"/>
                        </a:srgbClr>
                      </a:solidFill>
                      <a:prstDash val="solid"/>
                    </a:lnT>
                    <a:lnB w="12700" cmpd="sng">
                      <a:noFill/>
                      <a:prstDash val="solid"/>
                    </a:lnB>
                    <a:noFill/>
                  </a:tcPr>
                </a:tc>
                <a:tc>
                  <a:txBody>
                    <a:bodyPr/>
                    <a:lstStyle>
                      <a:lvl1pPr lvl="0" rtl="0">
                        <a:defRPr/>
                      </a:lvl1pPr>
                    </a:lstStyle>
                    <a:p>
                      <a:pPr marL="0" lvl="0" indent="0" algn="l" defTabSz="914400" rtl="0" eaLnBrk="1" latinLnBrk="0" hangingPunct="1">
                        <a:lnSpc>
                          <a:spcPct val="150000"/>
                        </a:lnSpc>
                        <a:buNone/>
                      </a:pPr>
                      <a:r>
                        <a:rPr lang="en-GB" sz="2000" kern="1200" dirty="0">
                          <a:solidFill>
                            <a:schemeClr val="tx1">
                              <a:lumMod val="75000"/>
                              <a:lumOff val="25000"/>
                            </a:schemeClr>
                          </a:solidFill>
                          <a:latin typeface="Segoe UI" panose="020B0502040204020203" pitchFamily="34" charset="0"/>
                          <a:cs typeface="Segoe UI" panose="020B0502040204020203" pitchFamily="34" charset="0"/>
                        </a:rPr>
                        <a:t> PACKAGE CONTENT</a:t>
                      </a:r>
                      <a:endParaRPr lang="en-GB" sz="2000" kern="1200" dirty="0">
                        <a:solidFill>
                          <a:schemeClr val="tx1">
                            <a:lumMod val="75000"/>
                            <a:lumOff val="25000"/>
                          </a:schemeClr>
                        </a:solidFill>
                        <a:latin typeface="Segoe UI" panose="020B0502040204020203" pitchFamily="34" charset="0"/>
                        <a:ea typeface="+mn-ea"/>
                        <a:cs typeface="Segoe UI" panose="020B0502040204020203" pitchFamily="34" charset="0"/>
                      </a:endParaRPr>
                    </a:p>
                  </a:txBody>
                  <a:tcPr marL="185995" marR="111597" marT="111597" marB="111597" anchor="ctr">
                    <a:lnL w="12700" cmpd="sng">
                      <a:noFill/>
                      <a:prstDash val="solid"/>
                    </a:lnL>
                    <a:lnR w="12700" cmpd="sng">
                      <a:noFill/>
                      <a:prstDash val="solid"/>
                    </a:lnR>
                    <a:lnT w="19050" cap="flat" cmpd="sng" algn="ctr">
                      <a:solidFill>
                        <a:srgbClr val="8F9A9D">
                          <a:alpha val="60000"/>
                        </a:srgbClr>
                      </a:solidFill>
                      <a:prstDash val="solid"/>
                    </a:lnT>
                    <a:lnB w="12700" cmpd="sng">
                      <a:noFill/>
                      <a:prstDash val="solid"/>
                    </a:lnB>
                    <a:noFill/>
                  </a:tcPr>
                </a:tc>
                <a:extLst>
                  <a:ext uri="{0D108BD9-81ED-4DB2-BD59-A6C34878D82A}">
                    <a16:rowId xmlns:a16="http://schemas.microsoft.com/office/drawing/2014/main" val="10000"/>
                  </a:ext>
                </a:extLst>
              </a:tr>
              <a:tr h="1543707">
                <a:tc>
                  <a:txBody>
                    <a:bodyPr/>
                    <a:lstStyle>
                      <a:lvl1pPr lvl="0" rtl="0">
                        <a:defRPr/>
                      </a:lvl1pPr>
                    </a:lstStyle>
                    <a:p>
                      <a:pPr marL="0" lvl="0" indent="0" algn="l" defTabSz="914400" rtl="0" eaLnBrk="1" latinLnBrk="0" hangingPunct="1">
                        <a:lnSpc>
                          <a:spcPct val="150000"/>
                        </a:lnSpc>
                        <a:buNone/>
                      </a:pPr>
                      <a:r>
                        <a:rPr lang="en-GB" sz="1800" b="1" kern="1200" dirty="0">
                          <a:solidFill>
                            <a:schemeClr val="tx1">
                              <a:lumMod val="75000"/>
                              <a:lumOff val="25000"/>
                            </a:schemeClr>
                          </a:solidFill>
                          <a:latin typeface="Segoe UI" panose="020B0502040204020203" pitchFamily="34" charset="0"/>
                          <a:cs typeface="Segoe UI" panose="020B0502040204020203" pitchFamily="34" charset="0"/>
                        </a:rPr>
                        <a:t>Renal Dialysis</a:t>
                      </a:r>
                      <a:endParaRPr lang="en-GB" sz="1800" b="1" kern="1200" dirty="0">
                        <a:solidFill>
                          <a:schemeClr val="tx1">
                            <a:lumMod val="75000"/>
                            <a:lumOff val="25000"/>
                          </a:schemeClr>
                        </a:solidFill>
                        <a:latin typeface="Segoe UI" panose="020B0502040204020203" pitchFamily="34" charset="0"/>
                        <a:ea typeface="+mn-ea"/>
                        <a:cs typeface="Segoe UI" panose="020B0502040204020203" pitchFamily="34" charset="0"/>
                      </a:endParaRPr>
                    </a:p>
                  </a:txBody>
                  <a:tcPr marL="185995" marR="96717" marT="96717" marB="96717" anchor="ctr">
                    <a:lnL w="12700" cmpd="sng">
                      <a:noFill/>
                      <a:prstDash val="solid"/>
                    </a:lnL>
                    <a:lnR w="12700" cmpd="sng">
                      <a:noFill/>
                      <a:prstDash val="solid"/>
                    </a:lnR>
                    <a:lnT w="12700" cmpd="sng">
                      <a:noFill/>
                      <a:prstDash val="solid"/>
                    </a:lnT>
                    <a:lnB w="19050" cap="flat" cmpd="sng" algn="ctr">
                      <a:solidFill>
                        <a:srgbClr val="FFFFFF"/>
                      </a:solidFill>
                      <a:prstDash val="solid"/>
                    </a:lnB>
                    <a:solidFill>
                      <a:srgbClr val="B4BCBE">
                        <a:alpha val="34902"/>
                      </a:srgbClr>
                    </a:solidFill>
                  </a:tcPr>
                </a:tc>
                <a:tc>
                  <a:txBody>
                    <a:bodyPr/>
                    <a:lstStyle>
                      <a:lvl1pPr lvl="0" rtl="0">
                        <a:defRPr/>
                      </a:lvl1pPr>
                    </a:lstStyle>
                    <a:p>
                      <a:pPr lvl="0">
                        <a:lnSpc>
                          <a:spcPct val="150000"/>
                        </a:lnSpc>
                      </a:pPr>
                      <a:r>
                        <a:rPr lang="en-US" sz="1800" kern="1200" dirty="0">
                          <a:solidFill>
                            <a:schemeClr val="tx1">
                              <a:lumMod val="75000"/>
                              <a:lumOff val="25000"/>
                            </a:schemeClr>
                          </a:solidFill>
                          <a:latin typeface="Segoe UI" panose="020B0502040204020203" pitchFamily="34" charset="0"/>
                          <a:ea typeface="+mn-ea"/>
                          <a:cs typeface="Segoe UI" panose="020B0502040204020203" pitchFamily="34" charset="0"/>
                        </a:rPr>
                        <a:t>It caters for hemodialysis for the needed care plan including </a:t>
                      </a:r>
                      <a:r>
                        <a:rPr lang="en-GB" sz="1800" kern="1200" dirty="0">
                          <a:solidFill>
                            <a:schemeClr val="tx1">
                              <a:lumMod val="75000"/>
                              <a:lumOff val="25000"/>
                            </a:schemeClr>
                          </a:solidFill>
                          <a:latin typeface="Segoe UI" panose="020B0502040204020203" pitchFamily="34" charset="0"/>
                          <a:ea typeface="+mn-ea"/>
                          <a:cs typeface="Segoe UI" panose="020B0502040204020203" pitchFamily="34" charset="0"/>
                        </a:rPr>
                        <a:t>Specialists’ reviews, nursing and dialysis services, intra-care and dispensed medications, routine laboratory tests, nutrition, counselling and follow up.</a:t>
                      </a:r>
                      <a:endParaRPr lang="en-US" sz="1800" kern="1200" dirty="0">
                        <a:solidFill>
                          <a:schemeClr val="tx1">
                            <a:lumMod val="75000"/>
                            <a:lumOff val="25000"/>
                          </a:schemeClr>
                        </a:solidFill>
                        <a:latin typeface="Segoe UI" panose="020B0502040204020203" pitchFamily="34" charset="0"/>
                        <a:ea typeface="+mn-ea"/>
                        <a:cs typeface="Segoe UI" panose="020B0502040204020203" pitchFamily="34" charset="0"/>
                      </a:endParaRPr>
                    </a:p>
                  </a:txBody>
                  <a:tcPr marL="185995" marR="96717" marT="96717" marB="96717" anchor="ctr">
                    <a:lnL w="12700" cmpd="sng">
                      <a:noFill/>
                      <a:prstDash val="solid"/>
                    </a:lnL>
                    <a:lnR w="12700" cmpd="sng">
                      <a:noFill/>
                      <a:prstDash val="solid"/>
                    </a:lnR>
                    <a:lnT w="12700" cmpd="sng">
                      <a:no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10001"/>
                  </a:ext>
                </a:extLst>
              </a:tr>
              <a:tr h="1090306">
                <a:tc>
                  <a:txBody>
                    <a:bodyPr/>
                    <a:lstStyle>
                      <a:lvl1pPr lvl="0" rtl="0">
                        <a:defRPr/>
                      </a:lvl1pPr>
                    </a:lstStyle>
                    <a:p>
                      <a:pPr marL="0" lvl="0" indent="0" algn="l" rtl="0">
                        <a:lnSpc>
                          <a:spcPct val="150000"/>
                        </a:lnSpc>
                        <a:buNone/>
                      </a:pPr>
                      <a:r>
                        <a:rPr lang="en-GB" sz="1800" b="1" kern="1200" dirty="0">
                          <a:solidFill>
                            <a:schemeClr val="tx1">
                              <a:lumMod val="75000"/>
                              <a:lumOff val="25000"/>
                            </a:schemeClr>
                          </a:solidFill>
                          <a:latin typeface="Segoe UI" panose="020B0502040204020203" pitchFamily="34" charset="0"/>
                          <a:ea typeface="+mn-ea"/>
                          <a:cs typeface="Segoe UI" panose="020B0502040204020203" pitchFamily="34" charset="0"/>
                        </a:rPr>
                        <a:t>Rehabilitation Package: Drug and Substance Abuse </a:t>
                      </a:r>
                    </a:p>
                  </a:txBody>
                  <a:tcPr marL="185995" marR="96717" marT="96717" marB="96717"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lvl1pPr lvl="0" rtl="0">
                        <a:defRPr/>
                      </a:lvl1pPr>
                    </a:lstStyle>
                    <a:p>
                      <a:pPr marL="0" lvl="0" algn="l" rtl="0">
                        <a:lnSpc>
                          <a:spcPct val="150000"/>
                        </a:lnSpc>
                      </a:pPr>
                      <a:r>
                        <a:rPr lang="en-GB" sz="1800" kern="1200" dirty="0">
                          <a:solidFill>
                            <a:schemeClr val="tx1">
                              <a:lumMod val="75000"/>
                              <a:lumOff val="25000"/>
                            </a:schemeClr>
                          </a:solidFill>
                          <a:latin typeface="Segoe UI" panose="020B0502040204020203" pitchFamily="34" charset="0"/>
                          <a:ea typeface="+mn-ea"/>
                          <a:cs typeface="Segoe UI" panose="020B0502040204020203" pitchFamily="34" charset="0"/>
                        </a:rPr>
                        <a:t>Includes rehabilitation treatment for persons addicted to harmful or hazardous psychoactive substances. </a:t>
                      </a:r>
                    </a:p>
                  </a:txBody>
                  <a:tcPr marL="185995" marR="96717" marT="96717" marB="96717"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10002"/>
                  </a:ext>
                </a:extLst>
              </a:tr>
              <a:tr h="933724">
                <a:tc>
                  <a:txBody>
                    <a:bodyPr/>
                    <a:lstStyle>
                      <a:lvl1pPr lvl="0" rtl="0">
                        <a:defRPr/>
                      </a:lvl1pPr>
                    </a:lstStyle>
                    <a:p>
                      <a:pPr lvl="0" rtl="0">
                        <a:lnSpc>
                          <a:spcPct val="150000"/>
                        </a:lnSpc>
                      </a:pPr>
                      <a:r>
                        <a:rPr lang="en-GB" sz="1800" b="1" dirty="0">
                          <a:solidFill>
                            <a:schemeClr val="tx1">
                              <a:lumMod val="75000"/>
                              <a:lumOff val="25000"/>
                            </a:schemeClr>
                          </a:solidFill>
                          <a:latin typeface="Segoe UI" panose="020B0502040204020203" pitchFamily="34" charset="0"/>
                          <a:cs typeface="Segoe UI" panose="020B0502040204020203" pitchFamily="34" charset="0"/>
                        </a:rPr>
                        <a:t>Radiology</a:t>
                      </a:r>
                      <a:r>
                        <a:rPr lang="en-GB" sz="1800" b="1" baseline="0" dirty="0">
                          <a:solidFill>
                            <a:schemeClr val="tx1">
                              <a:lumMod val="75000"/>
                              <a:lumOff val="25000"/>
                            </a:schemeClr>
                          </a:solidFill>
                          <a:latin typeface="Segoe UI" panose="020B0502040204020203" pitchFamily="34" charset="0"/>
                          <a:cs typeface="Segoe UI" panose="020B0502040204020203" pitchFamily="34" charset="0"/>
                        </a:rPr>
                        <a:t> Package</a:t>
                      </a:r>
                    </a:p>
                  </a:txBody>
                  <a:tcPr marL="185995" marR="96717" marT="96717" marB="96717"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lvl1pPr lvl="0" rtl="0">
                        <a:defRPr/>
                      </a:lvl1pPr>
                    </a:lstStyle>
                    <a:p>
                      <a:pPr lvl="0"/>
                      <a:r>
                        <a:rPr lang="en-US" sz="1800" b="0" kern="1200" dirty="0">
                          <a:solidFill>
                            <a:schemeClr val="tx1">
                              <a:lumMod val="75000"/>
                              <a:lumOff val="25000"/>
                            </a:schemeClr>
                          </a:solidFill>
                          <a:latin typeface="Segoe UI" panose="020B0502040204020203" pitchFamily="34" charset="0"/>
                          <a:ea typeface="+mn-ea"/>
                          <a:cs typeface="Segoe UI" panose="020B0502040204020203" pitchFamily="34" charset="0"/>
                        </a:rPr>
                        <a:t>Includes ALL diagnostic imaging services e.g. CT-Scan, MRI, Mammography, EEG, ECG</a:t>
                      </a:r>
                    </a:p>
                  </a:txBody>
                  <a:tcPr marL="185995" marR="96717" marT="96717" marB="96717"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10003"/>
                  </a:ext>
                </a:extLst>
              </a:tr>
              <a:tr h="933724">
                <a:tc>
                  <a:txBody>
                    <a:bodyPr/>
                    <a:lstStyle/>
                    <a:p>
                      <a:pPr marL="0" lvl="0" algn="l" defTabSz="914400" rtl="0" eaLnBrk="1" latinLnBrk="0" hangingPunct="1">
                        <a:lnSpc>
                          <a:spcPct val="150000"/>
                        </a:lnSpc>
                      </a:pPr>
                      <a:r>
                        <a:rPr lang="en-US" sz="1800" b="1" kern="1200" dirty="0">
                          <a:solidFill>
                            <a:schemeClr val="tx1">
                              <a:lumMod val="75000"/>
                              <a:lumOff val="25000"/>
                            </a:schemeClr>
                          </a:solidFill>
                          <a:latin typeface="Segoe UI" panose="020B0502040204020203" pitchFamily="34" charset="0"/>
                          <a:ea typeface="+mn-ea"/>
                          <a:cs typeface="Segoe UI" panose="020B0502040204020203" pitchFamily="34" charset="0"/>
                        </a:rPr>
                        <a:t>Orthopedic and Other Appliances</a:t>
                      </a:r>
                    </a:p>
                  </a:txBody>
                  <a:tcPr marL="185995" marR="96717" marT="96717" marB="96717"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p>
                      <a:r>
                        <a:rPr lang="en-GB" sz="1800" kern="1200" dirty="0">
                          <a:solidFill>
                            <a:schemeClr val="dk1"/>
                          </a:solidFill>
                          <a:effectLst/>
                          <a:latin typeface="Segoe UI" panose="020B0502040204020203" pitchFamily="34" charset="0"/>
                          <a:ea typeface="+mn-ea"/>
                          <a:cs typeface="Segoe UI" panose="020B0502040204020203" pitchFamily="34" charset="0"/>
                        </a:rPr>
                        <a:t>Covers devices such as hearing aids, prosthetics, and mobility aids (e.g., crutches, wheelchairs) </a:t>
                      </a:r>
                      <a:endParaRPr lang="en-US" sz="1800" b="0" kern="1200" dirty="0">
                        <a:solidFill>
                          <a:schemeClr val="tx1">
                            <a:lumMod val="75000"/>
                            <a:lumOff val="25000"/>
                          </a:schemeClr>
                        </a:solidFill>
                        <a:latin typeface="Segoe UI" panose="020B0502040204020203" pitchFamily="34" charset="0"/>
                        <a:ea typeface="+mn-ea"/>
                        <a:cs typeface="Segoe UI" panose="020B0502040204020203" pitchFamily="34" charset="0"/>
                      </a:endParaRPr>
                    </a:p>
                  </a:txBody>
                  <a:tcPr marL="185995" marR="96717" marT="96717" marB="96717"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143543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5A70F-6DB1-683E-C2B4-71017D76D04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824C2F6-207F-E603-088B-4BFF1CB856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4A916E17-ED9B-CD61-2ED5-C1942B295707}"/>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r>
              <a:rPr lang="en-US" sz="2400" b="1"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t>
            </a:r>
          </a:p>
        </p:txBody>
      </p:sp>
      <p:graphicFrame>
        <p:nvGraphicFramePr>
          <p:cNvPr id="5" name="Table 4">
            <a:extLst>
              <a:ext uri="{FF2B5EF4-FFF2-40B4-BE49-F238E27FC236}">
                <a16:creationId xmlns:a16="http://schemas.microsoft.com/office/drawing/2014/main" id="{F01EBCA6-9CB1-FCF4-D6EF-7B2096BE12BC}"/>
              </a:ext>
            </a:extLst>
          </p:cNvPr>
          <p:cNvGraphicFramePr/>
          <p:nvPr>
            <p:extLst>
              <p:ext uri="{D42A27DB-BD31-4B8C-83A1-F6EECF244321}">
                <p14:modId xmlns:p14="http://schemas.microsoft.com/office/powerpoint/2010/main" val="4009848270"/>
              </p:ext>
            </p:extLst>
          </p:nvPr>
        </p:nvGraphicFramePr>
        <p:xfrm>
          <a:off x="1" y="1355835"/>
          <a:ext cx="11014840" cy="5029541"/>
        </p:xfrm>
        <a:graphic>
          <a:graphicData uri="http://schemas.openxmlformats.org/drawingml/2006/table">
            <a:tbl>
              <a:tblPr firstRow="1" bandRow="1">
                <a:solidFill>
                  <a:srgbClr val="F2F2F2">
                    <a:alpha val="45098"/>
                  </a:srgbClr>
                </a:solidFill>
                <a:tableStyleId>{6E25E649-3F16-4E02-A733-19D2CDBF48F0}</a:tableStyleId>
              </a:tblPr>
              <a:tblGrid>
                <a:gridCol w="3050956">
                  <a:extLst>
                    <a:ext uri="{9D8B030D-6E8A-4147-A177-3AD203B41FA5}">
                      <a16:colId xmlns:a16="http://schemas.microsoft.com/office/drawing/2014/main" val="20000"/>
                    </a:ext>
                  </a:extLst>
                </a:gridCol>
                <a:gridCol w="7963884">
                  <a:extLst>
                    <a:ext uri="{9D8B030D-6E8A-4147-A177-3AD203B41FA5}">
                      <a16:colId xmlns:a16="http://schemas.microsoft.com/office/drawing/2014/main" val="20001"/>
                    </a:ext>
                  </a:extLst>
                </a:gridCol>
              </a:tblGrid>
              <a:tr h="728490">
                <a:tc>
                  <a:txBody>
                    <a:bodyPr/>
                    <a:lstStyle>
                      <a:lvl1pPr lvl="0" rtl="0">
                        <a:defRPr/>
                      </a:lvl1pPr>
                    </a:lstStyle>
                    <a:p>
                      <a:pPr marL="0" lvl="0" algn="l" rtl="0">
                        <a:lnSpc>
                          <a:spcPct val="150000"/>
                        </a:lnSpc>
                      </a:pPr>
                      <a:r>
                        <a:rPr lang="en-GB" sz="1600" b="1" cap="none" spc="0">
                          <a:solidFill>
                            <a:schemeClr val="bg1"/>
                          </a:solidFill>
                          <a:latin typeface="Segoe UI" panose="020B0502040204020203" pitchFamily="34" charset="0"/>
                          <a:cs typeface="Segoe UI" panose="020B0502040204020203" pitchFamily="34" charset="0"/>
                        </a:rPr>
                        <a:t>BENEFIT</a:t>
                      </a:r>
                      <a:r>
                        <a:rPr lang="en-GB" sz="1600" b="1" cap="none" spc="0" baseline="0">
                          <a:solidFill>
                            <a:schemeClr val="bg1"/>
                          </a:solidFill>
                          <a:latin typeface="Segoe UI" panose="020B0502040204020203" pitchFamily="34" charset="0"/>
                          <a:cs typeface="Segoe UI" panose="020B0502040204020203" pitchFamily="34" charset="0"/>
                        </a:rPr>
                        <a:t>S</a:t>
                      </a:r>
                    </a:p>
                  </a:txBody>
                  <a:tcPr marL="0" marR="11529" marT="92258" marB="110097" anchor="ctr">
                    <a:lnL w="12700" cmpd="sng">
                      <a:noFill/>
                      <a:prstDash val="solid"/>
                    </a:lnL>
                    <a:lnR w="12700" cmpd="sng">
                      <a:noFill/>
                      <a:prstDash val="solid"/>
                    </a:lnR>
                    <a:lnT w="19050" cap="flat" cmpd="sng" algn="ctr">
                      <a:noFill/>
                      <a:prstDash val="solid"/>
                    </a:lnT>
                    <a:lnB w="12700" cmpd="sng">
                      <a:noFill/>
                      <a:prstDash val="solid"/>
                    </a:lnB>
                    <a:solidFill>
                      <a:schemeClr val="tx1"/>
                    </a:solidFill>
                  </a:tcPr>
                </a:tc>
                <a:tc>
                  <a:txBody>
                    <a:bodyPr/>
                    <a:lstStyle>
                      <a:lvl1pPr lvl="0" rtl="0">
                        <a:defRPr/>
                      </a:lvl1pPr>
                    </a:lstStyle>
                    <a:p>
                      <a:pPr marL="0" lvl="0" algn="l" rtl="0">
                        <a:lnSpc>
                          <a:spcPct val="150000"/>
                        </a:lnSpc>
                      </a:pPr>
                      <a:r>
                        <a:rPr lang="en-GB" sz="1600" b="1" cap="none" spc="0" dirty="0">
                          <a:solidFill>
                            <a:schemeClr val="bg1"/>
                          </a:solidFill>
                          <a:latin typeface="Segoe UI" panose="020B0502040204020203" pitchFamily="34" charset="0"/>
                          <a:cs typeface="Segoe UI" panose="020B0502040204020203" pitchFamily="34" charset="0"/>
                        </a:rPr>
                        <a:t> PACKAGE CONTENT</a:t>
                      </a:r>
                    </a:p>
                  </a:txBody>
                  <a:tcPr marL="0" marR="11529" marT="92258" marB="110097" anchor="ctr">
                    <a:lnL w="12700" cmpd="sng">
                      <a:noFill/>
                      <a:prstDash val="solid"/>
                    </a:lnL>
                    <a:lnR w="12700" cmpd="sng">
                      <a:noFill/>
                      <a:prstDash val="solid"/>
                    </a:lnR>
                    <a:lnT w="19050" cap="flat" cmpd="sng" algn="ctr">
                      <a:noFill/>
                      <a:prstDash val="solid"/>
                    </a:lnT>
                    <a:lnB w="12700" cmpd="sng">
                      <a:noFill/>
                      <a:prstDash val="solid"/>
                    </a:lnB>
                    <a:solidFill>
                      <a:schemeClr val="tx1"/>
                    </a:solidFill>
                  </a:tcPr>
                </a:tc>
                <a:extLst>
                  <a:ext uri="{0D108BD9-81ED-4DB2-BD59-A6C34878D82A}">
                    <a16:rowId xmlns:a16="http://schemas.microsoft.com/office/drawing/2014/main" val="10000"/>
                  </a:ext>
                </a:extLst>
              </a:tr>
              <a:tr h="1076876">
                <a:tc>
                  <a:txBody>
                    <a:bodyPr/>
                    <a:lstStyle>
                      <a:lvl1pPr lvl="0" rtl="0">
                        <a:defRPr/>
                      </a:lvl1p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GB" sz="1800" b="1" kern="1200" dirty="0">
                          <a:solidFill>
                            <a:schemeClr val="dk1"/>
                          </a:solidFill>
                          <a:latin typeface="Segoe UI" panose="020B0502040204020203" pitchFamily="34" charset="0"/>
                          <a:ea typeface="+mn-ea"/>
                          <a:cs typeface="Segoe UI" panose="020B0502040204020203" pitchFamily="34" charset="0"/>
                        </a:rPr>
                        <a:t>Oncology Package</a:t>
                      </a:r>
                    </a:p>
                  </a:txBody>
                  <a:tcPr marL="0" marR="84227" marT="92258" marB="110097" anchor="ctr">
                    <a:lnL w="12700" cmpd="sng">
                      <a:noFill/>
                      <a:prstDash val="solid"/>
                    </a:lnL>
                    <a:lnR w="12700" cmpd="sng">
                      <a:noFill/>
                      <a:prstDash val="solid"/>
                    </a:lnR>
                    <a:lnT w="12700" cap="flat" cmpd="sng" algn="ctr">
                      <a:noFill/>
                      <a:prstDash val="solid"/>
                      <a:round/>
                      <a:headEnd type="none" w="med" len="med"/>
                      <a:tailEnd type="none" w="med" len="med"/>
                    </a:lnT>
                    <a:lnB w="12700" cap="flat" cmpd="sng" algn="ctr">
                      <a:solidFill>
                        <a:schemeClr val="bg1">
                          <a:lumMod val="75000"/>
                        </a:schemeClr>
                      </a:solidFill>
                      <a:prstDash val="solid"/>
                    </a:lnB>
                    <a:solidFill>
                      <a:srgbClr val="F2F2F2">
                        <a:alpha val="45098"/>
                      </a:srgbClr>
                    </a:solidFill>
                  </a:tcPr>
                </a:tc>
                <a:tc>
                  <a:txBody>
                    <a:bodyPr/>
                    <a:lstStyle>
                      <a:lvl1pPr lvl="0" rtl="0">
                        <a:defRPr/>
                      </a:lvl1p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GB" sz="1800" kern="1200" dirty="0">
                          <a:solidFill>
                            <a:schemeClr val="dk1"/>
                          </a:solidFill>
                          <a:latin typeface="Segoe UI" panose="020B0502040204020203" pitchFamily="34" charset="0"/>
                          <a:ea typeface="+mn-ea"/>
                          <a:cs typeface="Segoe UI" panose="020B0502040204020203" pitchFamily="34" charset="0"/>
                        </a:rPr>
                        <a:t>Includes treatment for cancer patients using radiotherapy, chemotherapy, hormonal therapy and immunotherapy.</a:t>
                      </a:r>
                    </a:p>
                  </a:txBody>
                  <a:tcPr marL="0" marR="17346" marT="92258" marB="110097" anchor="ctr">
                    <a:lnL w="12700" cmpd="sng">
                      <a:noFill/>
                      <a:prstDash val="solid"/>
                    </a:lnL>
                    <a:lnR w="12700" cmpd="sng">
                      <a:noFill/>
                      <a:prstDash val="solid"/>
                    </a:lnR>
                    <a:lnT w="12700" cap="flat" cmpd="sng" algn="ctr">
                      <a:noFill/>
                      <a:prstDash val="solid"/>
                      <a:round/>
                      <a:headEnd type="none" w="med" len="med"/>
                      <a:tailEnd type="none" w="med" len="med"/>
                    </a:lnT>
                    <a:lnB w="12700" cap="flat" cmpd="sng" algn="ctr">
                      <a:solidFill>
                        <a:schemeClr val="bg1">
                          <a:lumMod val="75000"/>
                        </a:schemeClr>
                      </a:solidFill>
                      <a:prstDash val="solid"/>
                    </a:lnB>
                    <a:solidFill>
                      <a:srgbClr val="F2F2F2">
                        <a:alpha val="45098"/>
                      </a:srgbClr>
                    </a:solidFill>
                  </a:tcPr>
                </a:tc>
                <a:extLst>
                  <a:ext uri="{0D108BD9-81ED-4DB2-BD59-A6C34878D82A}">
                    <a16:rowId xmlns:a16="http://schemas.microsoft.com/office/drawing/2014/main" val="10003"/>
                  </a:ext>
                </a:extLst>
              </a:tr>
              <a:tr h="966251">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1800" b="1" kern="1200" dirty="0">
                          <a:solidFill>
                            <a:schemeClr val="dk1"/>
                          </a:solidFill>
                          <a:latin typeface="Segoe UI" panose="020B0502040204020203" pitchFamily="34" charset="0"/>
                          <a:ea typeface="+mn-ea"/>
                          <a:cs typeface="Segoe UI" panose="020B0502040204020203" pitchFamily="34" charset="0"/>
                        </a:rPr>
                        <a:t>Dental Package</a:t>
                      </a:r>
                    </a:p>
                  </a:txBody>
                  <a:tcPr marL="57647" marR="84227" marT="92258" marB="110097" anchor="ctr">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BFBFBF">
                        <a:alpha val="34902"/>
                      </a:srgb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GB" sz="1800" kern="1200" dirty="0">
                          <a:solidFill>
                            <a:schemeClr val="dk1"/>
                          </a:solidFill>
                          <a:latin typeface="Segoe UI" panose="020B0502040204020203" pitchFamily="34" charset="0"/>
                          <a:ea typeface="+mn-ea"/>
                          <a:cs typeface="Segoe UI" panose="020B0502040204020203" pitchFamily="34" charset="0"/>
                        </a:rPr>
                        <a:t>Covers consultations, orthodontics, root canal treatment, post-root canal crowns, fillings, X-rays, and extractions (including surgical extractions).</a:t>
                      </a:r>
                      <a:endParaRPr lang="en-US" sz="1800" kern="1200" dirty="0">
                        <a:solidFill>
                          <a:schemeClr val="dk1"/>
                        </a:solidFill>
                        <a:latin typeface="Segoe UI" panose="020B0502040204020203" pitchFamily="34" charset="0"/>
                        <a:ea typeface="+mn-ea"/>
                        <a:cs typeface="Segoe UI" panose="020B0502040204020203" pitchFamily="34" charset="0"/>
                      </a:endParaRPr>
                    </a:p>
                  </a:txBody>
                  <a:tcPr marL="57647" marR="17346" marT="92258" marB="110097" anchor="ctr">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BFBFBF">
                        <a:alpha val="34902"/>
                      </a:srgbClr>
                    </a:solidFill>
                  </a:tcPr>
                </a:tc>
                <a:extLst>
                  <a:ext uri="{0D108BD9-81ED-4DB2-BD59-A6C34878D82A}">
                    <a16:rowId xmlns:a16="http://schemas.microsoft.com/office/drawing/2014/main" val="10004"/>
                  </a:ext>
                </a:extLst>
              </a:tr>
              <a:tr h="1066654">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1800" b="1" kern="1200" dirty="0">
                          <a:solidFill>
                            <a:schemeClr val="dk1"/>
                          </a:solidFill>
                          <a:latin typeface="Segoe UI" panose="020B0502040204020203" pitchFamily="34" charset="0"/>
                          <a:ea typeface="+mn-ea"/>
                          <a:cs typeface="Segoe UI" panose="020B0502040204020203" pitchFamily="34" charset="0"/>
                        </a:rPr>
                        <a:t>Optical Package</a:t>
                      </a:r>
                    </a:p>
                  </a:txBody>
                  <a:tcPr marL="0" marR="84227" marT="92258" marB="110097"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1800" kern="1200" dirty="0">
                          <a:solidFill>
                            <a:schemeClr val="dk1"/>
                          </a:solidFill>
                          <a:latin typeface="Segoe UI" panose="020B0502040204020203" pitchFamily="34" charset="0"/>
                          <a:ea typeface="+mn-ea"/>
                          <a:cs typeface="Segoe UI" panose="020B0502040204020203" pitchFamily="34" charset="0"/>
                        </a:rPr>
                        <a:t>Includes cost of consultation with ophthalmologist/optometrist, eye testing, glasses for refractive errors, optical frames and lenses.</a:t>
                      </a:r>
                    </a:p>
                  </a:txBody>
                  <a:tcPr marL="0" marR="17346" marT="92258" marB="110097"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extLst>
                  <a:ext uri="{0D108BD9-81ED-4DB2-BD59-A6C34878D82A}">
                    <a16:rowId xmlns:a16="http://schemas.microsoft.com/office/drawing/2014/main" val="10005"/>
                  </a:ext>
                </a:extLst>
              </a:tr>
              <a:tr h="1180420">
                <a:tc>
                  <a:txBody>
                    <a:bodyPr/>
                    <a:lstStyle/>
                    <a:p>
                      <a:pPr marL="0" lvl="0" algn="l" rtl="0">
                        <a:lnSpc>
                          <a:spcPct val="150000"/>
                        </a:lnSpc>
                      </a:pPr>
                      <a:r>
                        <a:rPr lang="en-US" sz="1800" b="1" dirty="0">
                          <a:latin typeface="Segoe UI" panose="020B0502040204020203" pitchFamily="34" charset="0"/>
                          <a:cs typeface="Segoe UI" panose="020B0502040204020203" pitchFamily="34" charset="0"/>
                        </a:rPr>
                        <a:t>Emergency Care</a:t>
                      </a:r>
                    </a:p>
                  </a:txBody>
                  <a:tcPr marL="7025" marR="7025" marT="0" marB="0"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GB" sz="1800" kern="1200" dirty="0">
                          <a:solidFill>
                            <a:schemeClr val="dk1"/>
                          </a:solidFill>
                          <a:effectLst/>
                          <a:latin typeface="Segoe UI" panose="020B0502040204020203" pitchFamily="34" charset="0"/>
                          <a:ea typeface="+mn-ea"/>
                          <a:cs typeface="Segoe UI" panose="020B0502040204020203" pitchFamily="34" charset="0"/>
                        </a:rPr>
                        <a:t>Covers emergency evacuation(road &amp; air) for principal members and dependants to facilities with adequate care, ensuring timely access to critical treatment.</a:t>
                      </a:r>
                      <a:endParaRPr lang="en-US" sz="1800" kern="1200" dirty="0">
                        <a:solidFill>
                          <a:schemeClr val="dk1"/>
                        </a:solidFill>
                        <a:effectLst/>
                        <a:latin typeface="Segoe UI" panose="020B0502040204020203" pitchFamily="34" charset="0"/>
                        <a:ea typeface="+mn-ea"/>
                        <a:cs typeface="Segoe UI" panose="020B0502040204020203" pitchFamily="34" charset="0"/>
                      </a:endParaRPr>
                    </a:p>
                  </a:txBody>
                  <a:tcPr marL="7025" marR="7025" marT="0" marB="0" anchor="ctr">
                    <a:lnL w="12700" cmpd="sng">
                      <a:noFill/>
                      <a:prstDash val="solid"/>
                    </a:lnL>
                    <a:lnR w="12700" cmpd="sng">
                      <a:noFill/>
                      <a:prstDash val="solid"/>
                    </a:lnR>
                    <a:lnT w="12700" cmpd="sng">
                      <a:noFill/>
                      <a:prstDash val="solid"/>
                    </a:lnT>
                    <a:lnB w="12700" cmpd="sng">
                      <a:noFill/>
                      <a:prstDash val="solid"/>
                    </a:lnB>
                    <a:solidFill>
                      <a:srgbClr val="F2F2F2">
                        <a:alpha val="45098"/>
                      </a:srgbClr>
                    </a:solidFill>
                  </a:tcPr>
                </a:tc>
                <a:extLst>
                  <a:ext uri="{0D108BD9-81ED-4DB2-BD59-A6C34878D82A}">
                    <a16:rowId xmlns:a16="http://schemas.microsoft.com/office/drawing/2014/main" val="2863381908"/>
                  </a:ext>
                </a:extLst>
              </a:tr>
            </a:tbl>
          </a:graphicData>
        </a:graphic>
      </p:graphicFrame>
    </p:spTree>
    <p:extLst>
      <p:ext uri="{BB962C8B-B14F-4D97-AF65-F5344CB8AC3E}">
        <p14:creationId xmlns:p14="http://schemas.microsoft.com/office/powerpoint/2010/main" val="38469081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2123A-956B-1983-0FAD-12AD70CDFFD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4D08857-79AF-2CA6-9C2A-F960A04FD4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56092E86-0A54-77C9-C891-7CECFC1C7EFC}"/>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r>
              <a:rPr lang="en-US" sz="2400" b="1"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t>
            </a:r>
          </a:p>
        </p:txBody>
      </p:sp>
      <p:graphicFrame>
        <p:nvGraphicFramePr>
          <p:cNvPr id="4" name="Table 3">
            <a:extLst>
              <a:ext uri="{FF2B5EF4-FFF2-40B4-BE49-F238E27FC236}">
                <a16:creationId xmlns:a16="http://schemas.microsoft.com/office/drawing/2014/main" id="{8C008FF5-2413-C387-0953-A749FA280698}"/>
              </a:ext>
            </a:extLst>
          </p:cNvPr>
          <p:cNvGraphicFramePr/>
          <p:nvPr>
            <p:extLst>
              <p:ext uri="{D42A27DB-BD31-4B8C-83A1-F6EECF244321}">
                <p14:modId xmlns:p14="http://schemas.microsoft.com/office/powerpoint/2010/main" val="2873753577"/>
              </p:ext>
            </p:extLst>
          </p:nvPr>
        </p:nvGraphicFramePr>
        <p:xfrm>
          <a:off x="52553" y="1479967"/>
          <a:ext cx="10909738" cy="4295468"/>
        </p:xfrm>
        <a:graphic>
          <a:graphicData uri="http://schemas.openxmlformats.org/drawingml/2006/table">
            <a:tbl>
              <a:tblPr firstRow="1" bandRow="1">
                <a:tableStyleId>{B301B821-A1FF-4177-AEE7-76D212191A09}</a:tableStyleId>
              </a:tblPr>
              <a:tblGrid>
                <a:gridCol w="1873172">
                  <a:extLst>
                    <a:ext uri="{9D8B030D-6E8A-4147-A177-3AD203B41FA5}">
                      <a16:colId xmlns:a16="http://schemas.microsoft.com/office/drawing/2014/main" val="20000"/>
                    </a:ext>
                  </a:extLst>
                </a:gridCol>
                <a:gridCol w="9036566">
                  <a:extLst>
                    <a:ext uri="{9D8B030D-6E8A-4147-A177-3AD203B41FA5}">
                      <a16:colId xmlns:a16="http://schemas.microsoft.com/office/drawing/2014/main" val="20001"/>
                    </a:ext>
                  </a:extLst>
                </a:gridCol>
              </a:tblGrid>
              <a:tr h="501321">
                <a:tc>
                  <a:txBody>
                    <a:bodyPr/>
                    <a:lstStyle>
                      <a:lvl1pPr lvl="0" rtl="0">
                        <a:defRPr/>
                      </a:lvl1pPr>
                    </a:lstStyle>
                    <a:p>
                      <a:pPr marL="0" lvl="0" algn="l" rtl="0">
                        <a:lnSpc>
                          <a:spcPct val="150000"/>
                        </a:lnSpc>
                      </a:pPr>
                      <a:r>
                        <a:rPr lang="en-GB" sz="1700" dirty="0">
                          <a:solidFill>
                            <a:schemeClr val="tx1"/>
                          </a:solidFill>
                          <a:latin typeface="Segoe UI" panose="020B0502040204020203" pitchFamily="34" charset="0"/>
                          <a:cs typeface="Segoe UI" panose="020B0502040204020203" pitchFamily="34" charset="0"/>
                        </a:rPr>
                        <a:t>BENEFIT</a:t>
                      </a:r>
                      <a:r>
                        <a:rPr lang="en-GB" sz="1700" baseline="0" dirty="0">
                          <a:solidFill>
                            <a:schemeClr val="tx1"/>
                          </a:solidFill>
                          <a:latin typeface="Segoe UI" panose="020B0502040204020203" pitchFamily="34" charset="0"/>
                          <a:cs typeface="Segoe UI" panose="020B0502040204020203" pitchFamily="34" charset="0"/>
                        </a:rPr>
                        <a:t>S</a:t>
                      </a:r>
                      <a:endParaRPr lang="en-GB" sz="1700" b="1" baseline="0" dirty="0">
                        <a:solidFill>
                          <a:schemeClr val="tx1"/>
                        </a:solidFill>
                        <a:latin typeface="Segoe UI" panose="020B0502040204020203" pitchFamily="34" charset="0"/>
                        <a:cs typeface="Segoe UI" panose="020B0502040204020203" pitchFamily="34" charset="0"/>
                      </a:endParaRPr>
                    </a:p>
                  </a:txBody>
                  <a:tcPr marL="6616" marR="6616" marT="0" marB="0"/>
                </a:tc>
                <a:tc>
                  <a:txBody>
                    <a:bodyPr/>
                    <a:lstStyle>
                      <a:lvl1pPr lvl="0" rtl="0">
                        <a:defRPr/>
                      </a:lvl1pPr>
                    </a:lstStyle>
                    <a:p>
                      <a:pPr marL="0" lvl="0" algn="l" rtl="0">
                        <a:lnSpc>
                          <a:spcPct val="150000"/>
                        </a:lnSpc>
                      </a:pPr>
                      <a:r>
                        <a:rPr lang="en-GB" sz="1700">
                          <a:solidFill>
                            <a:schemeClr val="tx1"/>
                          </a:solidFill>
                          <a:latin typeface="Segoe UI" panose="020B0502040204020203" pitchFamily="34" charset="0"/>
                          <a:cs typeface="Segoe UI" panose="020B0502040204020203" pitchFamily="34" charset="0"/>
                        </a:rPr>
                        <a:t> PACKAGE CONTENT</a:t>
                      </a:r>
                      <a:endParaRPr lang="en-GB" sz="1700" b="1">
                        <a:solidFill>
                          <a:schemeClr val="tx1"/>
                        </a:solidFill>
                        <a:latin typeface="Segoe UI" panose="020B0502040204020203" pitchFamily="34" charset="0"/>
                        <a:cs typeface="Segoe UI" panose="020B0502040204020203" pitchFamily="34" charset="0"/>
                      </a:endParaRPr>
                    </a:p>
                  </a:txBody>
                  <a:tcPr marL="6616" marR="6616" marT="0" marB="0"/>
                </a:tc>
                <a:extLst>
                  <a:ext uri="{0D108BD9-81ED-4DB2-BD59-A6C34878D82A}">
                    <a16:rowId xmlns:a16="http://schemas.microsoft.com/office/drawing/2014/main" val="10000"/>
                  </a:ext>
                </a:extLst>
              </a:tr>
              <a:tr h="3794147">
                <a:tc>
                  <a:txBody>
                    <a:bodyPr/>
                    <a:lstStyle>
                      <a:lvl1pPr lvl="0" rtl="0">
                        <a:defRPr/>
                      </a:lvl1pPr>
                    </a:lstStyle>
                    <a:p>
                      <a:pPr marL="0" lvl="0" algn="l" rtl="0">
                        <a:lnSpc>
                          <a:spcPct val="150000"/>
                        </a:lnSpc>
                      </a:pPr>
                      <a:r>
                        <a:rPr lang="en-GB" sz="1800" b="1" dirty="0">
                          <a:latin typeface="Segoe UI" panose="020B0502040204020203" pitchFamily="34" charset="0"/>
                          <a:cs typeface="Segoe UI" panose="020B0502040204020203" pitchFamily="34" charset="0"/>
                        </a:rPr>
                        <a:t>Foreign Treatment </a:t>
                      </a:r>
                    </a:p>
                  </a:txBody>
                  <a:tcPr marL="6616" marR="6616" marT="0" marB="0" anchor="ctr"/>
                </a:tc>
                <a:tc>
                  <a:txBody>
                    <a:bodyPr/>
                    <a:lstStyle>
                      <a:lvl1pPr lvl="0" rtl="0">
                        <a:defRPr/>
                      </a:lvl1pPr>
                    </a:lstStyle>
                    <a:p>
                      <a:pPr lvl="0" algn="l">
                        <a:lnSpc>
                          <a:spcPct val="150000"/>
                        </a:lnSpc>
                      </a:pPr>
                      <a:r>
                        <a:rPr lang="en-US" sz="1800" kern="1200" dirty="0">
                          <a:solidFill>
                            <a:schemeClr val="dk1"/>
                          </a:solidFill>
                          <a:latin typeface="Segoe UI" panose="020B0502040204020203" pitchFamily="34" charset="0"/>
                          <a:cs typeface="Segoe UI" panose="020B0502040204020203" pitchFamily="34" charset="0"/>
                        </a:rPr>
                        <a:t>Cover for treatment costs arising from a condition that warrants treatment that is not available in Kenya. Cover includes;</a:t>
                      </a:r>
                    </a:p>
                    <a:p>
                      <a:pPr marL="285750" lvl="0" indent="-285750" algn="l">
                        <a:lnSpc>
                          <a:spcPct val="150000"/>
                        </a:lnSpc>
                        <a:buFont typeface="Wingdings" panose="05000000000000000000" pitchFamily="2" charset="2"/>
                        <a:buChar char="Ø"/>
                      </a:pPr>
                      <a:r>
                        <a:rPr lang="en-GB" sz="1800" kern="1200" dirty="0">
                          <a:solidFill>
                            <a:schemeClr val="dk1"/>
                          </a:solidFill>
                          <a:latin typeface="Segoe UI" panose="020B0502040204020203" pitchFamily="34" charset="0"/>
                          <a:cs typeface="Segoe UI" panose="020B0502040204020203" pitchFamily="34" charset="0"/>
                        </a:rPr>
                        <a:t>Treatment cost for patient and </a:t>
                      </a:r>
                      <a:r>
                        <a:rPr lang="en-GB" sz="1800" kern="1200" baseline="0" dirty="0">
                          <a:solidFill>
                            <a:schemeClr val="dk1"/>
                          </a:solidFill>
                          <a:latin typeface="Segoe UI" panose="020B0502040204020203" pitchFamily="34" charset="0"/>
                          <a:cs typeface="Segoe UI" panose="020B0502040204020203" pitchFamily="34" charset="0"/>
                        </a:rPr>
                        <a:t>organ donor where applicable</a:t>
                      </a:r>
                      <a:r>
                        <a:rPr lang="en-GB" sz="1800" kern="1200" dirty="0">
                          <a:solidFill>
                            <a:schemeClr val="dk1"/>
                          </a:solidFill>
                          <a:latin typeface="Segoe UI" panose="020B0502040204020203" pitchFamily="34" charset="0"/>
                          <a:cs typeface="Segoe UI" panose="020B0502040204020203" pitchFamily="34" charset="0"/>
                        </a:rPr>
                        <a:t>,</a:t>
                      </a:r>
                    </a:p>
                    <a:p>
                      <a:pPr marL="285750" lvl="0" indent="-285750" algn="l">
                        <a:lnSpc>
                          <a:spcPct val="150000"/>
                        </a:lnSpc>
                        <a:buFont typeface="Wingdings" panose="05000000000000000000" pitchFamily="2" charset="2"/>
                        <a:buChar char="Ø"/>
                      </a:pPr>
                      <a:r>
                        <a:rPr lang="en-GB" sz="1800" kern="1200" dirty="0">
                          <a:solidFill>
                            <a:schemeClr val="dk1"/>
                          </a:solidFill>
                          <a:latin typeface="Segoe UI" panose="020B0502040204020203" pitchFamily="34" charset="0"/>
                          <a:cs typeface="Segoe UI" panose="020B0502040204020203" pitchFamily="34" charset="0"/>
                        </a:rPr>
                        <a:t>Cost of travel and accommodation for the patient and one person accompanying the patient, </a:t>
                      </a:r>
                    </a:p>
                    <a:p>
                      <a:pPr marL="285750" lvl="0" indent="-285750" algn="l">
                        <a:lnSpc>
                          <a:spcPct val="150000"/>
                        </a:lnSpc>
                        <a:buFont typeface="Wingdings" panose="05000000000000000000" pitchFamily="2" charset="2"/>
                        <a:buChar char="Ø"/>
                      </a:pPr>
                      <a:r>
                        <a:rPr lang="en-GB" sz="1800" kern="1200" dirty="0">
                          <a:solidFill>
                            <a:schemeClr val="dk1"/>
                          </a:solidFill>
                          <a:latin typeface="Segoe UI" panose="020B0502040204020203" pitchFamily="34" charset="0"/>
                          <a:cs typeface="Segoe UI" panose="020B0502040204020203" pitchFamily="34" charset="0"/>
                        </a:rPr>
                        <a:t>Cost of travel and accommodation for medical personnel accompanying a patient on recommendation by the referring Doctor for a period not exceeding two days. </a:t>
                      </a:r>
                      <a:endParaRPr lang="en-US" sz="1800" kern="1200" dirty="0">
                        <a:solidFill>
                          <a:schemeClr val="dk1"/>
                        </a:solidFill>
                        <a:latin typeface="Segoe UI" panose="020B0502040204020203" pitchFamily="34" charset="0"/>
                        <a:cs typeface="Segoe UI" panose="020B0502040204020203" pitchFamily="34" charset="0"/>
                      </a:endParaRPr>
                    </a:p>
                  </a:txBody>
                  <a:tcPr marL="6616" marR="6616" marT="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37484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D07C1-09F2-A386-AE5F-3D4E49FB112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4ADB7DD-8147-BB54-8D57-ACFA8AB81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595CC6A1-F908-2027-4E9E-DE1BDD535554}"/>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r>
              <a:rPr lang="en-US" sz="2400" b="1"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t>
            </a:r>
          </a:p>
        </p:txBody>
      </p:sp>
      <p:sp>
        <p:nvSpPr>
          <p:cNvPr id="5" name="Title 1">
            <a:extLst>
              <a:ext uri="{FF2B5EF4-FFF2-40B4-BE49-F238E27FC236}">
                <a16:creationId xmlns:a16="http://schemas.microsoft.com/office/drawing/2014/main" id="{137E0941-37E6-61ED-A177-C4B4FC29F684}"/>
              </a:ext>
            </a:extLst>
          </p:cNvPr>
          <p:cNvSpPr txBox="1">
            <a:spLocks/>
          </p:cNvSpPr>
          <p:nvPr/>
        </p:nvSpPr>
        <p:spPr>
          <a:xfrm>
            <a:off x="645065" y="1463040"/>
            <a:ext cx="3796306" cy="2690949"/>
          </a:xfrm>
          <a:prstGeom prst="rect">
            <a:avLst/>
          </a:prstGeom>
        </p:spPr>
        <p:txBody>
          <a:bodyPr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b="1">
                <a:latin typeface="Segoe UI" panose="020B0502040204020203" pitchFamily="34" charset="0"/>
                <a:ea typeface="Segoe UI Black" panose="020B0A02040204020203" pitchFamily="34" charset="0"/>
                <a:cs typeface="Segoe UI" panose="020B0502040204020203" pitchFamily="34" charset="0"/>
              </a:rPr>
              <a:t>Overseas Treatment</a:t>
            </a:r>
            <a:endParaRPr lang="en-GB" sz="4800" dirty="0"/>
          </a:p>
        </p:txBody>
      </p:sp>
      <p:sp>
        <p:nvSpPr>
          <p:cNvPr id="6" name="Content Placeholder 2">
            <a:extLst>
              <a:ext uri="{FF2B5EF4-FFF2-40B4-BE49-F238E27FC236}">
                <a16:creationId xmlns:a16="http://schemas.microsoft.com/office/drawing/2014/main" id="{94E31BF7-6C8C-9FEF-59A0-69CA4529A3CA}"/>
              </a:ext>
            </a:extLst>
          </p:cNvPr>
          <p:cNvSpPr txBox="1">
            <a:spLocks/>
          </p:cNvSpPr>
          <p:nvPr/>
        </p:nvSpPr>
        <p:spPr>
          <a:xfrm>
            <a:off x="5451266" y="1336013"/>
            <a:ext cx="5542387" cy="4591821"/>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spc="-1" dirty="0">
                <a:latin typeface="Segoe UI" panose="020B0502040204020203" pitchFamily="34" charset="0"/>
                <a:cs typeface="Segoe UI" panose="020B0502040204020203" pitchFamily="34" charset="0"/>
              </a:rPr>
              <a:t>The process for accessing overseas or foreign treatment is as follows:-</a:t>
            </a:r>
          </a:p>
          <a:p>
            <a:pPr marL="971550" lvl="1" indent="-514350">
              <a:lnSpc>
                <a:spcPct val="150000"/>
              </a:lnSpc>
              <a:buFont typeface="+mj-lt"/>
              <a:buAutoNum type="arabicPeriod"/>
            </a:pPr>
            <a:r>
              <a:rPr lang="en-US" sz="2200" spc="-1" dirty="0">
                <a:latin typeface="Segoe UI" panose="020B0502040204020203" pitchFamily="34" charset="0"/>
                <a:cs typeface="Segoe UI" panose="020B0502040204020203" pitchFamily="34" charset="0"/>
              </a:rPr>
              <a:t>Referral letter from the treating doctor.</a:t>
            </a:r>
            <a:endParaRPr lang="en-GB" sz="2200" spc="-1" dirty="0">
              <a:latin typeface="Segoe UI" panose="020B0502040204020203" pitchFamily="34" charset="0"/>
              <a:cs typeface="Segoe UI" panose="020B0502040204020203" pitchFamily="34" charset="0"/>
            </a:endParaRPr>
          </a:p>
          <a:p>
            <a:pPr marL="971550" lvl="1" indent="-514350">
              <a:lnSpc>
                <a:spcPct val="150000"/>
              </a:lnSpc>
              <a:buFont typeface="+mj-lt"/>
              <a:buAutoNum type="arabicPeriod"/>
            </a:pPr>
            <a:r>
              <a:rPr lang="en-US" sz="2200" spc="-1" dirty="0">
                <a:latin typeface="Segoe UI" panose="020B0502040204020203" pitchFamily="34" charset="0"/>
                <a:cs typeface="Segoe UI" panose="020B0502040204020203" pitchFamily="34" charset="0"/>
              </a:rPr>
              <a:t>A potential donors must be a registered SHA member</a:t>
            </a:r>
          </a:p>
          <a:p>
            <a:endParaRPr lang="en-GB" sz="2200" dirty="0"/>
          </a:p>
        </p:txBody>
      </p:sp>
    </p:spTree>
    <p:extLst>
      <p:ext uri="{BB962C8B-B14F-4D97-AF65-F5344CB8AC3E}">
        <p14:creationId xmlns:p14="http://schemas.microsoft.com/office/powerpoint/2010/main" val="18833415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CC40A-C8AE-9B82-016E-E1D7093FFA9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A44B199-48C5-F1A8-069D-ACDE722C0B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161FE14-AA1F-7FB1-3C13-1CBF380CF6B9}"/>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r>
              <a:rPr lang="en-US" sz="2400" b="1"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t>
            </a:r>
          </a:p>
        </p:txBody>
      </p:sp>
      <p:sp>
        <p:nvSpPr>
          <p:cNvPr id="7" name="Content Placeholder 6">
            <a:extLst>
              <a:ext uri="{FF2B5EF4-FFF2-40B4-BE49-F238E27FC236}">
                <a16:creationId xmlns:a16="http://schemas.microsoft.com/office/drawing/2014/main" id="{236C2A7E-096D-9C48-3922-568BBB9569CB}"/>
              </a:ext>
            </a:extLst>
          </p:cNvPr>
          <p:cNvSpPr txBox="1">
            <a:spLocks/>
          </p:cNvSpPr>
          <p:nvPr/>
        </p:nvSpPr>
        <p:spPr>
          <a:xfrm>
            <a:off x="118098" y="1803400"/>
            <a:ext cx="7575197" cy="4598507"/>
          </a:xfrm>
          <a:prstGeom prst="rect">
            <a:avLst/>
          </a:prstGeom>
        </p:spPr>
        <p:style>
          <a:lnRef idx="2">
            <a:schemeClr val="accent1"/>
          </a:lnRef>
          <a:fillRef idx="1">
            <a:schemeClr val="lt1"/>
          </a:fillRef>
          <a:effectRef idx="0">
            <a:schemeClr val="accent1"/>
          </a:effectRef>
          <a:fontRef idx="minor">
            <a:schemeClr val="dk1"/>
          </a:fontRef>
        </p:style>
        <p:txBody>
          <a:bodyPr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lgn="just">
              <a:lnSpc>
                <a:spcPct val="120000"/>
              </a:lnSpc>
              <a:spcAft>
                <a:spcPts val="800"/>
              </a:spcAft>
              <a:buFont typeface="Arial" panose="020B0604020202020204" pitchFamily="34" charset="0"/>
              <a:buNone/>
            </a:pPr>
            <a:r>
              <a:rPr lang="en-US" sz="2400" spc="-1">
                <a:latin typeface="Segoe UI" panose="020B0502040204020203" pitchFamily="34" charset="0"/>
                <a:cs typeface="Segoe UI" panose="020B0502040204020203" pitchFamily="34" charset="0"/>
              </a:rPr>
              <a:t>Emergency cover is provided for a principal member who is on official duty out of the country for a period not exceeding 6 weeks. </a:t>
            </a:r>
            <a:endParaRPr lang="en-US" sz="2400">
              <a:solidFill>
                <a:schemeClr val="tx1"/>
              </a:solidFill>
              <a:latin typeface="Segoe UI" panose="020B0502040204020203" pitchFamily="34" charset="0"/>
              <a:ea typeface="Lato" panose="020F0502020204030203" pitchFamily="34" charset="0"/>
              <a:cs typeface="Segoe UI" panose="020B0502040204020203" pitchFamily="34" charset="0"/>
            </a:endParaRPr>
          </a:p>
          <a:p>
            <a:pPr marL="0" indent="0" algn="just">
              <a:lnSpc>
                <a:spcPct val="120000"/>
              </a:lnSpc>
              <a:spcAft>
                <a:spcPts val="800"/>
              </a:spcAft>
              <a:buFont typeface="Arial" panose="020B0604020202020204" pitchFamily="34" charset="0"/>
              <a:buNone/>
            </a:pPr>
            <a:r>
              <a:rPr lang="en-US" sz="2400">
                <a:solidFill>
                  <a:schemeClr val="tx1"/>
                </a:solidFill>
                <a:latin typeface="Segoe UI" panose="020B0502040204020203" pitchFamily="34" charset="0"/>
                <a:ea typeface="Lato" panose="020F0502020204030203" pitchFamily="34" charset="0"/>
                <a:cs typeface="Segoe UI" panose="020B0502040204020203" pitchFamily="34" charset="0"/>
              </a:rPr>
              <a:t>SHA shall provide travel insurance cover on request to a Principal Member travelling outside the country.</a:t>
            </a:r>
          </a:p>
          <a:p>
            <a:pPr marL="0" indent="0" algn="just">
              <a:lnSpc>
                <a:spcPct val="120000"/>
              </a:lnSpc>
              <a:spcAft>
                <a:spcPts val="800"/>
              </a:spcAft>
              <a:buFont typeface="Arial" panose="020B0604020202020204" pitchFamily="34" charset="0"/>
              <a:buNone/>
            </a:pPr>
            <a:r>
              <a:rPr lang="en-US" sz="2400">
                <a:solidFill>
                  <a:schemeClr val="tx1"/>
                </a:solidFill>
                <a:latin typeface="Segoe UI" panose="020B0502040204020203" pitchFamily="34" charset="0"/>
                <a:ea typeface="Lato" panose="020F0502020204030203" pitchFamily="34" charset="0"/>
                <a:cs typeface="Segoe UI" panose="020B0502040204020203" pitchFamily="34" charset="0"/>
              </a:rPr>
              <a:t>The following are the requirements for issuance of travel insurance:</a:t>
            </a:r>
            <a:endParaRPr lang="en-KE" sz="2400">
              <a:solidFill>
                <a:schemeClr val="tx1"/>
              </a:solidFill>
              <a:latin typeface="Segoe UI" panose="020B0502040204020203" pitchFamily="34" charset="0"/>
              <a:ea typeface="Lato" panose="020F0502020204030203" pitchFamily="34" charset="0"/>
              <a:cs typeface="Segoe UI" panose="020B0502040204020203" pitchFamily="34" charset="0"/>
            </a:endParaRPr>
          </a:p>
          <a:p>
            <a:pPr lvl="1" algn="just">
              <a:lnSpc>
                <a:spcPct val="120000"/>
              </a:lnSpc>
              <a:spcAft>
                <a:spcPts val="800"/>
              </a:spcAft>
              <a:buFont typeface="+mj-lt"/>
              <a:buAutoNum type="arabicPeriod"/>
            </a:pPr>
            <a:r>
              <a:rPr lang="en-US">
                <a:solidFill>
                  <a:schemeClr val="tx1"/>
                </a:solidFill>
                <a:latin typeface="Segoe UI" panose="020B0502040204020203" pitchFamily="34" charset="0"/>
                <a:ea typeface="Lato" panose="020F0502020204030203" pitchFamily="34" charset="0"/>
                <a:cs typeface="Segoe UI" panose="020B0502040204020203" pitchFamily="34" charset="0"/>
              </a:rPr>
              <a:t>Clearance letter from the authorizing officer;</a:t>
            </a:r>
            <a:endParaRPr lang="en-KE">
              <a:solidFill>
                <a:schemeClr val="tx1"/>
              </a:solidFill>
              <a:latin typeface="Segoe UI" panose="020B0502040204020203" pitchFamily="34" charset="0"/>
              <a:ea typeface="Lato" panose="020F0502020204030203" pitchFamily="34" charset="0"/>
              <a:cs typeface="Segoe UI" panose="020B0502040204020203" pitchFamily="34" charset="0"/>
            </a:endParaRPr>
          </a:p>
          <a:p>
            <a:pPr lvl="1" algn="just">
              <a:lnSpc>
                <a:spcPct val="120000"/>
              </a:lnSpc>
              <a:spcAft>
                <a:spcPts val="800"/>
              </a:spcAft>
              <a:buFont typeface="+mj-lt"/>
              <a:buAutoNum type="arabicPeriod"/>
            </a:pPr>
            <a:r>
              <a:rPr lang="en-US">
                <a:solidFill>
                  <a:schemeClr val="tx1"/>
                </a:solidFill>
                <a:latin typeface="Segoe UI" panose="020B0502040204020203" pitchFamily="34" charset="0"/>
                <a:ea typeface="Lato" panose="020F0502020204030203" pitchFamily="34" charset="0"/>
                <a:cs typeface="Segoe UI" panose="020B0502040204020203" pitchFamily="34" charset="0"/>
              </a:rPr>
              <a:t>Cover letter to SHA from the respective employer;</a:t>
            </a:r>
            <a:endParaRPr lang="en-KE">
              <a:solidFill>
                <a:schemeClr val="tx1"/>
              </a:solidFill>
              <a:latin typeface="Segoe UI" panose="020B0502040204020203" pitchFamily="34" charset="0"/>
              <a:ea typeface="Lato" panose="020F0502020204030203" pitchFamily="34" charset="0"/>
              <a:cs typeface="Segoe UI" panose="020B0502040204020203" pitchFamily="34" charset="0"/>
            </a:endParaRPr>
          </a:p>
          <a:p>
            <a:pPr lvl="1" algn="just">
              <a:lnSpc>
                <a:spcPct val="120000"/>
              </a:lnSpc>
              <a:spcAft>
                <a:spcPts val="800"/>
              </a:spcAft>
              <a:buFont typeface="+mj-lt"/>
              <a:buAutoNum type="arabicPeriod"/>
            </a:pPr>
            <a:r>
              <a:rPr lang="en-US">
                <a:solidFill>
                  <a:schemeClr val="tx1"/>
                </a:solidFill>
                <a:latin typeface="Segoe UI" panose="020B0502040204020203" pitchFamily="34" charset="0"/>
                <a:ea typeface="Lato" panose="020F0502020204030203" pitchFamily="34" charset="0"/>
                <a:cs typeface="Segoe UI" panose="020B0502040204020203" pitchFamily="34" charset="0"/>
              </a:rPr>
              <a:t>Copy of Bio-Data page of the Passport/ Travel Pass Document;</a:t>
            </a:r>
            <a:endParaRPr lang="en-KE">
              <a:solidFill>
                <a:schemeClr val="tx1"/>
              </a:solidFill>
              <a:latin typeface="Segoe UI" panose="020B0502040204020203" pitchFamily="34" charset="0"/>
              <a:ea typeface="Lato" panose="020F0502020204030203" pitchFamily="34" charset="0"/>
              <a:cs typeface="Segoe UI" panose="020B0502040204020203" pitchFamily="34" charset="0"/>
            </a:endParaRPr>
          </a:p>
          <a:p>
            <a:pPr lvl="1" algn="just">
              <a:lnSpc>
                <a:spcPct val="120000"/>
              </a:lnSpc>
              <a:spcAft>
                <a:spcPts val="800"/>
              </a:spcAft>
              <a:buFont typeface="+mj-lt"/>
              <a:buAutoNum type="arabicPeriod"/>
            </a:pPr>
            <a:r>
              <a:rPr lang="en-US">
                <a:solidFill>
                  <a:schemeClr val="tx1"/>
                </a:solidFill>
                <a:latin typeface="Segoe UI" panose="020B0502040204020203" pitchFamily="34" charset="0"/>
                <a:ea typeface="Lato" panose="020F0502020204030203" pitchFamily="34" charset="0"/>
                <a:cs typeface="Segoe UI" panose="020B0502040204020203" pitchFamily="34" charset="0"/>
              </a:rPr>
              <a:t>Proof of travelling date.</a:t>
            </a:r>
            <a:endParaRPr lang="en-KE">
              <a:solidFill>
                <a:schemeClr val="tx1"/>
              </a:solidFill>
              <a:latin typeface="Segoe UI" panose="020B0502040204020203" pitchFamily="34" charset="0"/>
              <a:ea typeface="Lato" panose="020F0502020204030203" pitchFamily="34" charset="0"/>
              <a:cs typeface="Segoe UI" panose="020B0502040204020203" pitchFamily="34" charset="0"/>
            </a:endParaRPr>
          </a:p>
          <a:p>
            <a:pPr marL="0" indent="0">
              <a:buFont typeface="Arial" panose="020B0604020202020204" pitchFamily="34" charset="0"/>
              <a:buNone/>
            </a:pPr>
            <a:endParaRPr lang="en-KE" sz="1500" dirty="0">
              <a:solidFill>
                <a:schemeClr val="tx1"/>
              </a:solidFill>
            </a:endParaRPr>
          </a:p>
        </p:txBody>
      </p:sp>
      <p:sp>
        <p:nvSpPr>
          <p:cNvPr id="4" name="Title 1">
            <a:extLst>
              <a:ext uri="{FF2B5EF4-FFF2-40B4-BE49-F238E27FC236}">
                <a16:creationId xmlns:a16="http://schemas.microsoft.com/office/drawing/2014/main" id="{1AC100D5-15F8-7210-539A-9824D510D50F}"/>
              </a:ext>
            </a:extLst>
          </p:cNvPr>
          <p:cNvSpPr txBox="1">
            <a:spLocks/>
          </p:cNvSpPr>
          <p:nvPr/>
        </p:nvSpPr>
        <p:spPr>
          <a:xfrm>
            <a:off x="154886" y="1123492"/>
            <a:ext cx="6231115" cy="695120"/>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Tahoma" panose="020B0604030504040204" pitchFamily="34" charset="0"/>
                <a:ea typeface="Tahoma" panose="020B0604030504040204" pitchFamily="34" charset="0"/>
                <a:cs typeface="Tahoma" panose="020B0604030504040204" pitchFamily="34" charset="0"/>
              </a:rPr>
              <a:t>Travel Insurance</a:t>
            </a:r>
          </a:p>
        </p:txBody>
      </p:sp>
      <p:pic>
        <p:nvPicPr>
          <p:cNvPr id="8" name="Graphic 7" descr="Airplane">
            <a:extLst>
              <a:ext uri="{FF2B5EF4-FFF2-40B4-BE49-F238E27FC236}">
                <a16:creationId xmlns:a16="http://schemas.microsoft.com/office/drawing/2014/main" id="{DD4CC682-C8E3-5026-3375-42D56466ED6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06262" y="1915843"/>
            <a:ext cx="3128197" cy="4404044"/>
          </a:xfrm>
          <a:prstGeom prst="rect">
            <a:avLst/>
          </a:prstGeom>
        </p:spPr>
      </p:pic>
    </p:spTree>
    <p:extLst>
      <p:ext uri="{BB962C8B-B14F-4D97-AF65-F5344CB8AC3E}">
        <p14:creationId xmlns:p14="http://schemas.microsoft.com/office/powerpoint/2010/main" val="23420624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846DD-786F-1391-FE22-83DFEE46547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95923F0-C57C-AC2A-5B48-45C4C980F2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40493BDE-6E7B-4031-6AD0-872EC0C947B2}"/>
              </a:ext>
            </a:extLst>
          </p:cNvPr>
          <p:cNvSpPr/>
          <p:nvPr/>
        </p:nvSpPr>
        <p:spPr>
          <a:xfrm>
            <a:off x="441434" y="671784"/>
            <a:ext cx="11051628" cy="1124988"/>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r>
              <a:rPr lang="en-US" sz="2400" b="1"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t>
            </a:r>
          </a:p>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Last expense </a:t>
            </a:r>
          </a:p>
        </p:txBody>
      </p:sp>
      <p:graphicFrame>
        <p:nvGraphicFramePr>
          <p:cNvPr id="5" name="Content Placeholder 2">
            <a:extLst>
              <a:ext uri="{FF2B5EF4-FFF2-40B4-BE49-F238E27FC236}">
                <a16:creationId xmlns:a16="http://schemas.microsoft.com/office/drawing/2014/main" id="{FE05A5D1-9D9D-35FA-1640-D268406A5CA7}"/>
              </a:ext>
            </a:extLst>
          </p:cNvPr>
          <p:cNvGraphicFramePr>
            <a:graphicFrameLocks/>
          </p:cNvGraphicFramePr>
          <p:nvPr>
            <p:extLst>
              <p:ext uri="{D42A27DB-BD31-4B8C-83A1-F6EECF244321}">
                <p14:modId xmlns:p14="http://schemas.microsoft.com/office/powerpoint/2010/main" val="1649137781"/>
              </p:ext>
            </p:extLst>
          </p:nvPr>
        </p:nvGraphicFramePr>
        <p:xfrm>
          <a:off x="99848" y="1702676"/>
          <a:ext cx="10930759" cy="42619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507079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702FD-9240-3567-A982-278AD3E6346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BBC6046-57A0-FFE3-BE8D-F35A27DEE4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57C5A81E-9704-2E4C-07C6-04A0653E2F4E}"/>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r>
              <a:rPr lang="en-US" sz="2400" b="1"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t>
            </a:r>
          </a:p>
        </p:txBody>
      </p:sp>
      <p:sp>
        <p:nvSpPr>
          <p:cNvPr id="4" name="Title 1">
            <a:extLst>
              <a:ext uri="{FF2B5EF4-FFF2-40B4-BE49-F238E27FC236}">
                <a16:creationId xmlns:a16="http://schemas.microsoft.com/office/drawing/2014/main" id="{691571BF-2F2D-B732-8C55-6CBB9EAFC4DB}"/>
              </a:ext>
            </a:extLst>
          </p:cNvPr>
          <p:cNvSpPr txBox="1">
            <a:spLocks/>
          </p:cNvSpPr>
          <p:nvPr/>
        </p:nvSpPr>
        <p:spPr>
          <a:xfrm>
            <a:off x="635000" y="640823"/>
            <a:ext cx="3418659" cy="55831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Segoe UI" panose="020B0502040204020203" pitchFamily="34" charset="0"/>
                <a:cs typeface="Segoe UI" panose="020B0502040204020203" pitchFamily="34" charset="0"/>
              </a:rPr>
              <a:t>Specialized Treatment</a:t>
            </a:r>
          </a:p>
        </p:txBody>
      </p:sp>
      <p:graphicFrame>
        <p:nvGraphicFramePr>
          <p:cNvPr id="6" name="Content Placeholder 3">
            <a:extLst>
              <a:ext uri="{FF2B5EF4-FFF2-40B4-BE49-F238E27FC236}">
                <a16:creationId xmlns:a16="http://schemas.microsoft.com/office/drawing/2014/main" id="{E0A62E32-8A86-33B2-F01B-E646B17AFB94}"/>
              </a:ext>
            </a:extLst>
          </p:cNvPr>
          <p:cNvGraphicFramePr>
            <a:graphicFrameLocks/>
          </p:cNvGraphicFramePr>
          <p:nvPr>
            <p:extLst>
              <p:ext uri="{D42A27DB-BD31-4B8C-83A1-F6EECF244321}">
                <p14:modId xmlns:p14="http://schemas.microsoft.com/office/powerpoint/2010/main" val="3815642701"/>
              </p:ext>
            </p:extLst>
          </p:nvPr>
        </p:nvGraphicFramePr>
        <p:xfrm>
          <a:off x="3437804" y="1161084"/>
          <a:ext cx="7206836"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201997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52043-A46F-FE3D-1035-2A542F6C146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23C0D2F-85F6-09C7-7CBA-FCBA5DEBF3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BBBA6CF4-547C-BB04-370F-579FE2BC84EF}"/>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BENEFITS PACKAGE DETAILS  </a:t>
            </a:r>
            <a:r>
              <a:rPr lang="en-US" sz="2400" b="1" spc="10" dirty="0" err="1">
                <a:solidFill>
                  <a:srgbClr val="001D35"/>
                </a:solidFill>
                <a:latin typeface="Tahoma" panose="020B0604030504040204" pitchFamily="34" charset="0"/>
                <a:ea typeface="Tahoma" panose="020B0604030504040204" pitchFamily="34" charset="0"/>
                <a:cs typeface="Tahoma" panose="020B0604030504040204" pitchFamily="34" charset="0"/>
              </a:rPr>
              <a:t>cont</a:t>
            </a: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t>
            </a:r>
          </a:p>
        </p:txBody>
      </p:sp>
      <p:sp>
        <p:nvSpPr>
          <p:cNvPr id="5" name="Title 1">
            <a:extLst>
              <a:ext uri="{FF2B5EF4-FFF2-40B4-BE49-F238E27FC236}">
                <a16:creationId xmlns:a16="http://schemas.microsoft.com/office/drawing/2014/main" id="{DEACC646-6C73-90F2-4E37-8F56B06FAFF5}"/>
              </a:ext>
            </a:extLst>
          </p:cNvPr>
          <p:cNvSpPr txBox="1">
            <a:spLocks/>
          </p:cNvSpPr>
          <p:nvPr/>
        </p:nvSpPr>
        <p:spPr>
          <a:xfrm>
            <a:off x="481012" y="2732689"/>
            <a:ext cx="2825506" cy="34728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a:latin typeface="Segoe UI" panose="020B0502040204020203" pitchFamily="34" charset="0"/>
                <a:ea typeface="Segoe UI Black" panose="020B0A02040204020203" pitchFamily="34" charset="0"/>
                <a:cs typeface="Segoe UI" panose="020B0502040204020203" pitchFamily="34" charset="0"/>
              </a:rPr>
              <a:t>Annual Medical Check-up</a:t>
            </a:r>
            <a:endParaRPr lang="en-GB" sz="4000" b="1" dirty="0">
              <a:latin typeface="Segoe UI" panose="020B0502040204020203" pitchFamily="34" charset="0"/>
              <a:ea typeface="Segoe UI Black" panose="020B0A02040204020203" pitchFamily="34" charset="0"/>
              <a:cs typeface="Segoe UI" panose="020B0502040204020203" pitchFamily="34" charset="0"/>
            </a:endParaRPr>
          </a:p>
        </p:txBody>
      </p:sp>
      <p:pic>
        <p:nvPicPr>
          <p:cNvPr id="7" name="Picture 6" descr="A picture containing person&#10;&#10;Description automatically generated">
            <a:extLst>
              <a:ext uri="{FF2B5EF4-FFF2-40B4-BE49-F238E27FC236}">
                <a16:creationId xmlns:a16="http://schemas.microsoft.com/office/drawing/2014/main" id="{35613CD7-FFEE-3958-DDC3-C45FE799DC08}"/>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443" r="26534"/>
          <a:stretch>
            <a:fillRect/>
          </a:stretch>
        </p:blipFill>
        <p:spPr>
          <a:xfrm>
            <a:off x="2628601" y="1351856"/>
            <a:ext cx="4197867" cy="5397062"/>
          </a:xfrm>
          <a:custGeom>
            <a:avLst/>
            <a:gdLst/>
            <a:ahLst/>
            <a:cxnLst/>
            <a:rect l="l" t="t" r="r" b="b"/>
            <a:pathLst>
              <a:path w="5110407" h="6856413">
                <a:moveTo>
                  <a:pt x="121782" y="0"/>
                </a:moveTo>
                <a:lnTo>
                  <a:pt x="4731440" y="0"/>
                </a:lnTo>
                <a:lnTo>
                  <a:pt x="4775629" y="179775"/>
                </a:lnTo>
                <a:cubicBezTo>
                  <a:pt x="5052916" y="1415453"/>
                  <a:pt x="5165791" y="2739148"/>
                  <a:pt x="5084710" y="4108260"/>
                </a:cubicBezTo>
                <a:cubicBezTo>
                  <a:pt x="5038379" y="4890611"/>
                  <a:pt x="4930907" y="5650759"/>
                  <a:pt x="4768709" y="6381464"/>
                </a:cubicBezTo>
                <a:lnTo>
                  <a:pt x="4653290" y="6856413"/>
                </a:lnTo>
                <a:lnTo>
                  <a:pt x="0" y="6856413"/>
                </a:lnTo>
                <a:lnTo>
                  <a:pt x="21062" y="6803488"/>
                </a:lnTo>
                <a:cubicBezTo>
                  <a:pt x="355644" y="5917239"/>
                  <a:pt x="573134" y="4914171"/>
                  <a:pt x="636462" y="3844830"/>
                </a:cubicBezTo>
                <a:cubicBezTo>
                  <a:pt x="713862" y="2537857"/>
                  <a:pt x="550895" y="1302013"/>
                  <a:pt x="203879" y="236924"/>
                </a:cubicBezTo>
                <a:close/>
              </a:path>
            </a:pathLst>
          </a:custGeom>
        </p:spPr>
      </p:pic>
      <p:sp>
        <p:nvSpPr>
          <p:cNvPr id="8" name="Content Placeholder 2">
            <a:extLst>
              <a:ext uri="{FF2B5EF4-FFF2-40B4-BE49-F238E27FC236}">
                <a16:creationId xmlns:a16="http://schemas.microsoft.com/office/drawing/2014/main" id="{B452347D-F262-80DF-DDAC-C57BD69E2901}"/>
              </a:ext>
            </a:extLst>
          </p:cNvPr>
          <p:cNvSpPr txBox="1">
            <a:spLocks/>
          </p:cNvSpPr>
          <p:nvPr/>
        </p:nvSpPr>
        <p:spPr>
          <a:xfrm>
            <a:off x="7346731" y="1351856"/>
            <a:ext cx="3421117" cy="522236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400" dirty="0">
                <a:latin typeface="Segoe UI" panose="020B0502040204020203" pitchFamily="34" charset="0"/>
                <a:cs typeface="Segoe UI" panose="020B0502040204020203" pitchFamily="34" charset="0"/>
              </a:rPr>
              <a:t>Provides comprehensive annual health assessments for the principal member and spouse including;</a:t>
            </a: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Full history and physical examination</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Blood pressure testing;</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Random or fasting blood sugar testing;</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US" sz="1400" dirty="0">
                <a:latin typeface="Segoe UI" panose="020B0502040204020203" pitchFamily="34" charset="0"/>
                <a:cs typeface="Segoe UI" panose="020B0502040204020203" pitchFamily="34" charset="0"/>
              </a:rPr>
              <a:t>Cancer screening; Pap Smear and </a:t>
            </a:r>
            <a:r>
              <a:rPr lang="en-GB" sz="1400" dirty="0">
                <a:latin typeface="Segoe UI" panose="020B0502040204020203" pitchFamily="34" charset="0"/>
                <a:cs typeface="Segoe UI" panose="020B0502040204020203" pitchFamily="34" charset="0"/>
              </a:rPr>
              <a:t>Prostate Specific Antigen (PSA) test </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Electrocardiograph (ECG);</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Lipid Profile</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Stool Analysis</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Urinalysis</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Breast ultrasound or mammogram;</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Liver function test;</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Kidney function test;</a:t>
            </a:r>
            <a:endParaRPr lang="en-US" sz="1400" dirty="0">
              <a:latin typeface="Segoe UI" panose="020B0502040204020203" pitchFamily="34" charset="0"/>
              <a:cs typeface="Segoe UI" panose="020B0502040204020203" pitchFamily="34" charset="0"/>
            </a:endParaRPr>
          </a:p>
          <a:p>
            <a:pPr>
              <a:buFont typeface="Wingdings" panose="05000000000000000000" pitchFamily="2" charset="2"/>
              <a:buChar char="ü"/>
            </a:pPr>
            <a:r>
              <a:rPr lang="en-GB" sz="1400" dirty="0">
                <a:latin typeface="Segoe UI" panose="020B0502040204020203" pitchFamily="34" charset="0"/>
                <a:cs typeface="Segoe UI" panose="020B0502040204020203" pitchFamily="34" charset="0"/>
              </a:rPr>
              <a:t>Body Mass Index (BMI) test and nutritional advice.</a:t>
            </a:r>
            <a:endParaRPr lang="en-US" sz="14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5108098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6A2E85-AC3F-6B35-B24E-152188F7BEB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7F9DCB8-B4FA-CF58-EF28-682344C624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36A08D63-84FA-0B29-9BF2-FEFC4AA775E5}"/>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Exclusions</a:t>
            </a:r>
          </a:p>
        </p:txBody>
      </p:sp>
      <p:sp>
        <p:nvSpPr>
          <p:cNvPr id="4" name="Rectangle 3">
            <a:extLst>
              <a:ext uri="{FF2B5EF4-FFF2-40B4-BE49-F238E27FC236}">
                <a16:creationId xmlns:a16="http://schemas.microsoft.com/office/drawing/2014/main" id="{0B75C09D-B73F-7B7B-F7CB-95710563A224}"/>
              </a:ext>
            </a:extLst>
          </p:cNvPr>
          <p:cNvSpPr/>
          <p:nvPr/>
        </p:nvSpPr>
        <p:spPr>
          <a:xfrm>
            <a:off x="838200" y="1030148"/>
            <a:ext cx="10515600" cy="5694743"/>
          </a:xfrm>
          <a:prstGeom prst="rect">
            <a:avLst/>
          </a:prstGeom>
        </p:spPr>
        <p:txBody>
          <a:bodyPr/>
          <a:lstStyle/>
          <a:p>
            <a:pPr marL="285750" lvl="0" indent="-285750" algn="just">
              <a:lnSpc>
                <a:spcPct val="150000"/>
              </a:lnSpc>
              <a:spcBef>
                <a:spcPts val="600"/>
              </a:spcBef>
              <a:buFont typeface="Arial" panose="020B0604020202020204" pitchFamily="34" charset="0"/>
              <a:buChar char="•"/>
            </a:pPr>
            <a:r>
              <a:rPr lang="en-GB" sz="2000" dirty="0">
                <a:latin typeface="Segoe UI" panose="020B0502040204020203" pitchFamily="34" charset="0"/>
                <a:cs typeface="Segoe UI" panose="020B0502040204020203" pitchFamily="34" charset="0"/>
              </a:rPr>
              <a:t>Treatments at non-contracted facilities or unauthorized referrals, to maintain quality and cost control.</a:t>
            </a:r>
            <a:endParaRPr lang="en-US" sz="2000" dirty="0">
              <a:latin typeface="Segoe UI" panose="020B0502040204020203" pitchFamily="34" charset="0"/>
              <a:cs typeface="Segoe UI" panose="020B0502040204020203" pitchFamily="34" charset="0"/>
            </a:endParaRPr>
          </a:p>
          <a:p>
            <a:pPr marL="285750" lvl="0" indent="-285750" algn="just">
              <a:lnSpc>
                <a:spcPct val="150000"/>
              </a:lnSpc>
              <a:spcBef>
                <a:spcPts val="600"/>
              </a:spcBef>
              <a:buFont typeface="Arial" panose="020B0604020202020204" pitchFamily="34" charset="0"/>
              <a:buChar char="•"/>
            </a:pPr>
            <a:r>
              <a:rPr lang="en-GB" sz="2000" dirty="0">
                <a:latin typeface="Segoe UI" panose="020B0502040204020203" pitchFamily="34" charset="0"/>
                <a:cs typeface="Segoe UI" panose="020B0502040204020203" pitchFamily="34" charset="0"/>
              </a:rPr>
              <a:t>Treatments by chiropractors, acupuncturists, or herbalists, as these are outside the scheme scope.</a:t>
            </a:r>
            <a:endParaRPr lang="en-US" sz="2000" dirty="0">
              <a:latin typeface="Segoe UI" panose="020B0502040204020203" pitchFamily="34" charset="0"/>
              <a:cs typeface="Segoe UI" panose="020B0502040204020203" pitchFamily="34" charset="0"/>
            </a:endParaRPr>
          </a:p>
          <a:p>
            <a:pPr marL="285750" lvl="0" indent="-285750" algn="just">
              <a:lnSpc>
                <a:spcPct val="150000"/>
              </a:lnSpc>
              <a:spcBef>
                <a:spcPts val="600"/>
              </a:spcBef>
              <a:buFont typeface="Arial" panose="020B0604020202020204" pitchFamily="34" charset="0"/>
              <a:buChar char="•"/>
            </a:pPr>
            <a:r>
              <a:rPr lang="en-GB" sz="2000" dirty="0">
                <a:latin typeface="Segoe UI" panose="020B0502040204020203" pitchFamily="34" charset="0"/>
                <a:cs typeface="Segoe UI" panose="020B0502040204020203" pitchFamily="34" charset="0"/>
              </a:rPr>
              <a:t>Self-prescribed treatments, services, or commodities, to prevent misuse.</a:t>
            </a:r>
          </a:p>
          <a:p>
            <a:pPr marL="285750" indent="-285750" algn="just">
              <a:lnSpc>
                <a:spcPct val="150000"/>
              </a:lnSpc>
              <a:spcBef>
                <a:spcPts val="600"/>
              </a:spcBef>
              <a:buFont typeface="Arial" panose="020B0604020202020204" pitchFamily="34" charset="0"/>
              <a:buChar char="•"/>
            </a:pPr>
            <a:r>
              <a:rPr lang="en-GB" sz="2000" dirty="0">
                <a:latin typeface="Segoe UI" panose="020B0502040204020203" pitchFamily="34" charset="0"/>
                <a:cs typeface="Segoe UI" panose="020B0502040204020203" pitchFamily="34" charset="0"/>
              </a:rPr>
              <a:t>Expenses for non-conventional therapies including weight management drugs, nutritional supplements, stop-smoking aids, or domestic remedies unless prescribed as part of medical treatment. </a:t>
            </a:r>
          </a:p>
          <a:p>
            <a:pPr marL="285750" lvl="0" indent="-285750" algn="just">
              <a:lnSpc>
                <a:spcPct val="150000"/>
              </a:lnSpc>
              <a:spcBef>
                <a:spcPts val="600"/>
              </a:spcBef>
              <a:buFont typeface="Arial" panose="020B0604020202020204" pitchFamily="34" charset="0"/>
              <a:buChar char="•"/>
            </a:pPr>
            <a:r>
              <a:rPr lang="en-GB" sz="2000" dirty="0">
                <a:latin typeface="Segoe UI" panose="020B0502040204020203" pitchFamily="34" charset="0"/>
                <a:cs typeface="Segoe UI" panose="020B0502040204020203" pitchFamily="34" charset="0"/>
              </a:rPr>
              <a:t>Costs from clinical trials or research environments, to focus on proven treatments.</a:t>
            </a:r>
            <a:endParaRPr lang="en-US" sz="2000" dirty="0">
              <a:latin typeface="Segoe UI" panose="020B0502040204020203" pitchFamily="34" charset="0"/>
              <a:cs typeface="Segoe UI" panose="020B0502040204020203" pitchFamily="34" charset="0"/>
            </a:endParaRPr>
          </a:p>
          <a:p>
            <a:pPr marL="285750" lvl="0" indent="-285750" algn="just">
              <a:lnSpc>
                <a:spcPct val="150000"/>
              </a:lnSpc>
              <a:spcBef>
                <a:spcPts val="600"/>
              </a:spcBef>
              <a:buFont typeface="Arial" panose="020B0604020202020204" pitchFamily="34" charset="0"/>
              <a:buChar char="•"/>
            </a:pPr>
            <a:endParaRPr lang="en-US" sz="20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1367858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410C9-7A8B-E9C0-D0FB-BC3EB7D0EA4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BF3203D-629B-1AB0-0B0F-94226115C5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1" y="0"/>
            <a:ext cx="12192000" cy="6858000"/>
          </a:xfrm>
          <a:prstGeom prst="rect">
            <a:avLst/>
          </a:prstGeom>
        </p:spPr>
      </p:pic>
      <p:sp>
        <p:nvSpPr>
          <p:cNvPr id="2" name="Rectangle 1">
            <a:extLst>
              <a:ext uri="{FF2B5EF4-FFF2-40B4-BE49-F238E27FC236}">
                <a16:creationId xmlns:a16="http://schemas.microsoft.com/office/drawing/2014/main" id="{48C568DD-531E-ADA5-EC38-271F0DBB697F}"/>
              </a:ext>
            </a:extLst>
          </p:cNvPr>
          <p:cNvSpPr/>
          <p:nvPr/>
        </p:nvSpPr>
        <p:spPr>
          <a:xfrm>
            <a:off x="441434" y="671784"/>
            <a:ext cx="11051628" cy="570990"/>
          </a:xfrm>
          <a:prstGeom prst="rect">
            <a:avLst/>
          </a:prstGeom>
        </p:spPr>
        <p:txBody>
          <a:bodyPr wrap="square">
            <a:spAutoFit/>
          </a:bodyPr>
          <a:lstStyle/>
          <a:p>
            <a:pPr marR="0" lvl="0" algn="ctr">
              <a:lnSpc>
                <a:spcPct val="150000"/>
              </a:lnSpc>
              <a:spcBef>
                <a:spcPts val="0"/>
              </a:spcBef>
              <a:spcAft>
                <a:spcPts val="0"/>
              </a:spcAft>
            </a:pPr>
            <a:r>
              <a:rPr lang="en-US" sz="2400" b="1" spc="10" dirty="0">
                <a:solidFill>
                  <a:srgbClr val="001D35"/>
                </a:solidFill>
                <a:latin typeface="Tahoma" panose="020B0604030504040204" pitchFamily="34" charset="0"/>
                <a:ea typeface="Tahoma" panose="020B0604030504040204" pitchFamily="34" charset="0"/>
                <a:cs typeface="Tahoma" panose="020B0604030504040204" pitchFamily="34" charset="0"/>
              </a:rPr>
              <a:t>Additional Benefits out of the arrangement </a:t>
            </a:r>
          </a:p>
        </p:txBody>
      </p:sp>
      <p:sp>
        <p:nvSpPr>
          <p:cNvPr id="5" name="Title 1">
            <a:extLst>
              <a:ext uri="{FF2B5EF4-FFF2-40B4-BE49-F238E27FC236}">
                <a16:creationId xmlns:a16="http://schemas.microsoft.com/office/drawing/2014/main" id="{C9F69A87-1FC7-7413-A88B-D93526867230}"/>
              </a:ext>
            </a:extLst>
          </p:cNvPr>
          <p:cNvSpPr txBox="1">
            <a:spLocks/>
          </p:cNvSpPr>
          <p:nvPr/>
        </p:nvSpPr>
        <p:spPr>
          <a:xfrm>
            <a:off x="220718" y="1287517"/>
            <a:ext cx="11361682" cy="4834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Segoe UI" panose="020B0502040204020203" pitchFamily="34" charset="0"/>
                <a:cs typeface="Segoe UI" panose="020B0502040204020203" pitchFamily="34" charset="0"/>
              </a:rPr>
              <a:t>THE FUNDS</a:t>
            </a:r>
          </a:p>
        </p:txBody>
      </p:sp>
      <p:sp>
        <p:nvSpPr>
          <p:cNvPr id="6" name="Rectangle 5">
            <a:extLst>
              <a:ext uri="{FF2B5EF4-FFF2-40B4-BE49-F238E27FC236}">
                <a16:creationId xmlns:a16="http://schemas.microsoft.com/office/drawing/2014/main" id="{1F8E7749-8B14-DA51-49D7-23D5D21180D4}"/>
              </a:ext>
            </a:extLst>
          </p:cNvPr>
          <p:cNvSpPr/>
          <p:nvPr/>
        </p:nvSpPr>
        <p:spPr>
          <a:xfrm>
            <a:off x="1184375" y="1770993"/>
            <a:ext cx="2162604" cy="139554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a:defRPr sz="1200" b="1">
                <a:solidFill>
                  <a:srgbClr val="000000"/>
                </a:solidFill>
              </a:defRPr>
            </a:pPr>
            <a:r>
              <a:rPr sz="1500" b="1" dirty="0">
                <a:solidFill>
                  <a:srgbClr val="000000"/>
                </a:solidFill>
                <a:latin typeface="Tahoma" panose="020B0604030504040204" pitchFamily="34" charset="0"/>
                <a:ea typeface="Tahoma" panose="020B0604030504040204" pitchFamily="34" charset="0"/>
                <a:cs typeface="Tahoma" panose="020B0604030504040204" pitchFamily="34" charset="0"/>
              </a:rPr>
              <a:t>PRIMARY HEALTHCARE FUND</a:t>
            </a:r>
          </a:p>
        </p:txBody>
      </p:sp>
      <p:sp>
        <p:nvSpPr>
          <p:cNvPr id="7" name="Rectangle 6">
            <a:extLst>
              <a:ext uri="{FF2B5EF4-FFF2-40B4-BE49-F238E27FC236}">
                <a16:creationId xmlns:a16="http://schemas.microsoft.com/office/drawing/2014/main" id="{9AEE4084-83C8-C850-D93C-2FCCD8EB792C}"/>
              </a:ext>
            </a:extLst>
          </p:cNvPr>
          <p:cNvSpPr/>
          <p:nvPr/>
        </p:nvSpPr>
        <p:spPr>
          <a:xfrm>
            <a:off x="1184375" y="3429000"/>
            <a:ext cx="2162604" cy="139554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a:defRPr sz="1200" b="1">
                <a:solidFill>
                  <a:srgbClr val="000000"/>
                </a:solidFill>
              </a:defRPr>
            </a:pPr>
            <a:r>
              <a:rPr sz="1500" b="1" dirty="0">
                <a:solidFill>
                  <a:srgbClr val="000000"/>
                </a:solidFill>
                <a:latin typeface="Tahoma" panose="020B0604030504040204" pitchFamily="34" charset="0"/>
                <a:ea typeface="Tahoma" panose="020B0604030504040204" pitchFamily="34" charset="0"/>
                <a:cs typeface="Tahoma" panose="020B0604030504040204" pitchFamily="34" charset="0"/>
              </a:rPr>
              <a:t>PRIMARY HEALTHCARE FUND</a:t>
            </a:r>
          </a:p>
        </p:txBody>
      </p:sp>
      <p:sp>
        <p:nvSpPr>
          <p:cNvPr id="8" name="Rectangle 7">
            <a:extLst>
              <a:ext uri="{FF2B5EF4-FFF2-40B4-BE49-F238E27FC236}">
                <a16:creationId xmlns:a16="http://schemas.microsoft.com/office/drawing/2014/main" id="{09C2CD32-4460-91F6-0CCA-5FEAF79571FC}"/>
              </a:ext>
            </a:extLst>
          </p:cNvPr>
          <p:cNvSpPr/>
          <p:nvPr/>
        </p:nvSpPr>
        <p:spPr>
          <a:xfrm>
            <a:off x="1178931" y="5063865"/>
            <a:ext cx="2168048" cy="150752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a:defRPr sz="1000">
                <a:solidFill>
                  <a:srgbClr val="000000"/>
                </a:solidFill>
              </a:defRPr>
            </a:pPr>
            <a:r>
              <a:rPr sz="1600" b="1" dirty="0">
                <a:solidFill>
                  <a:srgbClr val="000000"/>
                </a:solidFill>
                <a:latin typeface="Tahoma" panose="020B0604030504040204" pitchFamily="34" charset="0"/>
                <a:ea typeface="Tahoma" panose="020B0604030504040204" pitchFamily="34" charset="0"/>
                <a:cs typeface="Tahoma" panose="020B0604030504040204" pitchFamily="34" charset="0"/>
              </a:rPr>
              <a:t>Benefits accessed by all registered members to SHA</a:t>
            </a:r>
          </a:p>
        </p:txBody>
      </p:sp>
      <p:sp>
        <p:nvSpPr>
          <p:cNvPr id="9" name="Rectangle 8">
            <a:extLst>
              <a:ext uri="{FF2B5EF4-FFF2-40B4-BE49-F238E27FC236}">
                <a16:creationId xmlns:a16="http://schemas.microsoft.com/office/drawing/2014/main" id="{3B1FA2E7-F296-B481-2D6D-60B6C84907F0}"/>
              </a:ext>
            </a:extLst>
          </p:cNvPr>
          <p:cNvSpPr/>
          <p:nvPr/>
        </p:nvSpPr>
        <p:spPr>
          <a:xfrm>
            <a:off x="5028355" y="1770994"/>
            <a:ext cx="1877786" cy="139554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a:defRPr sz="1200" b="1">
                <a:solidFill>
                  <a:srgbClr val="000000"/>
                </a:solidFill>
              </a:defRPr>
            </a:pPr>
            <a:r>
              <a:rPr sz="1500" b="1" dirty="0">
                <a:solidFill>
                  <a:srgbClr val="000000"/>
                </a:solidFill>
                <a:latin typeface="Tahoma" panose="020B0604030504040204" pitchFamily="34" charset="0"/>
                <a:ea typeface="Tahoma" panose="020B0604030504040204" pitchFamily="34" charset="0"/>
                <a:cs typeface="Tahoma" panose="020B0604030504040204" pitchFamily="34" charset="0"/>
              </a:rPr>
              <a:t>SOCIAL HEALTH INSURANCE FUND</a:t>
            </a:r>
          </a:p>
        </p:txBody>
      </p:sp>
      <p:sp>
        <p:nvSpPr>
          <p:cNvPr id="10" name="Rectangle 9">
            <a:extLst>
              <a:ext uri="{FF2B5EF4-FFF2-40B4-BE49-F238E27FC236}">
                <a16:creationId xmlns:a16="http://schemas.microsoft.com/office/drawing/2014/main" id="{E4FA3192-FFD3-0209-64A5-55AE0AA2BAC0}"/>
              </a:ext>
            </a:extLst>
          </p:cNvPr>
          <p:cNvSpPr/>
          <p:nvPr/>
        </p:nvSpPr>
        <p:spPr>
          <a:xfrm>
            <a:off x="5028355" y="3429001"/>
            <a:ext cx="1932214" cy="139554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a:defRPr sz="1000">
                <a:solidFill>
                  <a:srgbClr val="000000"/>
                </a:solidFill>
              </a:defRPr>
            </a:pPr>
            <a:r>
              <a:rPr lang="en-US" sz="1600" b="1" dirty="0">
                <a:solidFill>
                  <a:srgbClr val="000000"/>
                </a:solidFill>
                <a:latin typeface="Tahoma" panose="020B0604030504040204" pitchFamily="34" charset="0"/>
                <a:ea typeface="Tahoma" panose="020B0604030504040204" pitchFamily="34" charset="0"/>
                <a:cs typeface="Tahoma" panose="020B0604030504040204" pitchFamily="34" charset="0"/>
              </a:rPr>
              <a:t>INDIVIDUALS CONTRIBUTE PREMIUMS</a:t>
            </a:r>
          </a:p>
        </p:txBody>
      </p:sp>
      <p:sp>
        <p:nvSpPr>
          <p:cNvPr id="11" name="Rectangle 10">
            <a:extLst>
              <a:ext uri="{FF2B5EF4-FFF2-40B4-BE49-F238E27FC236}">
                <a16:creationId xmlns:a16="http://schemas.microsoft.com/office/drawing/2014/main" id="{A4ED1F25-6BE2-E6BA-9434-03D0C4302387}"/>
              </a:ext>
            </a:extLst>
          </p:cNvPr>
          <p:cNvSpPr/>
          <p:nvPr/>
        </p:nvSpPr>
        <p:spPr>
          <a:xfrm>
            <a:off x="5129893" y="5110849"/>
            <a:ext cx="1932214" cy="1468325"/>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a:defRPr sz="1000">
                <a:solidFill>
                  <a:srgbClr val="000000"/>
                </a:solidFill>
              </a:defRPr>
            </a:pPr>
            <a:r>
              <a:rPr sz="1600" b="1" dirty="0">
                <a:solidFill>
                  <a:srgbClr val="000000"/>
                </a:solidFill>
                <a:latin typeface="Segoe UI" panose="020B0502040204020203" pitchFamily="34" charset="0"/>
                <a:cs typeface="Segoe UI" panose="020B0502040204020203" pitchFamily="34" charset="0"/>
              </a:rPr>
              <a:t>Benefits accessed only by paid-up members</a:t>
            </a:r>
          </a:p>
        </p:txBody>
      </p:sp>
      <p:sp>
        <p:nvSpPr>
          <p:cNvPr id="12" name="Rectangle 11">
            <a:extLst>
              <a:ext uri="{FF2B5EF4-FFF2-40B4-BE49-F238E27FC236}">
                <a16:creationId xmlns:a16="http://schemas.microsoft.com/office/drawing/2014/main" id="{0553F089-7FF7-6573-0F91-6B9B66C121D8}"/>
              </a:ext>
            </a:extLst>
          </p:cNvPr>
          <p:cNvSpPr/>
          <p:nvPr/>
        </p:nvSpPr>
        <p:spPr>
          <a:xfrm>
            <a:off x="8187653" y="1770992"/>
            <a:ext cx="1959429" cy="139554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a:defRPr sz="1200" b="1">
                <a:solidFill>
                  <a:srgbClr val="000000"/>
                </a:solidFill>
              </a:defRPr>
            </a:pPr>
            <a:r>
              <a:rPr sz="1500" b="1" dirty="0">
                <a:solidFill>
                  <a:srgbClr val="000000"/>
                </a:solidFill>
                <a:latin typeface="Tahoma" panose="020B0604030504040204" pitchFamily="34" charset="0"/>
                <a:ea typeface="Tahoma" panose="020B0604030504040204" pitchFamily="34" charset="0"/>
                <a:cs typeface="Tahoma" panose="020B0604030504040204" pitchFamily="34" charset="0"/>
              </a:rPr>
              <a:t>EMERGENCY, CHRONIC AND CRITICAL ILLNESS FUND</a:t>
            </a:r>
          </a:p>
        </p:txBody>
      </p:sp>
      <p:sp>
        <p:nvSpPr>
          <p:cNvPr id="13" name="Rectangle 12">
            <a:extLst>
              <a:ext uri="{FF2B5EF4-FFF2-40B4-BE49-F238E27FC236}">
                <a16:creationId xmlns:a16="http://schemas.microsoft.com/office/drawing/2014/main" id="{30B007FC-21DD-0555-C44F-DBECF02AB151}"/>
              </a:ext>
            </a:extLst>
          </p:cNvPr>
          <p:cNvSpPr/>
          <p:nvPr/>
        </p:nvSpPr>
        <p:spPr>
          <a:xfrm>
            <a:off x="8227725" y="3429000"/>
            <a:ext cx="1932214" cy="139554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a:defRPr sz="1000">
                <a:solidFill>
                  <a:srgbClr val="000000"/>
                </a:solidFill>
              </a:defRPr>
            </a:pPr>
            <a:r>
              <a:rPr lang="en-US" sz="1500" b="1" dirty="0">
                <a:solidFill>
                  <a:srgbClr val="000000"/>
                </a:solidFill>
                <a:latin typeface="Tahoma" panose="020B0604030504040204" pitchFamily="34" charset="0"/>
                <a:ea typeface="Tahoma" panose="020B0604030504040204" pitchFamily="34" charset="0"/>
                <a:cs typeface="Tahoma" panose="020B0604030504040204" pitchFamily="34" charset="0"/>
              </a:rPr>
              <a:t>GOVERNMENT FUNDING</a:t>
            </a:r>
          </a:p>
        </p:txBody>
      </p:sp>
      <p:sp>
        <p:nvSpPr>
          <p:cNvPr id="14" name="Rectangle 13">
            <a:extLst>
              <a:ext uri="{FF2B5EF4-FFF2-40B4-BE49-F238E27FC236}">
                <a16:creationId xmlns:a16="http://schemas.microsoft.com/office/drawing/2014/main" id="{8489FB76-B343-2BC0-EBB2-7F6281BBFF06}"/>
              </a:ext>
            </a:extLst>
          </p:cNvPr>
          <p:cNvSpPr/>
          <p:nvPr/>
        </p:nvSpPr>
        <p:spPr>
          <a:xfrm>
            <a:off x="8268225" y="5103062"/>
            <a:ext cx="1932214" cy="147611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defTabSz="457200">
              <a:defRPr sz="1000">
                <a:solidFill>
                  <a:srgbClr val="000000"/>
                </a:solidFill>
              </a:defRPr>
            </a:pPr>
            <a:r>
              <a:rPr sz="1600" b="1" dirty="0">
                <a:solidFill>
                  <a:srgbClr val="000000"/>
                </a:solidFill>
                <a:latin typeface="Segoe UI" panose="020B0502040204020203" pitchFamily="34" charset="0"/>
                <a:cs typeface="Segoe UI" panose="020B0502040204020203" pitchFamily="34" charset="0"/>
              </a:rPr>
              <a:t>Accident and Emergency services accessible to all Kenyan residents</a:t>
            </a:r>
          </a:p>
        </p:txBody>
      </p:sp>
    </p:spTree>
    <p:extLst>
      <p:ext uri="{BB962C8B-B14F-4D97-AF65-F5344CB8AC3E}">
        <p14:creationId xmlns:p14="http://schemas.microsoft.com/office/powerpoint/2010/main" val="42057895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CE37D-543C-99D3-1B18-43DFF129839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63E4C81-7343-9FDB-18A7-7C8AED7DC8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04" y="0"/>
            <a:ext cx="12192000" cy="6858000"/>
          </a:xfrm>
          <a:prstGeom prst="rect">
            <a:avLst/>
          </a:prstGeom>
        </p:spPr>
      </p:pic>
      <p:sp>
        <p:nvSpPr>
          <p:cNvPr id="5" name="Title 1">
            <a:extLst>
              <a:ext uri="{FF2B5EF4-FFF2-40B4-BE49-F238E27FC236}">
                <a16:creationId xmlns:a16="http://schemas.microsoft.com/office/drawing/2014/main" id="{A6E32FA0-E404-F204-FE19-AEA28727A66C}"/>
              </a:ext>
            </a:extLst>
          </p:cNvPr>
          <p:cNvSpPr txBox="1">
            <a:spLocks/>
          </p:cNvSpPr>
          <p:nvPr/>
        </p:nvSpPr>
        <p:spPr>
          <a:xfrm>
            <a:off x="640079" y="325369"/>
            <a:ext cx="10553437" cy="1098783"/>
          </a:xfrm>
          <a:prstGeom prst="rect">
            <a:avLst/>
          </a:prstGeom>
        </p:spPr>
        <p:txBody>
          <a:bodyPr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Tahoma" panose="020B0604030504040204" pitchFamily="34" charset="0"/>
                <a:ea typeface="Tahoma" panose="020B0604030504040204" pitchFamily="34" charset="0"/>
                <a:cs typeface="Tahoma" panose="020B0604030504040204" pitchFamily="34" charset="0"/>
              </a:rPr>
              <a:t>Additional benefits cont..</a:t>
            </a:r>
          </a:p>
          <a:p>
            <a:pPr algn="ctr"/>
            <a:r>
              <a:rPr lang="en-US" sz="3200" b="1" dirty="0">
                <a:latin typeface="Tahoma" panose="020B0604030504040204" pitchFamily="34" charset="0"/>
                <a:ea typeface="Tahoma" panose="020B0604030504040204" pitchFamily="34" charset="0"/>
                <a:cs typeface="Tahoma" panose="020B0604030504040204" pitchFamily="34" charset="0"/>
              </a:rPr>
              <a:t>PHC Package </a:t>
            </a:r>
          </a:p>
        </p:txBody>
      </p:sp>
      <p:sp>
        <p:nvSpPr>
          <p:cNvPr id="7" name="Content Placeholder 2">
            <a:extLst>
              <a:ext uri="{FF2B5EF4-FFF2-40B4-BE49-F238E27FC236}">
                <a16:creationId xmlns:a16="http://schemas.microsoft.com/office/drawing/2014/main" id="{1504B5E4-3CA6-64AF-154D-49C7CC75EC26}"/>
              </a:ext>
            </a:extLst>
          </p:cNvPr>
          <p:cNvSpPr txBox="1">
            <a:spLocks/>
          </p:cNvSpPr>
          <p:nvPr/>
        </p:nvSpPr>
        <p:spPr>
          <a:xfrm>
            <a:off x="640080" y="2270234"/>
            <a:ext cx="10285423" cy="392333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latin typeface="Tahoma" panose="020B0604030504040204" pitchFamily="34" charset="0"/>
                <a:ea typeface="Tahoma" panose="020B0604030504040204" pitchFamily="34" charset="0"/>
                <a:cs typeface="Tahoma" panose="020B0604030504040204" pitchFamily="34" charset="0"/>
              </a:rPr>
              <a:t>Outpatient – KES 900 per annum per beneficiary</a:t>
            </a:r>
          </a:p>
          <a:p>
            <a:pPr algn="just">
              <a:lnSpc>
                <a:spcPct val="150000"/>
              </a:lnSpc>
            </a:pPr>
            <a:r>
              <a:rPr lang="en-US" sz="2200" dirty="0">
                <a:latin typeface="Tahoma" panose="020B0604030504040204" pitchFamily="34" charset="0"/>
                <a:ea typeface="Tahoma" panose="020B0604030504040204" pitchFamily="34" charset="0"/>
                <a:cs typeface="Tahoma" panose="020B0604030504040204" pitchFamily="34" charset="0"/>
              </a:rPr>
              <a:t>Optical Services – Limit of KES 1,000 per annum (children &lt; 18 years</a:t>
            </a:r>
            <a:r>
              <a:rPr lang="en-US" sz="2200" dirty="0">
                <a:latin typeface="Segoe UI" panose="020B0502040204020203" pitchFamily="34" charset="0"/>
                <a:cs typeface="Segoe UI" panose="020B0502040204020203" pitchFamily="34" charset="0"/>
              </a:rPr>
              <a:t>)</a:t>
            </a:r>
          </a:p>
        </p:txBody>
      </p:sp>
    </p:spTree>
    <p:extLst>
      <p:ext uri="{BB962C8B-B14F-4D97-AF65-F5344CB8AC3E}">
        <p14:creationId xmlns:p14="http://schemas.microsoft.com/office/powerpoint/2010/main" val="14120972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AC83F-FE71-E8C0-EAB6-A5B44853DF1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D5AF69E-E07C-85EE-1629-9B37F62C79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787" y="26276"/>
            <a:ext cx="12192000" cy="6858000"/>
          </a:xfrm>
          <a:prstGeom prst="rect">
            <a:avLst/>
          </a:prstGeom>
        </p:spPr>
      </p:pic>
      <p:sp>
        <p:nvSpPr>
          <p:cNvPr id="5" name="Title 1">
            <a:extLst>
              <a:ext uri="{FF2B5EF4-FFF2-40B4-BE49-F238E27FC236}">
                <a16:creationId xmlns:a16="http://schemas.microsoft.com/office/drawing/2014/main" id="{19C9D5E1-B023-7270-F75F-7E9E4A2C0C56}"/>
              </a:ext>
            </a:extLst>
          </p:cNvPr>
          <p:cNvSpPr txBox="1">
            <a:spLocks/>
          </p:cNvSpPr>
          <p:nvPr/>
        </p:nvSpPr>
        <p:spPr>
          <a:xfrm>
            <a:off x="640079" y="325370"/>
            <a:ext cx="10553437" cy="720410"/>
          </a:xfrm>
          <a:prstGeom prst="rect">
            <a:avLst/>
          </a:prstGeom>
        </p:spPr>
        <p:txBody>
          <a:bodyPr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Tahoma" panose="020B0604030504040204" pitchFamily="34" charset="0"/>
                <a:ea typeface="Tahoma" panose="020B0604030504040204" pitchFamily="34" charset="0"/>
                <a:cs typeface="Tahoma" panose="020B0604030504040204" pitchFamily="34" charset="0"/>
              </a:rPr>
              <a:t>Additional benefits cont..</a:t>
            </a:r>
          </a:p>
          <a:p>
            <a:pPr algn="ctr"/>
            <a:r>
              <a:rPr lang="en-US" sz="2000" b="1" dirty="0">
                <a:latin typeface="Tahoma" panose="020B0604030504040204" pitchFamily="34" charset="0"/>
                <a:ea typeface="Tahoma" panose="020B0604030504040204" pitchFamily="34" charset="0"/>
                <a:cs typeface="Tahoma" panose="020B0604030504040204" pitchFamily="34" charset="0"/>
              </a:rPr>
              <a:t>SHIF  Package </a:t>
            </a:r>
          </a:p>
        </p:txBody>
      </p:sp>
      <p:sp>
        <p:nvSpPr>
          <p:cNvPr id="2" name="Title 1">
            <a:extLst>
              <a:ext uri="{FF2B5EF4-FFF2-40B4-BE49-F238E27FC236}">
                <a16:creationId xmlns:a16="http://schemas.microsoft.com/office/drawing/2014/main" id="{57091673-F318-6BBA-9D71-71216AF502ED}"/>
              </a:ext>
            </a:extLst>
          </p:cNvPr>
          <p:cNvSpPr txBox="1">
            <a:spLocks/>
          </p:cNvSpPr>
          <p:nvPr/>
        </p:nvSpPr>
        <p:spPr>
          <a:xfrm>
            <a:off x="203901" y="2074362"/>
            <a:ext cx="2371133" cy="2455597"/>
          </a:xfrm>
          <a:prstGeom prst="ellipse">
            <a:avLst/>
          </a:prstGeom>
          <a:solidFill>
            <a:srgbClr val="262626"/>
          </a:solidFill>
          <a:ln w="174625" cmpd="thinThick">
            <a:solidFill>
              <a:srgbClr val="262626"/>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600" b="1" dirty="0">
                <a:solidFill>
                  <a:srgbClr val="FFFFFF"/>
                </a:solidFill>
                <a:latin typeface="Segoe UI" panose="020B0502040204020203" pitchFamily="34" charset="0"/>
                <a:cs typeface="Segoe UI" panose="020B0502040204020203" pitchFamily="34" charset="0"/>
              </a:rPr>
              <a:t>SHIF BENEFIT PACKAGE</a:t>
            </a:r>
          </a:p>
        </p:txBody>
      </p:sp>
      <p:graphicFrame>
        <p:nvGraphicFramePr>
          <p:cNvPr id="4" name="Content Placeholder 4">
            <a:extLst>
              <a:ext uri="{FF2B5EF4-FFF2-40B4-BE49-F238E27FC236}">
                <a16:creationId xmlns:a16="http://schemas.microsoft.com/office/drawing/2014/main" id="{B4D16C5D-3838-D7D2-5C34-B4C19C908870}"/>
              </a:ext>
            </a:extLst>
          </p:cNvPr>
          <p:cNvGraphicFramePr>
            <a:graphicFrameLocks/>
          </p:cNvGraphicFramePr>
          <p:nvPr>
            <p:extLst>
              <p:ext uri="{D42A27DB-BD31-4B8C-83A1-F6EECF244321}">
                <p14:modId xmlns:p14="http://schemas.microsoft.com/office/powerpoint/2010/main" val="2501167710"/>
              </p:ext>
            </p:extLst>
          </p:nvPr>
        </p:nvGraphicFramePr>
        <p:xfrm>
          <a:off x="2822029" y="1135119"/>
          <a:ext cx="8240109" cy="5531755"/>
        </p:xfrm>
        <a:graphic>
          <a:graphicData uri="http://schemas.openxmlformats.org/drawingml/2006/table">
            <a:tbl>
              <a:tblPr firstRow="1" bandRow="1">
                <a:noFill/>
                <a:tableStyleId>{5C22544A-7EE6-4342-B048-85BDC9FD1C3A}</a:tableStyleId>
              </a:tblPr>
              <a:tblGrid>
                <a:gridCol w="1235158">
                  <a:extLst>
                    <a:ext uri="{9D8B030D-6E8A-4147-A177-3AD203B41FA5}">
                      <a16:colId xmlns:a16="http://schemas.microsoft.com/office/drawing/2014/main" val="1524999473"/>
                    </a:ext>
                  </a:extLst>
                </a:gridCol>
                <a:gridCol w="7004951">
                  <a:extLst>
                    <a:ext uri="{9D8B030D-6E8A-4147-A177-3AD203B41FA5}">
                      <a16:colId xmlns:a16="http://schemas.microsoft.com/office/drawing/2014/main" val="3531025758"/>
                    </a:ext>
                  </a:extLst>
                </a:gridCol>
              </a:tblGrid>
              <a:tr h="430699">
                <a:tc>
                  <a:txBody>
                    <a:bodyPr/>
                    <a:lstStyle/>
                    <a:p>
                      <a:r>
                        <a:rPr lang="en-US" sz="1600" b="1" cap="none" spc="0" dirty="0">
                          <a:solidFill>
                            <a:schemeClr val="tx1"/>
                          </a:solidFill>
                          <a:latin typeface="Tahoma" panose="020B0604030504040204" pitchFamily="34" charset="0"/>
                          <a:ea typeface="Tahoma" panose="020B0604030504040204" pitchFamily="34" charset="0"/>
                          <a:cs typeface="Tahoma" panose="020B0604030504040204" pitchFamily="34" charset="0"/>
                        </a:rPr>
                        <a:t>PACKAGE</a:t>
                      </a:r>
                    </a:p>
                  </a:txBody>
                  <a:tcPr marL="0" marR="51489" marT="20596" marB="154466">
                    <a:lnL w="12700" cmpd="sng">
                      <a:noFill/>
                    </a:lnL>
                    <a:lnR w="12700" cmpd="sng">
                      <a:noFill/>
                    </a:lnR>
                    <a:lnT w="28575" cap="flat" cmpd="sng" algn="ctr">
                      <a:solidFill>
                        <a:schemeClr val="tx1"/>
                      </a:solidFill>
                      <a:prstDash val="solid"/>
                    </a:lnT>
                    <a:lnB w="38100" cmpd="sng">
                      <a:noFill/>
                    </a:lnB>
                    <a:noFill/>
                  </a:tcPr>
                </a:tc>
                <a:tc>
                  <a:txBody>
                    <a:bodyPr/>
                    <a:lstStyle/>
                    <a:p>
                      <a:r>
                        <a:rPr lang="en-US" sz="1600" b="1" cap="none" spc="0" dirty="0">
                          <a:solidFill>
                            <a:schemeClr val="tx1"/>
                          </a:solidFill>
                          <a:latin typeface="Tahoma" panose="020B0604030504040204" pitchFamily="34" charset="0"/>
                          <a:ea typeface="Tahoma" panose="020B0604030504040204" pitchFamily="34" charset="0"/>
                          <a:cs typeface="Tahoma" panose="020B0604030504040204" pitchFamily="34" charset="0"/>
                        </a:rPr>
                        <a:t>TARIFF</a:t>
                      </a:r>
                    </a:p>
                  </a:txBody>
                  <a:tcPr marL="0" marR="51489" marT="20596" marB="154466">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2824021903"/>
                  </a:ext>
                </a:extLst>
              </a:tr>
              <a:tr h="0">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Inpatient</a:t>
                      </a:r>
                    </a:p>
                  </a:txBody>
                  <a:tcPr marL="0" marR="51489" marT="20596" marB="154466">
                    <a:lnL w="12700" cmpd="sng">
                      <a:noFill/>
                      <a:prstDash val="solid"/>
                    </a:lnL>
                    <a:lnR w="12700" cmpd="sng">
                      <a:noFill/>
                      <a:prstDash val="solid"/>
                    </a:lnR>
                    <a:lnT w="38100" cmpd="sng">
                      <a:noFill/>
                    </a:lnT>
                    <a:lnB w="6350" cap="flat" cmpd="sng" algn="ctr">
                      <a:solidFill>
                        <a:schemeClr val="tx1"/>
                      </a:solidFill>
                      <a:prstDash val="solid"/>
                    </a:lnB>
                    <a:noFill/>
                  </a:tcPr>
                </a:tc>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KES 2,240 – 4,480 per day of admission up to 180 days per household</a:t>
                      </a:r>
                    </a:p>
                  </a:txBody>
                  <a:tcPr marL="0" marR="51489" marT="20596" marB="154466">
                    <a:lnL w="12700" cmpd="sng">
                      <a:noFill/>
                      <a:prstDash val="solid"/>
                    </a:lnL>
                    <a:lnR w="12700" cmpd="sng">
                      <a:noFill/>
                      <a:prstDash val="solid"/>
                    </a:lnR>
                    <a:lnT w="38100" cmpd="sng">
                      <a:noFill/>
                    </a:lnT>
                    <a:lnB w="6350" cap="flat" cmpd="sng" algn="ctr">
                      <a:solidFill>
                        <a:schemeClr val="tx1"/>
                      </a:solidFill>
                      <a:prstDash val="solid"/>
                    </a:lnB>
                    <a:noFill/>
                  </a:tcPr>
                </a:tc>
                <a:extLst>
                  <a:ext uri="{0D108BD9-81ED-4DB2-BD59-A6C34878D82A}">
                    <a16:rowId xmlns:a16="http://schemas.microsoft.com/office/drawing/2014/main" val="3139922383"/>
                  </a:ext>
                </a:extLst>
              </a:tr>
              <a:tr h="892746">
                <a:tc>
                  <a:txBody>
                    <a:bodyPr/>
                    <a:lstStyle/>
                    <a:p>
                      <a:r>
                        <a:rPr lang="en-US" sz="1600" cap="none" spc="0">
                          <a:solidFill>
                            <a:schemeClr val="tx1"/>
                          </a:solidFill>
                          <a:latin typeface="Tahoma" panose="020B0604030504040204" pitchFamily="34" charset="0"/>
                          <a:ea typeface="Tahoma" panose="020B0604030504040204" pitchFamily="34" charset="0"/>
                          <a:cs typeface="Tahoma" panose="020B0604030504040204" pitchFamily="34" charset="0"/>
                        </a:rPr>
                        <a:t>Maternity</a:t>
                      </a:r>
                    </a:p>
                  </a:txBody>
                  <a:tcPr marL="0" marR="51489" marT="20596" marB="154466">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p>
                      <a:pPr marL="285750" indent="-285750">
                        <a:buFont typeface="Arial" panose="020B0604020202020204" pitchFamily="34" charset="0"/>
                        <a:buChar char="•"/>
                      </a:pPr>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Normal delivery - KES 10,000 </a:t>
                      </a:r>
                    </a:p>
                    <a:p>
                      <a:pPr marL="285750" indent="-285750">
                        <a:buFont typeface="Arial" panose="020B0604020202020204" pitchFamily="34" charset="0"/>
                        <a:buChar char="•"/>
                      </a:pPr>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C- section – KES 30,000</a:t>
                      </a:r>
                    </a:p>
                    <a:p>
                      <a:pPr marL="285750" indent="-285750">
                        <a:buFont typeface="Arial" panose="020B0604020202020204" pitchFamily="34" charset="0"/>
                        <a:buChar char="•"/>
                      </a:pPr>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Anti-D Serum – KES 6,000</a:t>
                      </a:r>
                    </a:p>
                  </a:txBody>
                  <a:tcPr marL="0" marR="51489" marT="20596" marB="154466">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954245297"/>
                  </a:ext>
                </a:extLst>
              </a:tr>
              <a:tr h="430699">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Oncology</a:t>
                      </a:r>
                    </a:p>
                  </a:txBody>
                  <a:tcPr marL="0" marR="51489" marT="20596" marB="154466">
                    <a:lnL w="12700" cmpd="sng">
                      <a:noFill/>
                      <a:prstDash val="solid"/>
                    </a:lnL>
                    <a:lnR w="12700" cmpd="sng">
                      <a:noFill/>
                      <a:prstDash val="solid"/>
                    </a:lnR>
                    <a:lnT w="12700" cmpd="sng">
                      <a:noFill/>
                      <a:prstDash val="solid"/>
                    </a:lnT>
                    <a:lnB w="6350" cap="flat" cmpd="sng" algn="ctr">
                      <a:solidFill>
                        <a:schemeClr val="tx1"/>
                      </a:solidFill>
                      <a:prstDash val="solid"/>
                    </a:lnB>
                    <a:noFill/>
                  </a:tcPr>
                </a:tc>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KES 400,000 per member per annum</a:t>
                      </a:r>
                    </a:p>
                  </a:txBody>
                  <a:tcPr marL="0" marR="51489" marT="20596" marB="154466">
                    <a:lnL w="12700" cmpd="sng">
                      <a:noFill/>
                      <a:prstDash val="solid"/>
                    </a:lnL>
                    <a:lnR w="12700" cmpd="sng">
                      <a:noFill/>
                      <a:prstDash val="solid"/>
                    </a:lnR>
                    <a:lnT w="12700" cmpd="sng">
                      <a:noFill/>
                      <a:prstDash val="solid"/>
                    </a:lnT>
                    <a:lnB w="6350" cap="flat" cmpd="sng" algn="ctr">
                      <a:solidFill>
                        <a:schemeClr val="tx1"/>
                      </a:solidFill>
                      <a:prstDash val="solid"/>
                    </a:lnB>
                    <a:noFill/>
                  </a:tcPr>
                </a:tc>
                <a:extLst>
                  <a:ext uri="{0D108BD9-81ED-4DB2-BD59-A6C34878D82A}">
                    <a16:rowId xmlns:a16="http://schemas.microsoft.com/office/drawing/2014/main" val="1067182762"/>
                  </a:ext>
                </a:extLst>
              </a:tr>
              <a:tr h="3344873">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Renal Care</a:t>
                      </a:r>
                    </a:p>
                  </a:txBody>
                  <a:tcPr marL="0" marR="51489" marT="20596" marB="154466">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p>
                      <a:pPr marL="285750" indent="-285750">
                        <a:lnSpc>
                          <a:spcPct val="150000"/>
                        </a:lnSpc>
                        <a:buFont typeface="Arial" panose="020B0604020202020204" pitchFamily="34" charset="0"/>
                        <a:buChar char="•"/>
                      </a:pPr>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Renal Dialysis – KES 10,650 up to 2 sessions per week</a:t>
                      </a:r>
                    </a:p>
                    <a:p>
                      <a:pPr marL="285750" indent="-285750">
                        <a:lnSpc>
                          <a:spcPct val="150000"/>
                        </a:lnSpc>
                        <a:buFont typeface="Arial" panose="020B0604020202020204" pitchFamily="34" charset="0"/>
                        <a:buChar char="•"/>
                      </a:pPr>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Peritoneal Dialysis – KES 85,200 per month</a:t>
                      </a:r>
                    </a:p>
                    <a:p>
                      <a:pPr marL="285750" lvl="0" indent="-285750" algn="l" defTabSz="711200">
                        <a:lnSpc>
                          <a:spcPct val="150000"/>
                        </a:lnSpc>
                        <a:spcBef>
                          <a:spcPct val="0"/>
                        </a:spcBef>
                        <a:spcAft>
                          <a:spcPct val="15000"/>
                        </a:spcAft>
                        <a:buFont typeface="Arial" panose="020B0604020202020204" pitchFamily="34" charset="0"/>
                        <a:buChar char="•"/>
                      </a:pPr>
                      <a:r>
                        <a:rPr lang="it-IT" sz="1600" kern="12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Pre-transplant recipient evaluation – Limit of KES. 150,000 per household</a:t>
                      </a:r>
                      <a:endParaRPr lang="en-KE" sz="1600" kern="1200" cap="none" spc="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lvl="0" indent="-285750" algn="l" defTabSz="711200">
                        <a:lnSpc>
                          <a:spcPct val="150000"/>
                        </a:lnSpc>
                        <a:spcBef>
                          <a:spcPct val="0"/>
                        </a:spcBef>
                        <a:spcAft>
                          <a:spcPct val="15000"/>
                        </a:spcAft>
                        <a:buFont typeface="Arial" panose="020B0604020202020204" pitchFamily="34" charset="0"/>
                        <a:buChar char="•"/>
                      </a:pPr>
                      <a:r>
                        <a:rPr lang="it-IT" sz="1600" kern="12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Recipient surgery – KES 700,000</a:t>
                      </a:r>
                    </a:p>
                    <a:p>
                      <a:pPr marL="285750" lvl="0" indent="-285750" algn="l" defTabSz="711200">
                        <a:lnSpc>
                          <a:spcPct val="150000"/>
                        </a:lnSpc>
                        <a:spcBef>
                          <a:spcPct val="0"/>
                        </a:spcBef>
                        <a:spcAft>
                          <a:spcPct val="15000"/>
                        </a:spcAft>
                        <a:buFont typeface="Arial" panose="020B0604020202020204" pitchFamily="34" charset="0"/>
                        <a:buChar char="•"/>
                      </a:pPr>
                      <a:r>
                        <a:rPr lang="it-IT" sz="1600" kern="12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Donor nephrectomy – KES 168,000</a:t>
                      </a:r>
                    </a:p>
                    <a:p>
                      <a:pPr marL="285750" lvl="0" indent="-285750" algn="l" defTabSz="711200">
                        <a:lnSpc>
                          <a:spcPct val="150000"/>
                        </a:lnSpc>
                        <a:spcBef>
                          <a:spcPct val="0"/>
                        </a:spcBef>
                        <a:spcAft>
                          <a:spcPct val="15000"/>
                        </a:spcAft>
                        <a:buFont typeface="Arial" panose="020B0604020202020204" pitchFamily="34" charset="0"/>
                        <a:buChar char="•"/>
                      </a:pPr>
                      <a:r>
                        <a:rPr lang="it-IT" sz="1600" kern="12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Post-renal replacement therapy – Limit of KES 200,000 per household</a:t>
                      </a:r>
                    </a:p>
                  </a:txBody>
                  <a:tcPr marL="0" marR="51489" marT="20596" marB="154466">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727843894"/>
                  </a:ext>
                </a:extLst>
              </a:tr>
            </a:tbl>
          </a:graphicData>
        </a:graphic>
      </p:graphicFrame>
    </p:spTree>
    <p:extLst>
      <p:ext uri="{BB962C8B-B14F-4D97-AF65-F5344CB8AC3E}">
        <p14:creationId xmlns:p14="http://schemas.microsoft.com/office/powerpoint/2010/main" val="23220446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C73FE-4341-1117-A109-F52EEA89679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DE754C0-F0EF-897F-518E-EB1B3BD672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787" y="26276"/>
            <a:ext cx="12192000" cy="6858000"/>
          </a:xfrm>
          <a:prstGeom prst="rect">
            <a:avLst/>
          </a:prstGeom>
        </p:spPr>
      </p:pic>
      <p:sp>
        <p:nvSpPr>
          <p:cNvPr id="5" name="Title 1">
            <a:extLst>
              <a:ext uri="{FF2B5EF4-FFF2-40B4-BE49-F238E27FC236}">
                <a16:creationId xmlns:a16="http://schemas.microsoft.com/office/drawing/2014/main" id="{C0199254-D6FE-0F82-CA12-E1DDD6FD0578}"/>
              </a:ext>
            </a:extLst>
          </p:cNvPr>
          <p:cNvSpPr txBox="1">
            <a:spLocks/>
          </p:cNvSpPr>
          <p:nvPr/>
        </p:nvSpPr>
        <p:spPr>
          <a:xfrm>
            <a:off x="640079" y="325370"/>
            <a:ext cx="10553437" cy="720410"/>
          </a:xfrm>
          <a:prstGeom prst="rect">
            <a:avLst/>
          </a:prstGeom>
        </p:spPr>
        <p:txBody>
          <a:bodyPr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Tahoma" panose="020B0604030504040204" pitchFamily="34" charset="0"/>
                <a:ea typeface="Tahoma" panose="020B0604030504040204" pitchFamily="34" charset="0"/>
                <a:cs typeface="Tahoma" panose="020B0604030504040204" pitchFamily="34" charset="0"/>
              </a:rPr>
              <a:t>Additional benefits cont..</a:t>
            </a:r>
          </a:p>
          <a:p>
            <a:pPr algn="ctr"/>
            <a:r>
              <a:rPr lang="en-US" sz="2000" b="1" dirty="0">
                <a:latin typeface="Tahoma" panose="020B0604030504040204" pitchFamily="34" charset="0"/>
                <a:ea typeface="Tahoma" panose="020B0604030504040204" pitchFamily="34" charset="0"/>
                <a:cs typeface="Tahoma" panose="020B0604030504040204" pitchFamily="34" charset="0"/>
              </a:rPr>
              <a:t>SHIF  Package </a:t>
            </a:r>
          </a:p>
        </p:txBody>
      </p:sp>
      <p:sp>
        <p:nvSpPr>
          <p:cNvPr id="2" name="Title 1">
            <a:extLst>
              <a:ext uri="{FF2B5EF4-FFF2-40B4-BE49-F238E27FC236}">
                <a16:creationId xmlns:a16="http://schemas.microsoft.com/office/drawing/2014/main" id="{13E8719D-9E66-BC36-2382-231ABF98453B}"/>
              </a:ext>
            </a:extLst>
          </p:cNvPr>
          <p:cNvSpPr txBox="1">
            <a:spLocks/>
          </p:cNvSpPr>
          <p:nvPr/>
        </p:nvSpPr>
        <p:spPr>
          <a:xfrm>
            <a:off x="203901" y="2074362"/>
            <a:ext cx="2371133" cy="2455597"/>
          </a:xfrm>
          <a:prstGeom prst="ellipse">
            <a:avLst/>
          </a:prstGeom>
          <a:solidFill>
            <a:srgbClr val="262626"/>
          </a:solidFill>
          <a:ln w="174625" cmpd="thinThick">
            <a:solidFill>
              <a:srgbClr val="262626"/>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600" b="1" dirty="0">
                <a:solidFill>
                  <a:srgbClr val="FFFFFF"/>
                </a:solidFill>
                <a:latin typeface="Segoe UI" panose="020B0502040204020203" pitchFamily="34" charset="0"/>
                <a:cs typeface="Segoe UI" panose="020B0502040204020203" pitchFamily="34" charset="0"/>
              </a:rPr>
              <a:t>SHIF BENEFIT PACKAGE</a:t>
            </a:r>
          </a:p>
        </p:txBody>
      </p:sp>
      <p:graphicFrame>
        <p:nvGraphicFramePr>
          <p:cNvPr id="7" name="Content Placeholder 4">
            <a:extLst>
              <a:ext uri="{FF2B5EF4-FFF2-40B4-BE49-F238E27FC236}">
                <a16:creationId xmlns:a16="http://schemas.microsoft.com/office/drawing/2014/main" id="{177CD171-BA96-DCE0-1123-A6153DADF133}"/>
              </a:ext>
            </a:extLst>
          </p:cNvPr>
          <p:cNvGraphicFramePr>
            <a:graphicFrameLocks/>
          </p:cNvGraphicFramePr>
          <p:nvPr>
            <p:extLst>
              <p:ext uri="{D42A27DB-BD31-4B8C-83A1-F6EECF244321}">
                <p14:modId xmlns:p14="http://schemas.microsoft.com/office/powerpoint/2010/main" val="1207374604"/>
              </p:ext>
            </p:extLst>
          </p:nvPr>
        </p:nvGraphicFramePr>
        <p:xfrm>
          <a:off x="2616025" y="1111032"/>
          <a:ext cx="8267437" cy="5538591"/>
        </p:xfrm>
        <a:graphic>
          <a:graphicData uri="http://schemas.openxmlformats.org/drawingml/2006/table">
            <a:tbl>
              <a:tblPr firstRow="1" bandRow="1">
                <a:noFill/>
                <a:tableStyleId>{5C22544A-7EE6-4342-B048-85BDC9FD1C3A}</a:tableStyleId>
              </a:tblPr>
              <a:tblGrid>
                <a:gridCol w="1457214">
                  <a:extLst>
                    <a:ext uri="{9D8B030D-6E8A-4147-A177-3AD203B41FA5}">
                      <a16:colId xmlns:a16="http://schemas.microsoft.com/office/drawing/2014/main" val="1524999473"/>
                    </a:ext>
                  </a:extLst>
                </a:gridCol>
                <a:gridCol w="6810223">
                  <a:extLst>
                    <a:ext uri="{9D8B030D-6E8A-4147-A177-3AD203B41FA5}">
                      <a16:colId xmlns:a16="http://schemas.microsoft.com/office/drawing/2014/main" val="3531025758"/>
                    </a:ext>
                  </a:extLst>
                </a:gridCol>
              </a:tblGrid>
              <a:tr h="448026">
                <a:tc>
                  <a:txBody>
                    <a:bodyPr/>
                    <a:lstStyle/>
                    <a:p>
                      <a:r>
                        <a:rPr lang="en-US" sz="1600" b="1" cap="none" spc="0" dirty="0">
                          <a:solidFill>
                            <a:schemeClr val="tx1"/>
                          </a:solidFill>
                          <a:latin typeface="Tahoma" panose="020B0604030504040204" pitchFamily="34" charset="0"/>
                          <a:ea typeface="Tahoma" panose="020B0604030504040204" pitchFamily="34" charset="0"/>
                          <a:cs typeface="Tahoma" panose="020B0604030504040204" pitchFamily="34" charset="0"/>
                        </a:rPr>
                        <a:t>PACKAGE</a:t>
                      </a:r>
                    </a:p>
                  </a:txBody>
                  <a:tcPr marL="0" marR="51489" marT="20596" marB="154466">
                    <a:lnL w="12700" cmpd="sng">
                      <a:noFill/>
                    </a:lnL>
                    <a:lnR w="12700" cmpd="sng">
                      <a:noFill/>
                    </a:lnR>
                    <a:lnT w="28575" cap="flat" cmpd="sng" algn="ctr">
                      <a:solidFill>
                        <a:schemeClr val="tx1"/>
                      </a:solidFill>
                      <a:prstDash val="solid"/>
                    </a:lnT>
                    <a:lnB w="38100" cmpd="sng">
                      <a:noFill/>
                    </a:lnB>
                    <a:noFill/>
                  </a:tcPr>
                </a:tc>
                <a:tc>
                  <a:txBody>
                    <a:bodyPr/>
                    <a:lstStyle/>
                    <a:p>
                      <a:r>
                        <a:rPr lang="en-US" sz="1600" b="1" cap="none" spc="0" dirty="0">
                          <a:solidFill>
                            <a:schemeClr val="tx1"/>
                          </a:solidFill>
                          <a:latin typeface="Tahoma" panose="020B0604030504040204" pitchFamily="34" charset="0"/>
                          <a:ea typeface="Tahoma" panose="020B0604030504040204" pitchFamily="34" charset="0"/>
                          <a:cs typeface="Tahoma" panose="020B0604030504040204" pitchFamily="34" charset="0"/>
                        </a:rPr>
                        <a:t>TARIFF</a:t>
                      </a:r>
                    </a:p>
                  </a:txBody>
                  <a:tcPr marL="0" marR="51489" marT="20596" marB="154466">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2824021903"/>
                  </a:ext>
                </a:extLst>
              </a:tr>
              <a:tr h="3774943">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Medical Imaging</a:t>
                      </a:r>
                    </a:p>
                  </a:txBody>
                  <a:tcPr marL="0" marR="51489" marT="20596" marB="154466">
                    <a:lnL w="12700" cmpd="sng">
                      <a:noFill/>
                      <a:prstDash val="solid"/>
                    </a:lnL>
                    <a:lnR w="12700" cmpd="sng">
                      <a:noFill/>
                      <a:prstDash val="solid"/>
                    </a:lnR>
                    <a:lnT w="38100" cmpd="sng">
                      <a:noFill/>
                    </a:lnT>
                    <a:lnB w="6350" cap="flat" cmpd="sng" algn="ctr">
                      <a:solidFill>
                        <a:schemeClr val="tx1"/>
                      </a:solidFill>
                      <a:prstDash val="solid"/>
                    </a:lnB>
                    <a:noFill/>
                  </a:tcPr>
                </a:tc>
                <a:tc>
                  <a:txBody>
                    <a:bodyPr/>
                    <a:lstStyle/>
                    <a:p>
                      <a:pPr marL="285750" lvl="0" indent="-285750">
                        <a:lnSpc>
                          <a:spcPct val="150000"/>
                        </a:lnSpc>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MRI – KES 11,000                                                              </a:t>
                      </a:r>
                    </a:p>
                    <a:p>
                      <a:pPr marL="285750" lvl="0" indent="-285750">
                        <a:lnSpc>
                          <a:spcPct val="150000"/>
                        </a:lnSpc>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Mammography – KES 3,000</a:t>
                      </a:r>
                      <a:endParaRPr lang="en-KE" sz="160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CT Scans  – KES 6,900                                                          </a:t>
                      </a:r>
                    </a:p>
                    <a:p>
                      <a:pPr marL="285750" lvl="0" indent="-285750">
                        <a:lnSpc>
                          <a:spcPct val="150000"/>
                        </a:lnSpc>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Fluoroscopy – KES 4,000</a:t>
                      </a:r>
                    </a:p>
                    <a:p>
                      <a:pPr marL="285750" lvl="0" indent="-285750">
                        <a:lnSpc>
                          <a:spcPct val="150000"/>
                        </a:lnSpc>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CT Angio – KES 8,000                                                     </a:t>
                      </a:r>
                    </a:p>
                    <a:p>
                      <a:pPr marL="285750" lvl="0" indent="-285750">
                        <a:lnSpc>
                          <a:spcPct val="150000"/>
                        </a:lnSpc>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Echocardiograms (ECHO) – KES 3,500</a:t>
                      </a:r>
                    </a:p>
                    <a:p>
                      <a:pPr marL="285750" lvl="0" indent="-285750">
                        <a:lnSpc>
                          <a:spcPct val="150000"/>
                        </a:lnSpc>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Specialized ultrasounds (Dopplers) – KES 5,000                       </a:t>
                      </a:r>
                    </a:p>
                    <a:p>
                      <a:pPr marL="285750" lvl="0" indent="-285750">
                        <a:lnSpc>
                          <a:spcPct val="150000"/>
                        </a:lnSpc>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Electroencephalograms (EEGs) – KES 8,000 for a child and KES 5,000 for an adult.</a:t>
                      </a:r>
                    </a:p>
                    <a:p>
                      <a:pPr marL="285750" lvl="0" indent="-285750">
                        <a:lnSpc>
                          <a:spcPct val="150000"/>
                        </a:lnSpc>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2 per household per annum</a:t>
                      </a:r>
                    </a:p>
                  </a:txBody>
                  <a:tcPr marL="0" marR="51489" marT="20596" marB="154466">
                    <a:lnL w="12700" cmpd="sng">
                      <a:noFill/>
                      <a:prstDash val="solid"/>
                    </a:lnL>
                    <a:lnR w="12700" cmpd="sng">
                      <a:noFill/>
                      <a:prstDash val="solid"/>
                    </a:lnR>
                    <a:lnT w="38100" cmpd="sng">
                      <a:noFill/>
                    </a:lnT>
                    <a:lnB w="6350" cap="flat" cmpd="sng" algn="ctr">
                      <a:solidFill>
                        <a:schemeClr val="tx1"/>
                      </a:solidFill>
                      <a:prstDash val="solid"/>
                    </a:lnB>
                    <a:noFill/>
                  </a:tcPr>
                </a:tc>
                <a:extLst>
                  <a:ext uri="{0D108BD9-81ED-4DB2-BD59-A6C34878D82A}">
                    <a16:rowId xmlns:a16="http://schemas.microsoft.com/office/drawing/2014/main" val="3139922383"/>
                  </a:ext>
                </a:extLst>
              </a:tr>
              <a:tr h="1307623">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Surgical Package</a:t>
                      </a:r>
                    </a:p>
                  </a:txBody>
                  <a:tcPr marL="0" marR="51489" marT="20596" marB="154466">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p>
                      <a:pPr marL="285750" indent="-285750">
                        <a:lnSpc>
                          <a:spcPct val="150000"/>
                        </a:lnSpc>
                        <a:buFont typeface="Arial" panose="020B0604020202020204" pitchFamily="34" charset="0"/>
                        <a:buChar char="•"/>
                      </a:pPr>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Minor Surgery up to KES 145,600</a:t>
                      </a:r>
                    </a:p>
                    <a:p>
                      <a:pPr marL="285750" indent="-285750">
                        <a:lnSpc>
                          <a:spcPct val="150000"/>
                        </a:lnSpc>
                        <a:buFont typeface="Arial" panose="020B0604020202020204" pitchFamily="34" charset="0"/>
                        <a:buChar char="•"/>
                      </a:pPr>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Major Surgery up to KES 280,000</a:t>
                      </a:r>
                    </a:p>
                    <a:p>
                      <a:pPr marL="285750" indent="-285750">
                        <a:lnSpc>
                          <a:spcPct val="150000"/>
                        </a:lnSpc>
                        <a:buFont typeface="Arial" panose="020B0604020202020204" pitchFamily="34" charset="0"/>
                        <a:buChar char="•"/>
                      </a:pPr>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Specialized Surgery  up to KES 1,120,000</a:t>
                      </a:r>
                    </a:p>
                  </a:txBody>
                  <a:tcPr marL="0" marR="51489" marT="20596" marB="154466">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954245297"/>
                  </a:ext>
                </a:extLst>
              </a:tr>
            </a:tbl>
          </a:graphicData>
        </a:graphic>
      </p:graphicFrame>
    </p:spTree>
    <p:extLst>
      <p:ext uri="{BB962C8B-B14F-4D97-AF65-F5344CB8AC3E}">
        <p14:creationId xmlns:p14="http://schemas.microsoft.com/office/powerpoint/2010/main" val="12572143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0D071-3D67-9A5E-8C1D-E2ECF975CE3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EB6C8DA-0225-B41F-92CB-3795EF49C1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04" y="0"/>
            <a:ext cx="12192000" cy="6858000"/>
          </a:xfrm>
          <a:prstGeom prst="rect">
            <a:avLst/>
          </a:prstGeom>
        </p:spPr>
      </p:pic>
      <p:sp>
        <p:nvSpPr>
          <p:cNvPr id="2" name="Title 1">
            <a:extLst>
              <a:ext uri="{FF2B5EF4-FFF2-40B4-BE49-F238E27FC236}">
                <a16:creationId xmlns:a16="http://schemas.microsoft.com/office/drawing/2014/main" id="{8BF96A86-41DD-31B9-0806-1E09BCFC2526}"/>
              </a:ext>
            </a:extLst>
          </p:cNvPr>
          <p:cNvSpPr txBox="1">
            <a:spLocks/>
          </p:cNvSpPr>
          <p:nvPr/>
        </p:nvSpPr>
        <p:spPr>
          <a:xfrm>
            <a:off x="209156" y="2126915"/>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600" b="1">
                <a:solidFill>
                  <a:srgbClr val="FFFFFF"/>
                </a:solidFill>
                <a:latin typeface="Segoe UI" panose="020B0502040204020203" pitchFamily="34" charset="0"/>
                <a:cs typeface="Segoe UI" panose="020B0502040204020203" pitchFamily="34" charset="0"/>
              </a:rPr>
              <a:t>SHIF Benefit Package</a:t>
            </a:r>
            <a:endParaRPr lang="en-US" sz="2600" b="1" dirty="0">
              <a:solidFill>
                <a:srgbClr val="FFFFFF"/>
              </a:solidFill>
              <a:latin typeface="Segoe UI" panose="020B0502040204020203" pitchFamily="34" charset="0"/>
              <a:cs typeface="Segoe UI" panose="020B0502040204020203" pitchFamily="34" charset="0"/>
            </a:endParaRPr>
          </a:p>
        </p:txBody>
      </p:sp>
      <p:sp>
        <p:nvSpPr>
          <p:cNvPr id="4" name="Title 1">
            <a:extLst>
              <a:ext uri="{FF2B5EF4-FFF2-40B4-BE49-F238E27FC236}">
                <a16:creationId xmlns:a16="http://schemas.microsoft.com/office/drawing/2014/main" id="{88F2A73C-79D6-0A2E-5203-5C79DAB96D98}"/>
              </a:ext>
            </a:extLst>
          </p:cNvPr>
          <p:cNvSpPr txBox="1">
            <a:spLocks/>
          </p:cNvSpPr>
          <p:nvPr/>
        </p:nvSpPr>
        <p:spPr>
          <a:xfrm>
            <a:off x="640079" y="325370"/>
            <a:ext cx="10553437" cy="720410"/>
          </a:xfrm>
          <a:prstGeom prst="rect">
            <a:avLst/>
          </a:prstGeom>
        </p:spPr>
        <p:txBody>
          <a:bodyPr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Tahoma" panose="020B0604030504040204" pitchFamily="34" charset="0"/>
                <a:ea typeface="Tahoma" panose="020B0604030504040204" pitchFamily="34" charset="0"/>
                <a:cs typeface="Tahoma" panose="020B0604030504040204" pitchFamily="34" charset="0"/>
              </a:rPr>
              <a:t>Additional benefits cont..</a:t>
            </a:r>
          </a:p>
          <a:p>
            <a:pPr algn="ctr"/>
            <a:r>
              <a:rPr lang="en-US" sz="2000" b="1" dirty="0">
                <a:latin typeface="Tahoma" panose="020B0604030504040204" pitchFamily="34" charset="0"/>
                <a:ea typeface="Tahoma" panose="020B0604030504040204" pitchFamily="34" charset="0"/>
                <a:cs typeface="Tahoma" panose="020B0604030504040204" pitchFamily="34" charset="0"/>
              </a:rPr>
              <a:t>SHIF  Package </a:t>
            </a:r>
          </a:p>
        </p:txBody>
      </p:sp>
      <p:graphicFrame>
        <p:nvGraphicFramePr>
          <p:cNvPr id="6" name="Content Placeholder 4">
            <a:extLst>
              <a:ext uri="{FF2B5EF4-FFF2-40B4-BE49-F238E27FC236}">
                <a16:creationId xmlns:a16="http://schemas.microsoft.com/office/drawing/2014/main" id="{5771FC78-87A2-F277-8F84-2B1FFE96FB8E}"/>
              </a:ext>
            </a:extLst>
          </p:cNvPr>
          <p:cNvGraphicFramePr>
            <a:graphicFrameLocks/>
          </p:cNvGraphicFramePr>
          <p:nvPr>
            <p:extLst>
              <p:ext uri="{D42A27DB-BD31-4B8C-83A1-F6EECF244321}">
                <p14:modId xmlns:p14="http://schemas.microsoft.com/office/powerpoint/2010/main" val="1058530197"/>
              </p:ext>
            </p:extLst>
          </p:nvPr>
        </p:nvGraphicFramePr>
        <p:xfrm>
          <a:off x="3174125" y="1081110"/>
          <a:ext cx="7914290" cy="5284226"/>
        </p:xfrm>
        <a:graphic>
          <a:graphicData uri="http://schemas.openxmlformats.org/drawingml/2006/table">
            <a:tbl>
              <a:tblPr firstRow="1" bandRow="1">
                <a:tableStyleId>{9D7B26C5-4107-4FEC-AEDC-1716B250A1EF}</a:tableStyleId>
              </a:tblPr>
              <a:tblGrid>
                <a:gridCol w="1394969">
                  <a:extLst>
                    <a:ext uri="{9D8B030D-6E8A-4147-A177-3AD203B41FA5}">
                      <a16:colId xmlns:a16="http://schemas.microsoft.com/office/drawing/2014/main" val="1524999473"/>
                    </a:ext>
                  </a:extLst>
                </a:gridCol>
                <a:gridCol w="6519321">
                  <a:extLst>
                    <a:ext uri="{9D8B030D-6E8A-4147-A177-3AD203B41FA5}">
                      <a16:colId xmlns:a16="http://schemas.microsoft.com/office/drawing/2014/main" val="3531025758"/>
                    </a:ext>
                  </a:extLst>
                </a:gridCol>
              </a:tblGrid>
              <a:tr h="450120">
                <a:tc>
                  <a:txBody>
                    <a:bodyPr/>
                    <a:lstStyle/>
                    <a:p>
                      <a:r>
                        <a:rPr lang="en-US" sz="1600" b="1" cap="none" spc="0" dirty="0">
                          <a:solidFill>
                            <a:schemeClr val="tx1"/>
                          </a:solidFill>
                          <a:latin typeface="Tahoma" panose="020B0604030504040204" pitchFamily="34" charset="0"/>
                          <a:ea typeface="Tahoma" panose="020B0604030504040204" pitchFamily="34" charset="0"/>
                          <a:cs typeface="Tahoma" panose="020B0604030504040204" pitchFamily="34" charset="0"/>
                        </a:rPr>
                        <a:t>PACKAGE</a:t>
                      </a:r>
                    </a:p>
                  </a:txBody>
                  <a:tcPr marL="0" marR="51489" marT="20596" marB="154466"/>
                </a:tc>
                <a:tc>
                  <a:txBody>
                    <a:bodyPr/>
                    <a:lstStyle/>
                    <a:p>
                      <a:r>
                        <a:rPr lang="en-US" sz="1600" b="1" cap="none" spc="0" dirty="0">
                          <a:solidFill>
                            <a:schemeClr val="tx1"/>
                          </a:solidFill>
                          <a:latin typeface="Tahoma" panose="020B0604030504040204" pitchFamily="34" charset="0"/>
                          <a:ea typeface="Tahoma" panose="020B0604030504040204" pitchFamily="34" charset="0"/>
                          <a:cs typeface="Tahoma" panose="020B0604030504040204" pitchFamily="34" charset="0"/>
                        </a:rPr>
                        <a:t>TARIFF</a:t>
                      </a:r>
                    </a:p>
                  </a:txBody>
                  <a:tcPr marL="0" marR="51489" marT="20596" marB="154466"/>
                </a:tc>
                <a:extLst>
                  <a:ext uri="{0D108BD9-81ED-4DB2-BD59-A6C34878D82A}">
                    <a16:rowId xmlns:a16="http://schemas.microsoft.com/office/drawing/2014/main" val="2824021903"/>
                  </a:ext>
                </a:extLst>
              </a:tr>
              <a:tr h="3463003">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Outpatient</a:t>
                      </a:r>
                    </a:p>
                  </a:txBody>
                  <a:tcPr marL="0" marR="51489" marT="20596" marB="154466"/>
                </a:tc>
                <a:tc>
                  <a:txBody>
                    <a:body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lang="en-GB" sz="1600" dirty="0">
                          <a:latin typeface="Tahoma" panose="020B0604030504040204" pitchFamily="34" charset="0"/>
                          <a:ea typeface="Tahoma" panose="020B0604030504040204" pitchFamily="34" charset="0"/>
                          <a:cs typeface="Tahoma" panose="020B0604030504040204" pitchFamily="34" charset="0"/>
                        </a:rPr>
                        <a:t>Essential diagnostic laboratory investigations for Diabetes, Hypertension, Sickle-cell &amp; COPD/Asthma(once per person per annum)</a:t>
                      </a:r>
                      <a:endParaRPr lang="en-US" sz="1600" dirty="0">
                        <a:latin typeface="Tahoma" panose="020B0604030504040204" pitchFamily="34" charset="0"/>
                        <a:ea typeface="Tahoma" panose="020B0604030504040204" pitchFamily="34" charset="0"/>
                        <a:cs typeface="Tahoma" panose="020B0604030504040204" pitchFamily="34" charset="0"/>
                      </a:endParaRPr>
                    </a:p>
                    <a:p>
                      <a:pPr marL="742950" marR="0" lvl="1"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GB" sz="1600" dirty="0">
                          <a:latin typeface="Tahoma" panose="020B0604030504040204" pitchFamily="34" charset="0"/>
                          <a:ea typeface="Tahoma" panose="020B0604030504040204" pitchFamily="34" charset="0"/>
                          <a:cs typeface="Tahoma" panose="020B0604030504040204" pitchFamily="34" charset="0"/>
                        </a:rPr>
                        <a:t>Diabetes – KES 4,300             </a:t>
                      </a:r>
                    </a:p>
                    <a:p>
                      <a:pPr marL="742950" marR="0" lvl="1"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GB" sz="1600" dirty="0">
                          <a:latin typeface="Tahoma" panose="020B0604030504040204" pitchFamily="34" charset="0"/>
                          <a:ea typeface="Tahoma" panose="020B0604030504040204" pitchFamily="34" charset="0"/>
                          <a:cs typeface="Tahoma" panose="020B0604030504040204" pitchFamily="34" charset="0"/>
                        </a:rPr>
                        <a:t>Sickle cell – KES 6,800</a:t>
                      </a:r>
                      <a:endParaRPr lang="en-US" sz="1600" dirty="0">
                        <a:latin typeface="Tahoma" panose="020B0604030504040204" pitchFamily="34" charset="0"/>
                        <a:ea typeface="Tahoma" panose="020B0604030504040204" pitchFamily="34" charset="0"/>
                        <a:cs typeface="Tahoma" panose="020B0604030504040204" pitchFamily="34" charset="0"/>
                      </a:endParaRPr>
                    </a:p>
                    <a:p>
                      <a:pPr marL="742950" marR="0" lvl="1"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GB" sz="1600" dirty="0">
                          <a:latin typeface="Tahoma" panose="020B0604030504040204" pitchFamily="34" charset="0"/>
                          <a:ea typeface="Tahoma" panose="020B0604030504040204" pitchFamily="34" charset="0"/>
                          <a:cs typeface="Tahoma" panose="020B0604030504040204" pitchFamily="34" charset="0"/>
                        </a:rPr>
                        <a:t>Hypertension – KES 2,850           </a:t>
                      </a:r>
                    </a:p>
                    <a:p>
                      <a:pPr marL="742950" marR="0" lvl="1"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GB" sz="1600" dirty="0">
                          <a:latin typeface="Tahoma" panose="020B0604030504040204" pitchFamily="34" charset="0"/>
                          <a:ea typeface="Tahoma" panose="020B0604030504040204" pitchFamily="34" charset="0"/>
                          <a:cs typeface="Tahoma" panose="020B0604030504040204" pitchFamily="34" charset="0"/>
                        </a:rPr>
                        <a:t>COPD/Asthma – KES 700</a:t>
                      </a:r>
                    </a:p>
                  </a:txBody>
                  <a:tcPr marL="0" marR="51489" marT="20596" marB="154466"/>
                </a:tc>
                <a:extLst>
                  <a:ext uri="{0D108BD9-81ED-4DB2-BD59-A6C34878D82A}">
                    <a16:rowId xmlns:a16="http://schemas.microsoft.com/office/drawing/2014/main" val="3139922383"/>
                  </a:ext>
                </a:extLst>
              </a:tr>
              <a:tr h="637683">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Overseas Treatment</a:t>
                      </a:r>
                    </a:p>
                  </a:txBody>
                  <a:tcPr marL="0" marR="51489" marT="20596" marB="154466"/>
                </a:tc>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KES 500,000</a:t>
                      </a:r>
                    </a:p>
                  </a:txBody>
                  <a:tcPr marL="0" marR="51489" marT="20596" marB="154466"/>
                </a:tc>
                <a:extLst>
                  <a:ext uri="{0D108BD9-81ED-4DB2-BD59-A6C34878D82A}">
                    <a16:rowId xmlns:a16="http://schemas.microsoft.com/office/drawing/2014/main" val="3954245297"/>
                  </a:ext>
                </a:extLst>
              </a:tr>
              <a:tr h="637683">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Mental Wellness</a:t>
                      </a:r>
                    </a:p>
                  </a:txBody>
                  <a:tcPr marL="0" marR="51489" marT="20596" marB="154466"/>
                </a:tc>
                <a:tc>
                  <a:txBody>
                    <a:bodyPr/>
                    <a:lstStyle/>
                    <a:p>
                      <a:r>
                        <a:rPr lang="en-US" sz="1600" cap="none" spc="0" dirty="0">
                          <a:solidFill>
                            <a:schemeClr val="tx1"/>
                          </a:solidFill>
                          <a:latin typeface="Tahoma" panose="020B0604030504040204" pitchFamily="34" charset="0"/>
                          <a:ea typeface="Tahoma" panose="020B0604030504040204" pitchFamily="34" charset="0"/>
                          <a:cs typeface="Tahoma" panose="020B0604030504040204" pitchFamily="34" charset="0"/>
                        </a:rPr>
                        <a:t>Drug &amp; Substance Abuse Rehabilitation – KES 67,200</a:t>
                      </a:r>
                    </a:p>
                  </a:txBody>
                  <a:tcPr marL="0" marR="51489" marT="20596" marB="154466"/>
                </a:tc>
                <a:extLst>
                  <a:ext uri="{0D108BD9-81ED-4DB2-BD59-A6C34878D82A}">
                    <a16:rowId xmlns:a16="http://schemas.microsoft.com/office/drawing/2014/main" val="289837372"/>
                  </a:ext>
                </a:extLst>
              </a:tr>
            </a:tbl>
          </a:graphicData>
        </a:graphic>
      </p:graphicFrame>
    </p:spTree>
    <p:extLst>
      <p:ext uri="{BB962C8B-B14F-4D97-AF65-F5344CB8AC3E}">
        <p14:creationId xmlns:p14="http://schemas.microsoft.com/office/powerpoint/2010/main" val="32217425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1F0F3-D53C-6A42-12C2-F1419119D24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A71FFD4-17B6-CB6A-2DBF-CE31EDC10F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04" y="0"/>
            <a:ext cx="12192000" cy="6858000"/>
          </a:xfrm>
          <a:prstGeom prst="rect">
            <a:avLst/>
          </a:prstGeom>
        </p:spPr>
      </p:pic>
      <p:sp>
        <p:nvSpPr>
          <p:cNvPr id="4" name="Title 1">
            <a:extLst>
              <a:ext uri="{FF2B5EF4-FFF2-40B4-BE49-F238E27FC236}">
                <a16:creationId xmlns:a16="http://schemas.microsoft.com/office/drawing/2014/main" id="{22C5C4E4-7CE6-5979-EFAF-3EE833942B21}"/>
              </a:ext>
            </a:extLst>
          </p:cNvPr>
          <p:cNvSpPr txBox="1">
            <a:spLocks/>
          </p:cNvSpPr>
          <p:nvPr/>
        </p:nvSpPr>
        <p:spPr>
          <a:xfrm>
            <a:off x="640079" y="325370"/>
            <a:ext cx="10553437" cy="720410"/>
          </a:xfrm>
          <a:prstGeom prst="rect">
            <a:avLst/>
          </a:prstGeom>
        </p:spPr>
        <p:txBody>
          <a:bodyPr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Tahoma" panose="020B0604030504040204" pitchFamily="34" charset="0"/>
                <a:ea typeface="Tahoma" panose="020B0604030504040204" pitchFamily="34" charset="0"/>
                <a:cs typeface="Tahoma" panose="020B0604030504040204" pitchFamily="34" charset="0"/>
              </a:rPr>
              <a:t>Additional benefits cont..</a:t>
            </a:r>
          </a:p>
          <a:p>
            <a:pPr algn="ctr"/>
            <a:r>
              <a:rPr lang="en-US" sz="2000" b="1" dirty="0">
                <a:latin typeface="Tahoma" panose="020B0604030504040204" pitchFamily="34" charset="0"/>
                <a:ea typeface="Tahoma" panose="020B0604030504040204" pitchFamily="34" charset="0"/>
                <a:cs typeface="Tahoma" panose="020B0604030504040204" pitchFamily="34" charset="0"/>
              </a:rPr>
              <a:t>ECCF Package </a:t>
            </a:r>
          </a:p>
        </p:txBody>
      </p:sp>
      <p:graphicFrame>
        <p:nvGraphicFramePr>
          <p:cNvPr id="5" name="Content Placeholder 4">
            <a:extLst>
              <a:ext uri="{FF2B5EF4-FFF2-40B4-BE49-F238E27FC236}">
                <a16:creationId xmlns:a16="http://schemas.microsoft.com/office/drawing/2014/main" id="{5C562625-C3A5-1D94-8E26-531D947F7650}"/>
              </a:ext>
            </a:extLst>
          </p:cNvPr>
          <p:cNvGraphicFramePr>
            <a:graphicFrameLocks/>
          </p:cNvGraphicFramePr>
          <p:nvPr>
            <p:extLst>
              <p:ext uri="{D42A27DB-BD31-4B8C-83A1-F6EECF244321}">
                <p14:modId xmlns:p14="http://schemas.microsoft.com/office/powerpoint/2010/main" val="399255320"/>
              </p:ext>
            </p:extLst>
          </p:nvPr>
        </p:nvGraphicFramePr>
        <p:xfrm>
          <a:off x="105105" y="1203434"/>
          <a:ext cx="10930757" cy="5140352"/>
        </p:xfrm>
        <a:graphic>
          <a:graphicData uri="http://schemas.openxmlformats.org/drawingml/2006/table">
            <a:tbl>
              <a:tblPr firstRow="1" bandRow="1">
                <a:tableStyleId>{3B4B98B0-60AC-42C2-AFA5-B58CD77FA1E5}</a:tableStyleId>
              </a:tblPr>
              <a:tblGrid>
                <a:gridCol w="4650341">
                  <a:extLst>
                    <a:ext uri="{9D8B030D-6E8A-4147-A177-3AD203B41FA5}">
                      <a16:colId xmlns:a16="http://schemas.microsoft.com/office/drawing/2014/main" val="801909162"/>
                    </a:ext>
                  </a:extLst>
                </a:gridCol>
                <a:gridCol w="6280416">
                  <a:extLst>
                    <a:ext uri="{9D8B030D-6E8A-4147-A177-3AD203B41FA5}">
                      <a16:colId xmlns:a16="http://schemas.microsoft.com/office/drawing/2014/main" val="1881178459"/>
                    </a:ext>
                  </a:extLst>
                </a:gridCol>
              </a:tblGrid>
              <a:tr h="853784">
                <a:tc>
                  <a:txBody>
                    <a:bodyPr/>
                    <a:lstStyle/>
                    <a:p>
                      <a:r>
                        <a:rPr lang="en-US" sz="3000" b="1" cap="none" spc="0" dirty="0">
                          <a:solidFill>
                            <a:schemeClr val="tx1"/>
                          </a:solidFill>
                          <a:latin typeface="Segoe UI" panose="020B0502040204020203" pitchFamily="34" charset="0"/>
                          <a:cs typeface="Segoe UI" panose="020B0502040204020203" pitchFamily="34" charset="0"/>
                        </a:rPr>
                        <a:t>PACKAGE</a:t>
                      </a:r>
                    </a:p>
                  </a:txBody>
                  <a:tcPr marL="121827" marR="270720" marT="34808" marB="261057" anchor="b"/>
                </a:tc>
                <a:tc>
                  <a:txBody>
                    <a:bodyPr/>
                    <a:lstStyle/>
                    <a:p>
                      <a:r>
                        <a:rPr lang="en-US" sz="3000" b="1" cap="none" spc="0" dirty="0">
                          <a:solidFill>
                            <a:schemeClr val="tx1"/>
                          </a:solidFill>
                          <a:latin typeface="Segoe UI" panose="020B0502040204020203" pitchFamily="34" charset="0"/>
                          <a:cs typeface="Segoe UI" panose="020B0502040204020203" pitchFamily="34" charset="0"/>
                        </a:rPr>
                        <a:t>TARIFF</a:t>
                      </a:r>
                    </a:p>
                  </a:txBody>
                  <a:tcPr marL="121827" marR="270720" marT="34808" marB="261057" anchor="b"/>
                </a:tc>
                <a:extLst>
                  <a:ext uri="{0D108BD9-81ED-4DB2-BD59-A6C34878D82A}">
                    <a16:rowId xmlns:a16="http://schemas.microsoft.com/office/drawing/2014/main" val="1552660197"/>
                  </a:ext>
                </a:extLst>
              </a:tr>
              <a:tr h="948817">
                <a:tc>
                  <a:txBody>
                    <a:bodyPr/>
                    <a:lstStyle/>
                    <a:p>
                      <a:r>
                        <a:rPr lang="en-US" sz="2300" cap="none" spc="0" dirty="0">
                          <a:solidFill>
                            <a:schemeClr val="tx1"/>
                          </a:solidFill>
                          <a:latin typeface="Segoe UI" panose="020B0502040204020203" pitchFamily="34" charset="0"/>
                          <a:cs typeface="Segoe UI" panose="020B0502040204020203" pitchFamily="34" charset="0"/>
                        </a:rPr>
                        <a:t>Critical Care Services – ICU/HDU</a:t>
                      </a:r>
                    </a:p>
                  </a:txBody>
                  <a:tcPr marL="121827" marR="270720" marT="34808" marB="261057"/>
                </a:tc>
                <a:tc>
                  <a:txBody>
                    <a:bodyPr/>
                    <a:lstStyle/>
                    <a:p>
                      <a:r>
                        <a:rPr lang="en-US" sz="2300" cap="none" spc="0" dirty="0">
                          <a:solidFill>
                            <a:schemeClr val="tx1"/>
                          </a:solidFill>
                          <a:latin typeface="Segoe UI" panose="020B0502040204020203" pitchFamily="34" charset="0"/>
                          <a:cs typeface="Segoe UI" panose="020B0502040204020203" pitchFamily="34" charset="0"/>
                        </a:rPr>
                        <a:t>KES 28,000 per day of admission up to 12 days</a:t>
                      </a:r>
                    </a:p>
                  </a:txBody>
                  <a:tcPr marL="121827" marR="270720" marT="34808" marB="261057"/>
                </a:tc>
                <a:extLst>
                  <a:ext uri="{0D108BD9-81ED-4DB2-BD59-A6C34878D82A}">
                    <a16:rowId xmlns:a16="http://schemas.microsoft.com/office/drawing/2014/main" val="1678214674"/>
                  </a:ext>
                </a:extLst>
              </a:tr>
              <a:tr h="928686">
                <a:tc>
                  <a:txBody>
                    <a:bodyPr/>
                    <a:lstStyle/>
                    <a:p>
                      <a:r>
                        <a:rPr lang="en-US" sz="2300" cap="none" spc="0" dirty="0">
                          <a:solidFill>
                            <a:schemeClr val="tx1"/>
                          </a:solidFill>
                          <a:latin typeface="Segoe UI" panose="020B0502040204020203" pitchFamily="34" charset="0"/>
                          <a:cs typeface="Segoe UI" panose="020B0502040204020203" pitchFamily="34" charset="0"/>
                        </a:rPr>
                        <a:t>Oncology</a:t>
                      </a:r>
                    </a:p>
                  </a:txBody>
                  <a:tcPr marL="121827" marR="270720" marT="34808" marB="261057"/>
                </a:tc>
                <a:tc>
                  <a:txBody>
                    <a:bodyPr/>
                    <a:lstStyle/>
                    <a:p>
                      <a:r>
                        <a:rPr lang="en-US" sz="2300" cap="none" spc="0" dirty="0">
                          <a:solidFill>
                            <a:schemeClr val="tx1"/>
                          </a:solidFill>
                          <a:latin typeface="Segoe UI" panose="020B0502040204020203" pitchFamily="34" charset="0"/>
                          <a:cs typeface="Segoe UI" panose="020B0502040204020203" pitchFamily="34" charset="0"/>
                        </a:rPr>
                        <a:t>KES 150,000 per beneficiary</a:t>
                      </a:r>
                    </a:p>
                  </a:txBody>
                  <a:tcPr marL="121827" marR="270720" marT="34808" marB="261057"/>
                </a:tc>
                <a:extLst>
                  <a:ext uri="{0D108BD9-81ED-4DB2-BD59-A6C34878D82A}">
                    <a16:rowId xmlns:a16="http://schemas.microsoft.com/office/drawing/2014/main" val="2863620243"/>
                  </a:ext>
                </a:extLst>
              </a:tr>
              <a:tr h="928686">
                <a:tc>
                  <a:txBody>
                    <a:bodyPr/>
                    <a:lstStyle/>
                    <a:p>
                      <a:r>
                        <a:rPr lang="en-US" sz="2300" cap="none" spc="0" dirty="0">
                          <a:solidFill>
                            <a:schemeClr val="tx1"/>
                          </a:solidFill>
                          <a:latin typeface="Segoe UI" panose="020B0502040204020203" pitchFamily="34" charset="0"/>
                          <a:cs typeface="Segoe UI" panose="020B0502040204020203" pitchFamily="34" charset="0"/>
                        </a:rPr>
                        <a:t>Accident &amp; Emergency</a:t>
                      </a:r>
                    </a:p>
                  </a:txBody>
                  <a:tcPr marL="121827" marR="270720" marT="34808" marB="261057"/>
                </a:tc>
                <a:tc>
                  <a:txBody>
                    <a:bodyPr/>
                    <a:lstStyle/>
                    <a:p>
                      <a:r>
                        <a:rPr lang="en-US" sz="2300" cap="none" spc="0" dirty="0">
                          <a:solidFill>
                            <a:schemeClr val="tx1"/>
                          </a:solidFill>
                          <a:latin typeface="Segoe UI" panose="020B0502040204020203" pitchFamily="34" charset="0"/>
                          <a:cs typeface="Segoe UI" panose="020B0502040204020203" pitchFamily="34" charset="0"/>
                        </a:rPr>
                        <a:t>Up to KES 107,633</a:t>
                      </a:r>
                    </a:p>
                  </a:txBody>
                  <a:tcPr marL="121827" marR="270720" marT="34808" marB="261057"/>
                </a:tc>
                <a:extLst>
                  <a:ext uri="{0D108BD9-81ED-4DB2-BD59-A6C34878D82A}">
                    <a16:rowId xmlns:a16="http://schemas.microsoft.com/office/drawing/2014/main" val="2524002877"/>
                  </a:ext>
                </a:extLst>
              </a:tr>
              <a:tr h="1432291">
                <a:tc>
                  <a:txBody>
                    <a:bodyPr/>
                    <a:lstStyle/>
                    <a:p>
                      <a:r>
                        <a:rPr lang="en-US" sz="2300" cap="none" spc="0" dirty="0">
                          <a:solidFill>
                            <a:schemeClr val="tx1"/>
                          </a:solidFill>
                          <a:latin typeface="Segoe UI" panose="020B0502040204020203" pitchFamily="34" charset="0"/>
                          <a:cs typeface="Segoe UI" panose="020B0502040204020203" pitchFamily="34" charset="0"/>
                        </a:rPr>
                        <a:t>Ambulance Services</a:t>
                      </a:r>
                    </a:p>
                  </a:txBody>
                  <a:tcPr marL="121827" marR="270720" marT="34808" marB="261057"/>
                </a:tc>
                <a:tc>
                  <a:txBody>
                    <a:bodyPr/>
                    <a:lstStyle/>
                    <a:p>
                      <a:r>
                        <a:rPr lang="en-US" sz="2300" cap="none" spc="0" dirty="0">
                          <a:solidFill>
                            <a:schemeClr val="tx1"/>
                          </a:solidFill>
                          <a:latin typeface="Segoe UI" panose="020B0502040204020203" pitchFamily="34" charset="0"/>
                          <a:cs typeface="Segoe UI" panose="020B0502040204020203" pitchFamily="34" charset="0"/>
                        </a:rPr>
                        <a:t>Intra Metro (25 km Radius) – KES 4,500</a:t>
                      </a:r>
                    </a:p>
                    <a:p>
                      <a:r>
                        <a:rPr lang="en-US" sz="2300" cap="none" spc="0" dirty="0">
                          <a:solidFill>
                            <a:schemeClr val="tx1"/>
                          </a:solidFill>
                          <a:latin typeface="Segoe UI" panose="020B0502040204020203" pitchFamily="34" charset="0"/>
                          <a:cs typeface="Segoe UI" panose="020B0502040204020203" pitchFamily="34" charset="0"/>
                        </a:rPr>
                        <a:t>&gt; 25 km – KES 75 per km</a:t>
                      </a:r>
                    </a:p>
                  </a:txBody>
                  <a:tcPr marL="121827" marR="270720" marT="34808" marB="261057"/>
                </a:tc>
                <a:extLst>
                  <a:ext uri="{0D108BD9-81ED-4DB2-BD59-A6C34878D82A}">
                    <a16:rowId xmlns:a16="http://schemas.microsoft.com/office/drawing/2014/main" val="1792875175"/>
                  </a:ext>
                </a:extLst>
              </a:tr>
            </a:tbl>
          </a:graphicData>
        </a:graphic>
      </p:graphicFrame>
    </p:spTree>
    <p:extLst>
      <p:ext uri="{BB962C8B-B14F-4D97-AF65-F5344CB8AC3E}">
        <p14:creationId xmlns:p14="http://schemas.microsoft.com/office/powerpoint/2010/main" val="41843473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FEB2F-95CA-E796-92F2-DD5886F4BC8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B427B15-471F-C03F-D24F-D079A22AA4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04" y="0"/>
            <a:ext cx="12192000" cy="6858000"/>
          </a:xfrm>
          <a:prstGeom prst="rect">
            <a:avLst/>
          </a:prstGeom>
        </p:spPr>
      </p:pic>
      <p:sp>
        <p:nvSpPr>
          <p:cNvPr id="4" name="Title 1">
            <a:extLst>
              <a:ext uri="{FF2B5EF4-FFF2-40B4-BE49-F238E27FC236}">
                <a16:creationId xmlns:a16="http://schemas.microsoft.com/office/drawing/2014/main" id="{7884293A-2675-0BC9-2A8B-31ECFBA08CE4}"/>
              </a:ext>
            </a:extLst>
          </p:cNvPr>
          <p:cNvSpPr txBox="1">
            <a:spLocks/>
          </p:cNvSpPr>
          <p:nvPr/>
        </p:nvSpPr>
        <p:spPr>
          <a:xfrm>
            <a:off x="640079" y="325370"/>
            <a:ext cx="10553437" cy="452396"/>
          </a:xfrm>
          <a:prstGeom prst="rect">
            <a:avLst/>
          </a:prstGeom>
        </p:spPr>
        <p:txBody>
          <a:bodyPr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Tahoma" panose="020B0604030504040204" pitchFamily="34" charset="0"/>
                <a:ea typeface="Tahoma" panose="020B0604030504040204" pitchFamily="34" charset="0"/>
                <a:cs typeface="Tahoma" panose="020B0604030504040204" pitchFamily="34" charset="0"/>
              </a:rPr>
              <a:t>Interplay between the additional Package and POMSF Benefits</a:t>
            </a:r>
          </a:p>
        </p:txBody>
      </p:sp>
      <p:sp>
        <p:nvSpPr>
          <p:cNvPr id="2" name="Content Placeholder 2">
            <a:extLst>
              <a:ext uri="{FF2B5EF4-FFF2-40B4-BE49-F238E27FC236}">
                <a16:creationId xmlns:a16="http://schemas.microsoft.com/office/drawing/2014/main" id="{1975489F-CC81-003C-0BE7-7045C280D692}"/>
              </a:ext>
            </a:extLst>
          </p:cNvPr>
          <p:cNvSpPr txBox="1">
            <a:spLocks/>
          </p:cNvSpPr>
          <p:nvPr/>
        </p:nvSpPr>
        <p:spPr>
          <a:xfrm>
            <a:off x="105104" y="851338"/>
            <a:ext cx="10925503" cy="5418083"/>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0" fontAlgn="base" hangingPunct="0">
              <a:lnSpc>
                <a:spcPct val="150000"/>
              </a:lnSpc>
              <a:spcBef>
                <a:spcPct val="0"/>
              </a:spcBef>
              <a:spcAft>
                <a:spcPct val="0"/>
              </a:spcAft>
              <a:buFont typeface="Arial" panose="020B0604020202020204" pitchFamily="34" charset="0"/>
              <a:buNone/>
            </a:pPr>
            <a:endParaRPr lang="en-US" sz="2400" dirty="0">
              <a:latin typeface="Segoe UI" panose="020B0502040204020203" pitchFamily="34" charset="0"/>
              <a:cs typeface="Segoe UI" panose="020B0502040204020203" pitchFamily="34" charset="0"/>
            </a:endParaRPr>
          </a:p>
          <a:p>
            <a:pPr algn="just" eaLnBrk="0" fontAlgn="base" hangingPunct="0">
              <a:lnSpc>
                <a:spcPct val="150000"/>
              </a:lnSpc>
              <a:spcBef>
                <a:spcPct val="0"/>
              </a:spcBef>
              <a:spcAft>
                <a:spcPct val="0"/>
              </a:spcAft>
              <a:buFont typeface="Wingdings" panose="05000000000000000000" pitchFamily="2" charset="2"/>
              <a:buChar char="v"/>
            </a:pPr>
            <a:r>
              <a:rPr lang="en-US" sz="2400" b="1" dirty="0">
                <a:latin typeface="Segoe UI" panose="020B0502040204020203" pitchFamily="34" charset="0"/>
                <a:cs typeface="Segoe UI" panose="020B0502040204020203" pitchFamily="34" charset="0"/>
              </a:rPr>
              <a:t>SHIF : </a:t>
            </a:r>
            <a:r>
              <a:rPr lang="en-US" sz="2400" dirty="0">
                <a:latin typeface="Segoe UI" panose="020B0502040204020203" pitchFamily="34" charset="0"/>
                <a:cs typeface="Segoe UI" panose="020B0502040204020203" pitchFamily="34" charset="0"/>
              </a:rPr>
              <a:t>Public officers are enrolled in SHIF like all employed Kenyans, but </a:t>
            </a:r>
            <a:r>
              <a:rPr lang="en-US" sz="2400" b="1" dirty="0">
                <a:latin typeface="Segoe UI" panose="020B0502040204020203" pitchFamily="34" charset="0"/>
                <a:cs typeface="Segoe UI" panose="020B0502040204020203" pitchFamily="34" charset="0"/>
              </a:rPr>
              <a:t>POMSF shall acts as a top-up</a:t>
            </a:r>
            <a:r>
              <a:rPr lang="en-US" sz="2400" dirty="0">
                <a:latin typeface="Segoe UI" panose="020B0502040204020203" pitchFamily="34" charset="0"/>
                <a:cs typeface="Segoe UI" panose="020B0502040204020203" pitchFamily="34" charset="0"/>
              </a:rPr>
              <a:t> scheme. When SHIF benefits are exhausted (e.g., hospital bills exceeding SHIF cover), POMSF steps in to provide additional protection for civil servants and their dependents.</a:t>
            </a:r>
          </a:p>
          <a:p>
            <a:pPr algn="just" eaLnBrk="0" fontAlgn="base" hangingPunct="0">
              <a:lnSpc>
                <a:spcPct val="150000"/>
              </a:lnSpc>
              <a:spcBef>
                <a:spcPct val="0"/>
              </a:spcBef>
              <a:spcAft>
                <a:spcPct val="0"/>
              </a:spcAft>
              <a:buFont typeface="Wingdings" panose="05000000000000000000" pitchFamily="2" charset="2"/>
              <a:buChar char="v"/>
            </a:pPr>
            <a:r>
              <a:rPr lang="en-US" sz="2400" b="1" dirty="0">
                <a:latin typeface="Segoe UI" panose="020B0502040204020203" pitchFamily="34" charset="0"/>
                <a:cs typeface="Segoe UI" panose="020B0502040204020203" pitchFamily="34" charset="0"/>
              </a:rPr>
              <a:t>ECCIF Role:</a:t>
            </a:r>
            <a:r>
              <a:rPr lang="en-US" sz="2400" dirty="0">
                <a:latin typeface="Segoe UI" panose="020B0502040204020203" pitchFamily="34" charset="0"/>
                <a:cs typeface="Segoe UI" panose="020B0502040204020203" pitchFamily="34" charset="0"/>
              </a:rPr>
              <a:t> Government-funded; provides coverage for </a:t>
            </a:r>
            <a:r>
              <a:rPr lang="en-US" sz="2400" b="1" dirty="0">
                <a:latin typeface="Segoe UI" panose="020B0502040204020203" pitchFamily="34" charset="0"/>
                <a:cs typeface="Segoe UI" panose="020B0502040204020203" pitchFamily="34" charset="0"/>
              </a:rPr>
              <a:t>emergency, chronic, and catastrophic illnesses</a:t>
            </a:r>
            <a:r>
              <a:rPr lang="en-US" sz="2400" dirty="0">
                <a:latin typeface="Segoe UI" panose="020B0502040204020203" pitchFamily="34" charset="0"/>
                <a:cs typeface="Segoe UI" panose="020B0502040204020203" pitchFamily="34" charset="0"/>
              </a:rPr>
              <a:t> (e.g., accident &amp; emergency, cancer treatment, ICU/HDU). Accessible to all Kenyans. Public officers benefit from ECCIF first, like all citizens, for life-threatening conditions. POMSF </a:t>
            </a:r>
            <a:r>
              <a:rPr lang="en-US" sz="2400" b="1" dirty="0">
                <a:latin typeface="Segoe UI" panose="020B0502040204020203" pitchFamily="34" charset="0"/>
                <a:cs typeface="Segoe UI" panose="020B0502040204020203" pitchFamily="34" charset="0"/>
              </a:rPr>
              <a:t>bridges any financing gaps</a:t>
            </a:r>
            <a:r>
              <a:rPr lang="en-US" sz="2400" dirty="0">
                <a:latin typeface="Segoe UI" panose="020B0502040204020203" pitchFamily="34" charset="0"/>
                <a:cs typeface="Segoe UI" panose="020B0502040204020203" pitchFamily="34" charset="0"/>
              </a:rPr>
              <a:t> not fully covered by ECCIF, ensuring public officers and their dependents have full access to advanced treatment. </a:t>
            </a:r>
          </a:p>
          <a:p>
            <a:pPr algn="just" eaLnBrk="0" fontAlgn="base" hangingPunct="0">
              <a:lnSpc>
                <a:spcPct val="150000"/>
              </a:lnSpc>
              <a:spcBef>
                <a:spcPct val="0"/>
              </a:spcBef>
              <a:spcAft>
                <a:spcPct val="0"/>
              </a:spcAft>
              <a:buFont typeface="Wingdings" panose="05000000000000000000" pitchFamily="2" charset="2"/>
              <a:buChar char="v"/>
            </a:pPr>
            <a:r>
              <a:rPr lang="en-US" sz="2400" b="1" dirty="0">
                <a:latin typeface="Segoe UI" panose="020B0502040204020203" pitchFamily="34" charset="0"/>
                <a:cs typeface="Segoe UI" panose="020B0502040204020203" pitchFamily="34" charset="0"/>
              </a:rPr>
              <a:t>PHCF Role:</a:t>
            </a:r>
            <a:r>
              <a:rPr lang="en-US" sz="2400" dirty="0">
                <a:latin typeface="Segoe UI" panose="020B0502040204020203" pitchFamily="34" charset="0"/>
                <a:cs typeface="Segoe UI" panose="020B0502040204020203" pitchFamily="34" charset="0"/>
              </a:rPr>
              <a:t> Provides </a:t>
            </a:r>
            <a:r>
              <a:rPr lang="en-US" sz="2400" b="1" dirty="0">
                <a:latin typeface="Segoe UI" panose="020B0502040204020203" pitchFamily="34" charset="0"/>
                <a:cs typeface="Segoe UI" panose="020B0502040204020203" pitchFamily="34" charset="0"/>
              </a:rPr>
              <a:t>basic outpatient and promotive health services</a:t>
            </a:r>
            <a:r>
              <a:rPr lang="en-US" sz="2400" dirty="0">
                <a:latin typeface="Segoe UI" panose="020B0502040204020203" pitchFamily="34" charset="0"/>
                <a:cs typeface="Segoe UI" panose="020B0502040204020203" pitchFamily="34" charset="0"/>
              </a:rPr>
              <a:t> at the primary level, fully funded by government. Accessible to all Kenyans registered under SHA. POMSF only </a:t>
            </a:r>
            <a:r>
              <a:rPr lang="en-US" sz="2400" b="1" dirty="0">
                <a:latin typeface="Segoe UI" panose="020B0502040204020203" pitchFamily="34" charset="0"/>
                <a:cs typeface="Segoe UI" panose="020B0502040204020203" pitchFamily="34" charset="0"/>
              </a:rPr>
              <a:t>supplements</a:t>
            </a:r>
            <a:r>
              <a:rPr lang="en-US" sz="2400" dirty="0">
                <a:latin typeface="Segoe UI" panose="020B0502040204020203" pitchFamily="34" charset="0"/>
                <a:cs typeface="Segoe UI" panose="020B0502040204020203" pitchFamily="34" charset="0"/>
              </a:rPr>
              <a:t> by covering enhanced or specialized services once basic care pathways are exhausted</a:t>
            </a:r>
          </a:p>
          <a:p>
            <a:pPr algn="just" eaLnBrk="0" fontAlgn="base" hangingPunct="0">
              <a:lnSpc>
                <a:spcPct val="150000"/>
              </a:lnSpc>
              <a:spcBef>
                <a:spcPct val="0"/>
              </a:spcBef>
              <a:spcAft>
                <a:spcPct val="0"/>
              </a:spcAft>
              <a:buFont typeface="Wingdings" panose="05000000000000000000" pitchFamily="2" charset="2"/>
              <a:buChar char="v"/>
            </a:pPr>
            <a:endParaRPr lang="en-US" sz="2400" b="1" dirty="0">
              <a:latin typeface="Segoe UI" panose="020B0502040204020203" pitchFamily="34" charset="0"/>
              <a:cs typeface="Segoe UI" panose="020B0502040204020203" pitchFamily="34" charset="0"/>
            </a:endParaRPr>
          </a:p>
          <a:p>
            <a:pPr algn="just" eaLnBrk="0" fontAlgn="base" hangingPunct="0">
              <a:lnSpc>
                <a:spcPct val="150000"/>
              </a:lnSpc>
              <a:spcBef>
                <a:spcPct val="0"/>
              </a:spcBef>
              <a:spcAft>
                <a:spcPct val="0"/>
              </a:spcAft>
              <a:buFont typeface="Wingdings" panose="05000000000000000000" pitchFamily="2" charset="2"/>
              <a:buChar char="v"/>
            </a:pPr>
            <a:endParaRPr lang="en-US" sz="2400" b="1" dirty="0">
              <a:latin typeface="Segoe UI" panose="020B0502040204020203" pitchFamily="34" charset="0"/>
              <a:cs typeface="Segoe UI" panose="020B0502040204020203" pitchFamily="34" charset="0"/>
            </a:endParaRPr>
          </a:p>
          <a:p>
            <a:pPr marL="0" indent="0" eaLnBrk="0" fontAlgn="base" hangingPunct="0">
              <a:lnSpc>
                <a:spcPct val="100000"/>
              </a:lnSpc>
              <a:spcBef>
                <a:spcPct val="0"/>
              </a:spcBef>
              <a:spcAft>
                <a:spcPct val="0"/>
              </a:spcAft>
              <a:buFont typeface="Arial" panose="020B0604020202020204" pitchFamily="34" charset="0"/>
              <a:buNone/>
            </a:pPr>
            <a:endParaRPr lang="en-GB" dirty="0"/>
          </a:p>
          <a:p>
            <a:pPr marL="0" indent="0" eaLnBrk="0" fontAlgn="base" hangingPunct="0">
              <a:lnSpc>
                <a:spcPct val="100000"/>
              </a:lnSpc>
              <a:spcBef>
                <a:spcPct val="0"/>
              </a:spcBef>
              <a:spcAft>
                <a:spcPct val="0"/>
              </a:spcAft>
              <a:buFont typeface="Arial" panose="020B0604020202020204" pitchFamily="34" charset="0"/>
              <a:buNone/>
            </a:pPr>
            <a:endParaRPr lang="en-GB" altLang="en-KE" b="1" dirty="0">
              <a:latin typeface="Lexend"/>
            </a:endParaRPr>
          </a:p>
          <a:p>
            <a:pPr marL="0" indent="0" eaLnBrk="0" fontAlgn="base" hangingPunct="0">
              <a:lnSpc>
                <a:spcPct val="100000"/>
              </a:lnSpc>
              <a:spcBef>
                <a:spcPct val="0"/>
              </a:spcBef>
              <a:spcAft>
                <a:spcPct val="0"/>
              </a:spcAft>
              <a:buFont typeface="Arial" panose="020B0604020202020204" pitchFamily="34" charset="0"/>
              <a:buNone/>
            </a:pPr>
            <a:endParaRPr lang="en-GB" altLang="en-KE" b="1" dirty="0">
              <a:latin typeface="Lexend"/>
            </a:endParaRPr>
          </a:p>
          <a:p>
            <a:pPr marL="0" indent="0">
              <a:buFont typeface="Arial" panose="020B0604020202020204" pitchFamily="34" charset="0"/>
              <a:buNone/>
            </a:pPr>
            <a:endParaRPr lang="en-KE" dirty="0"/>
          </a:p>
        </p:txBody>
      </p:sp>
    </p:spTree>
    <p:extLst>
      <p:ext uri="{BB962C8B-B14F-4D97-AF65-F5344CB8AC3E}">
        <p14:creationId xmlns:p14="http://schemas.microsoft.com/office/powerpoint/2010/main" val="7407694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758"/>
            <a:ext cx="12192000" cy="6858000"/>
          </a:xfrm>
          <a:prstGeom prst="rect">
            <a:avLst/>
          </a:prstGeom>
        </p:spPr>
      </p:pic>
      <p:pic>
        <p:nvPicPr>
          <p:cNvPr id="4" name="Picture 3">
            <a:extLst>
              <a:ext uri="{FF2B5EF4-FFF2-40B4-BE49-F238E27FC236}">
                <a16:creationId xmlns:a16="http://schemas.microsoft.com/office/drawing/2014/main" id="{8FE4033B-B0E6-0083-63EC-FDFEF54F336F}"/>
              </a:ext>
            </a:extLst>
          </p:cNvPr>
          <p:cNvPicPr>
            <a:picLocks noChangeAspect="1"/>
          </p:cNvPicPr>
          <p:nvPr/>
        </p:nvPicPr>
        <p:blipFill>
          <a:blip r:embed="rId3"/>
          <a:stretch>
            <a:fillRect/>
          </a:stretch>
        </p:blipFill>
        <p:spPr>
          <a:xfrm>
            <a:off x="3125201" y="1759789"/>
            <a:ext cx="7062365" cy="3968151"/>
          </a:xfrm>
          <a:prstGeom prst="rect">
            <a:avLst/>
          </a:prstGeom>
        </p:spPr>
      </p:pic>
    </p:spTree>
    <p:extLst>
      <p:ext uri="{BB962C8B-B14F-4D97-AF65-F5344CB8AC3E}">
        <p14:creationId xmlns:p14="http://schemas.microsoft.com/office/powerpoint/2010/main" val="658673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fbcef59d-0bf1-4b14-b7ad-321ea413478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DCD7CE4E9DEC442A51DAC55E81829FA" ma:contentTypeVersion="14" ma:contentTypeDescription="Create a new document." ma:contentTypeScope="" ma:versionID="1de30dca8cdb0229e23a202e2dc22b8a">
  <xsd:schema xmlns:xsd="http://www.w3.org/2001/XMLSchema" xmlns:xs="http://www.w3.org/2001/XMLSchema" xmlns:p="http://schemas.microsoft.com/office/2006/metadata/properties" xmlns:ns3="fbcef59d-0bf1-4b14-b7ad-321ea4134786" xmlns:ns4="8b35c8d3-8ed5-4dc5-8cd0-8ef13961e598" targetNamespace="http://schemas.microsoft.com/office/2006/metadata/properties" ma:root="true" ma:fieldsID="6cdb3f408380b48eed4fd7360ac1b558" ns3:_="" ns4:_="">
    <xsd:import namespace="fbcef59d-0bf1-4b14-b7ad-321ea4134786"/>
    <xsd:import namespace="8b35c8d3-8ed5-4dc5-8cd0-8ef13961e598"/>
    <xsd:element name="properties">
      <xsd:complexType>
        <xsd:sequence>
          <xsd:element name="documentManagement">
            <xsd:complexType>
              <xsd:all>
                <xsd:element ref="ns3:_activity" minOccurs="0"/>
                <xsd:element ref="ns3:MediaServiceMetadata" minOccurs="0"/>
                <xsd:element ref="ns3:MediaServiceFastMetadata" minOccurs="0"/>
                <xsd:element ref="ns3:MediaServiceObjectDetectorVersions" minOccurs="0"/>
                <xsd:element ref="ns3:MediaServiceSearchProperties" minOccurs="0"/>
                <xsd:element ref="ns4:SharedWithUsers" minOccurs="0"/>
                <xsd:element ref="ns4:SharedWithDetails" minOccurs="0"/>
                <xsd:element ref="ns4:SharingHintHash" minOccurs="0"/>
                <xsd:element ref="ns3:MediaServiceDateTaken" minOccurs="0"/>
                <xsd:element ref="ns3:MediaServiceSystemTags" minOccurs="0"/>
                <xsd:element ref="ns3:MediaServiceOCR"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cef59d-0bf1-4b14-b7ad-321ea4134786"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b35c8d3-8ed5-4dc5-8cd0-8ef13961e59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8723C4-3E2D-44D8-B4BF-8C7AF7D549BD}">
  <ds:schemaRefs>
    <ds:schemaRef ds:uri="fbcef59d-0bf1-4b14-b7ad-321ea4134786"/>
    <ds:schemaRef ds:uri="http://www.w3.org/XML/1998/namespace"/>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http://purl.org/dc/elements/1.1/"/>
    <ds:schemaRef ds:uri="8b35c8d3-8ed5-4dc5-8cd0-8ef13961e598"/>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485C2B01-069F-413F-AD1C-F8363FBE8F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bcef59d-0bf1-4b14-b7ad-321ea4134786"/>
    <ds:schemaRef ds:uri="8b35c8d3-8ed5-4dc5-8cd0-8ef13961e5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0393A95-3753-487F-B14E-D4726C1078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2699</TotalTime>
  <Words>2840</Words>
  <Application>Microsoft Office PowerPoint</Application>
  <PresentationFormat>Widescreen</PresentationFormat>
  <Paragraphs>344</Paragraphs>
  <Slides>34</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Arial</vt:lpstr>
      <vt:lpstr>Calibri</vt:lpstr>
      <vt:lpstr>Calibri Light</vt:lpstr>
      <vt:lpstr>Lexend</vt:lpstr>
      <vt:lpstr>Segoe UI</vt:lpstr>
      <vt:lpstr>Segoe UI Semilight</vt:lpstr>
      <vt:lpstr>Tahoma</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"Annceta Wafukho" &lt;gannceta183@gmail.com&gt;</dc:creator>
  <cp:lastModifiedBy>Chrisantose</cp:lastModifiedBy>
  <cp:revision>140</cp:revision>
  <dcterms:created xsi:type="dcterms:W3CDTF">2022-01-06T12:24:15Z</dcterms:created>
  <dcterms:modified xsi:type="dcterms:W3CDTF">2025-11-10T13:33:57Z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0x0101006DCD7CE4E9DEC442A51DAC55E81829FA</vt:lpwstr>
  </property>
</Properties>
</file>